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8" r:id="rId2"/>
    <p:sldMasterId id="2147483660" r:id="rId3"/>
    <p:sldMasterId id="2147483662" r:id="rId4"/>
  </p:sldMasterIdLst>
  <p:notesMasterIdLst>
    <p:notesMasterId r:id="rId41"/>
  </p:notesMasterIdLst>
  <p:sldIdLst>
    <p:sldId id="738" r:id="rId5"/>
    <p:sldId id="515" r:id="rId6"/>
    <p:sldId id="521" r:id="rId7"/>
    <p:sldId id="559" r:id="rId8"/>
    <p:sldId id="519" r:id="rId9"/>
    <p:sldId id="528" r:id="rId10"/>
    <p:sldId id="531" r:id="rId11"/>
    <p:sldId id="527" r:id="rId12"/>
    <p:sldId id="548" r:id="rId13"/>
    <p:sldId id="549" r:id="rId14"/>
    <p:sldId id="529" r:id="rId15"/>
    <p:sldId id="534" r:id="rId16"/>
    <p:sldId id="553" r:id="rId17"/>
    <p:sldId id="552" r:id="rId18"/>
    <p:sldId id="533" r:id="rId19"/>
    <p:sldId id="542" r:id="rId20"/>
    <p:sldId id="536" r:id="rId21"/>
    <p:sldId id="544" r:id="rId22"/>
    <p:sldId id="543" r:id="rId23"/>
    <p:sldId id="537" r:id="rId24"/>
    <p:sldId id="545" r:id="rId25"/>
    <p:sldId id="547" r:id="rId26"/>
    <p:sldId id="538" r:id="rId27"/>
    <p:sldId id="737" r:id="rId28"/>
    <p:sldId id="546" r:id="rId29"/>
    <p:sldId id="539" r:id="rId30"/>
    <p:sldId id="541" r:id="rId31"/>
    <p:sldId id="560" r:id="rId32"/>
    <p:sldId id="556" r:id="rId33"/>
    <p:sldId id="525" r:id="rId34"/>
    <p:sldId id="561" r:id="rId35"/>
    <p:sldId id="562" r:id="rId36"/>
    <p:sldId id="563" r:id="rId37"/>
    <p:sldId id="565" r:id="rId38"/>
    <p:sldId id="564" r:id="rId39"/>
    <p:sldId id="566" r:id="rId40"/>
  </p:sldIdLst>
  <p:sldSz cx="11522075" cy="6480175"/>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4D4D4D"/>
    <a:srgbClr val="FF0915"/>
    <a:srgbClr val="990000"/>
    <a:srgbClr val="C7000B"/>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81031" autoAdjust="0"/>
  </p:normalViewPr>
  <p:slideViewPr>
    <p:cSldViewPr snapToGrid="0">
      <p:cViewPr varScale="1">
        <p:scale>
          <a:sx n="85" d="100"/>
          <a:sy n="85" d="100"/>
        </p:scale>
        <p:origin x="787" y="53"/>
      </p:cViewPr>
      <p:guideLst>
        <p:guide orient="horz" pos="2041"/>
        <p:guide pos="3629"/>
      </p:guideLst>
    </p:cSldViewPr>
  </p:slideViewPr>
  <p:outlineViewPr>
    <p:cViewPr>
      <p:scale>
        <a:sx n="33" d="100"/>
        <a:sy n="33" d="100"/>
      </p:scale>
      <p:origin x="0" y="-1863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2B55D-882B-4822-B7B3-A353E8C8D416}" type="doc">
      <dgm:prSet loTypeId="urn:microsoft.com/office/officeart/2005/8/layout/process2" loCatId="process" qsTypeId="urn:microsoft.com/office/officeart/2005/8/quickstyle/simple1" qsCatId="simple" csTypeId="urn:microsoft.com/office/officeart/2005/8/colors/accent1_2" csCatId="accent1" phldr="1"/>
      <dgm:spPr/>
    </dgm:pt>
    <dgm:pt modelId="{78D13B75-D341-4ACD-A75C-9681AEE612F9}">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1904</a:t>
          </a:r>
          <a:endParaRPr lang="zh-CN" altLang="en-US" sz="1300" dirty="0">
            <a:solidFill>
              <a:schemeClr val="tx1"/>
            </a:solidFill>
            <a:latin typeface="Times New Roman" pitchFamily="18" charset="0"/>
            <a:cs typeface="Times New Roman" pitchFamily="18" charset="0"/>
          </a:endParaRPr>
        </a:p>
      </dgm:t>
    </dgm:pt>
    <dgm:pt modelId="{9B60FD2C-2E30-4CB5-97C6-FF7189A1F176}" type="parTrans" cxnId="{828531BB-8B31-4422-BF08-750A0D2BC619}">
      <dgm:prSet/>
      <dgm:spPr/>
      <dgm:t>
        <a:bodyPr/>
        <a:lstStyle/>
        <a:p>
          <a:endParaRPr lang="zh-CN" altLang="en-US"/>
        </a:p>
      </dgm:t>
    </dgm:pt>
    <dgm:pt modelId="{15704E25-8EB3-4B7E-AAD6-859D04AEF72C}" type="sibTrans" cxnId="{828531BB-8B31-4422-BF08-750A0D2BC619}">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DF90AFA0-BCFB-4145-9A7A-5375A1C8F8CD}">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1931</a:t>
          </a:r>
          <a:endParaRPr lang="zh-CN" altLang="en-US" sz="1300" dirty="0">
            <a:solidFill>
              <a:schemeClr val="tx1"/>
            </a:solidFill>
            <a:latin typeface="Times New Roman" pitchFamily="18" charset="0"/>
            <a:cs typeface="Times New Roman" pitchFamily="18" charset="0"/>
          </a:endParaRPr>
        </a:p>
      </dgm:t>
    </dgm:pt>
    <dgm:pt modelId="{B7EB79F7-C245-4D83-AEF2-172F66D5D8D9}" type="parTrans" cxnId="{CFD6AFBF-E8C2-4B17-B65C-487A67643433}">
      <dgm:prSet/>
      <dgm:spPr/>
      <dgm:t>
        <a:bodyPr/>
        <a:lstStyle/>
        <a:p>
          <a:endParaRPr lang="zh-CN" altLang="en-US"/>
        </a:p>
      </dgm:t>
    </dgm:pt>
    <dgm:pt modelId="{41FCB437-C1A6-4496-883E-E4FB91D0D26B}" type="sibTrans" cxnId="{CFD6AFBF-E8C2-4B17-B65C-487A67643433}">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9C48DB3F-62D1-41AF-89A5-790390D1DE25}">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1932</a:t>
          </a:r>
          <a:endParaRPr lang="zh-CN" altLang="en-US" sz="1300" dirty="0">
            <a:solidFill>
              <a:schemeClr val="tx1"/>
            </a:solidFill>
            <a:latin typeface="Times New Roman" pitchFamily="18" charset="0"/>
            <a:cs typeface="Times New Roman" pitchFamily="18" charset="0"/>
          </a:endParaRPr>
        </a:p>
      </dgm:t>
    </dgm:pt>
    <dgm:pt modelId="{09869323-8888-427C-A7ED-B7EFD84D934F}" type="parTrans" cxnId="{0F48D9E9-295E-41FC-A242-9F58A4294F4F}">
      <dgm:prSet/>
      <dgm:spPr/>
      <dgm:t>
        <a:bodyPr/>
        <a:lstStyle/>
        <a:p>
          <a:endParaRPr lang="zh-CN" altLang="en-US"/>
        </a:p>
      </dgm:t>
    </dgm:pt>
    <dgm:pt modelId="{BEEA049F-75D7-4A06-ADF2-C6BFB081A056}" type="sibTrans" cxnId="{0F48D9E9-295E-41FC-A242-9F58A4294F4F}">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4638F548-39A5-447F-BBA6-67D40BCB0448}">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1938</a:t>
          </a:r>
          <a:endParaRPr lang="zh-CN" altLang="en-US" sz="1300" dirty="0">
            <a:solidFill>
              <a:schemeClr val="tx1"/>
            </a:solidFill>
            <a:latin typeface="Times New Roman" pitchFamily="18" charset="0"/>
            <a:cs typeface="Times New Roman" pitchFamily="18" charset="0"/>
          </a:endParaRPr>
        </a:p>
      </dgm:t>
    </dgm:pt>
    <dgm:pt modelId="{2D8C3B47-7568-47FF-9946-5B7B6F66770B}" type="parTrans" cxnId="{6A712492-84B5-4760-82C4-A1A9EA987554}">
      <dgm:prSet/>
      <dgm:spPr/>
      <dgm:t>
        <a:bodyPr/>
        <a:lstStyle/>
        <a:p>
          <a:endParaRPr lang="zh-CN" altLang="en-US"/>
        </a:p>
      </dgm:t>
    </dgm:pt>
    <dgm:pt modelId="{E71932FC-EFE4-4D64-A397-CE3078966A18}" type="sibTrans" cxnId="{6A712492-84B5-4760-82C4-A1A9EA987554}">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B8005992-DE1A-4314-B3F0-E2C74E42541F}">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1954</a:t>
          </a:r>
          <a:endParaRPr lang="zh-CN" altLang="en-US" sz="1300" dirty="0">
            <a:solidFill>
              <a:schemeClr val="tx1"/>
            </a:solidFill>
            <a:latin typeface="Times New Roman" pitchFamily="18" charset="0"/>
            <a:cs typeface="Times New Roman" pitchFamily="18" charset="0"/>
          </a:endParaRPr>
        </a:p>
      </dgm:t>
    </dgm:pt>
    <dgm:pt modelId="{4F6973D5-913D-41FE-B571-AB0484453C1A}" type="parTrans" cxnId="{6D7EB2F6-6EC4-4160-A5CB-361CCA929FB0}">
      <dgm:prSet/>
      <dgm:spPr/>
      <dgm:t>
        <a:bodyPr/>
        <a:lstStyle/>
        <a:p>
          <a:endParaRPr lang="zh-CN" altLang="en-US"/>
        </a:p>
      </dgm:t>
    </dgm:pt>
    <dgm:pt modelId="{47ADFC0D-0541-4CDA-8D36-A06E71BECE8A}" type="sibTrans" cxnId="{6D7EB2F6-6EC4-4160-A5CB-361CCA929FB0}">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6A7A2CB7-238D-48B8-93D2-AD4C70E7D999}">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1955</a:t>
          </a:r>
          <a:endParaRPr lang="zh-CN" altLang="en-US" sz="1300" dirty="0">
            <a:solidFill>
              <a:schemeClr val="tx1"/>
            </a:solidFill>
            <a:latin typeface="Times New Roman" pitchFamily="18" charset="0"/>
            <a:cs typeface="Times New Roman" pitchFamily="18" charset="0"/>
          </a:endParaRPr>
        </a:p>
      </dgm:t>
    </dgm:pt>
    <dgm:pt modelId="{1CE13C00-5BB9-4DE4-B071-02B14318EA06}" type="parTrans" cxnId="{4FBE83EA-C2FE-41DE-BCDA-3876117EF6BB}">
      <dgm:prSet/>
      <dgm:spPr/>
      <dgm:t>
        <a:bodyPr/>
        <a:lstStyle/>
        <a:p>
          <a:endParaRPr lang="zh-CN" altLang="en-US"/>
        </a:p>
      </dgm:t>
    </dgm:pt>
    <dgm:pt modelId="{DFD7DBD5-0AEA-428E-B98B-335AF702C001}" type="sibTrans" cxnId="{4FBE83EA-C2FE-41DE-BCDA-3876117EF6BB}">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08888D01-B1FC-403A-8F4F-2B54559B8FE9}">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1971</a:t>
          </a:r>
          <a:endParaRPr lang="zh-CN" altLang="en-US" sz="1300" dirty="0">
            <a:solidFill>
              <a:schemeClr val="tx1"/>
            </a:solidFill>
            <a:latin typeface="Times New Roman" pitchFamily="18" charset="0"/>
            <a:cs typeface="Times New Roman" pitchFamily="18" charset="0"/>
          </a:endParaRPr>
        </a:p>
      </dgm:t>
    </dgm:pt>
    <dgm:pt modelId="{8D5CB828-FE1E-4EDF-B9AE-90014CF0DE63}" type="parTrans" cxnId="{30816E67-2BD3-40C3-BBC8-2E8B98F41E16}">
      <dgm:prSet/>
      <dgm:spPr/>
      <dgm:t>
        <a:bodyPr/>
        <a:lstStyle/>
        <a:p>
          <a:endParaRPr lang="zh-CN" altLang="en-US"/>
        </a:p>
      </dgm:t>
    </dgm:pt>
    <dgm:pt modelId="{C6F25A92-84D2-4DCF-923E-E21E343D3981}" type="sibTrans" cxnId="{30816E67-2BD3-40C3-BBC8-2E8B98F41E16}">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8CFD3E5B-293E-4FC3-980E-F55354ABC8D5}">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1990</a:t>
          </a:r>
          <a:endParaRPr lang="zh-CN" altLang="en-US" sz="1300" dirty="0">
            <a:solidFill>
              <a:schemeClr val="tx1"/>
            </a:solidFill>
            <a:latin typeface="Times New Roman" pitchFamily="18" charset="0"/>
            <a:cs typeface="Times New Roman" pitchFamily="18" charset="0"/>
          </a:endParaRPr>
        </a:p>
      </dgm:t>
    </dgm:pt>
    <dgm:pt modelId="{E870943A-6DDB-47AA-AA21-414A4B0495BD}" type="parTrans" cxnId="{99A95894-2493-4B46-818E-D668C6B6DD01}">
      <dgm:prSet/>
      <dgm:spPr/>
      <dgm:t>
        <a:bodyPr/>
        <a:lstStyle/>
        <a:p>
          <a:endParaRPr lang="zh-CN" altLang="en-US"/>
        </a:p>
      </dgm:t>
    </dgm:pt>
    <dgm:pt modelId="{CB5F185A-1EBF-4451-B4FC-D2FEFCF94BDA}" type="sibTrans" cxnId="{99A95894-2493-4B46-818E-D668C6B6DD01}">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FF8FB746-C728-4DF4-8F98-ECA0E05B8F80}">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1992</a:t>
          </a:r>
          <a:endParaRPr lang="zh-CN" altLang="en-US" sz="1300" dirty="0">
            <a:solidFill>
              <a:schemeClr val="tx1"/>
            </a:solidFill>
            <a:latin typeface="Times New Roman" pitchFamily="18" charset="0"/>
            <a:cs typeface="Times New Roman" pitchFamily="18" charset="0"/>
          </a:endParaRPr>
        </a:p>
      </dgm:t>
    </dgm:pt>
    <dgm:pt modelId="{EF927AA4-44CC-4ACE-9C75-B03FD2F4DD8C}" type="parTrans" cxnId="{DF5E76BD-BB24-49A9-9997-428211D78CA4}">
      <dgm:prSet/>
      <dgm:spPr/>
      <dgm:t>
        <a:bodyPr/>
        <a:lstStyle/>
        <a:p>
          <a:endParaRPr lang="zh-CN" altLang="en-US"/>
        </a:p>
      </dgm:t>
    </dgm:pt>
    <dgm:pt modelId="{E7B76C7B-1EA5-42A9-8951-10EC46A9D61E}" type="sibTrans" cxnId="{DF5E76BD-BB24-49A9-9997-428211D78CA4}">
      <dgm:prSet/>
      <dgm:spPr>
        <a:solidFill>
          <a:schemeClr val="accent1"/>
        </a:solidFill>
        <a:ln w="19050">
          <a:noFill/>
        </a:ln>
      </dgm:spPr>
      <dgm:t>
        <a:bodyPr/>
        <a:lstStyle/>
        <a:p>
          <a:endParaRPr lang="zh-CN" altLang="en-US">
            <a:solidFill>
              <a:schemeClr val="tx1"/>
            </a:solidFill>
            <a:latin typeface="Times New Roman" pitchFamily="18" charset="0"/>
            <a:cs typeface="Times New Roman" pitchFamily="18" charset="0"/>
          </a:endParaRPr>
        </a:p>
      </dgm:t>
    </dgm:pt>
    <dgm:pt modelId="{88CA366A-72E8-4FB6-947A-7DFAEB7DFC0D}">
      <dgm:prSet phldrT="[文本]" custT="1"/>
      <dgm:spPr>
        <a:noFill/>
        <a:ln w="19050">
          <a:solidFill>
            <a:schemeClr val="accent1"/>
          </a:solidFill>
        </a:ln>
      </dgm:spPr>
      <dgm:t>
        <a:bodyPr/>
        <a:lstStyle/>
        <a:p>
          <a:r>
            <a:rPr lang="en-US" altLang="zh-CN" sz="1300" dirty="0">
              <a:solidFill>
                <a:schemeClr val="tx1"/>
              </a:solidFill>
              <a:latin typeface="Times New Roman" pitchFamily="18" charset="0"/>
              <a:cs typeface="Times New Roman" pitchFamily="18" charset="0"/>
            </a:rPr>
            <a:t>1998</a:t>
          </a:r>
          <a:endParaRPr lang="zh-CN" altLang="en-US" sz="1300" dirty="0">
            <a:solidFill>
              <a:schemeClr val="tx1"/>
            </a:solidFill>
            <a:latin typeface="Times New Roman" pitchFamily="18" charset="0"/>
            <a:cs typeface="Times New Roman" pitchFamily="18" charset="0"/>
          </a:endParaRPr>
        </a:p>
      </dgm:t>
    </dgm:pt>
    <dgm:pt modelId="{90E7909C-8FCB-413A-B0C5-8A3A57309047}" type="parTrans" cxnId="{92F64F97-5DAE-40EE-9673-61E8445D33C2}">
      <dgm:prSet/>
      <dgm:spPr/>
      <dgm:t>
        <a:bodyPr/>
        <a:lstStyle/>
        <a:p>
          <a:endParaRPr lang="zh-CN" altLang="en-US"/>
        </a:p>
      </dgm:t>
    </dgm:pt>
    <dgm:pt modelId="{0552E58A-BFE2-4F9E-8053-C39CCCB0E769}" type="sibTrans" cxnId="{92F64F97-5DAE-40EE-9673-61E8445D33C2}">
      <dgm:prSet/>
      <dgm:spPr/>
      <dgm:t>
        <a:bodyPr/>
        <a:lstStyle/>
        <a:p>
          <a:endParaRPr lang="zh-CN" altLang="en-US"/>
        </a:p>
      </dgm:t>
    </dgm:pt>
    <dgm:pt modelId="{7B5B8954-495A-49C3-B70D-05D09DA26773}">
      <dgm:prSet phldrT="[文本]"/>
      <dgm:spPr>
        <a:noFill/>
        <a:ln w="19050">
          <a:solidFill>
            <a:schemeClr val="accent1"/>
          </a:solidFill>
        </a:ln>
      </dgm:spPr>
      <dgm:t>
        <a:bodyPr/>
        <a:lstStyle/>
        <a:p>
          <a:r>
            <a:rPr lang="en-US" altLang="zh-CN" dirty="0">
              <a:solidFill>
                <a:schemeClr val="tx1"/>
              </a:solidFill>
              <a:latin typeface="Times New Roman" pitchFamily="18" charset="0"/>
              <a:cs typeface="Times New Roman" pitchFamily="18" charset="0"/>
            </a:rPr>
            <a:t>1976</a:t>
          </a:r>
          <a:endParaRPr lang="zh-CN" altLang="en-US" dirty="0">
            <a:solidFill>
              <a:schemeClr val="tx1"/>
            </a:solidFill>
            <a:latin typeface="Times New Roman" pitchFamily="18" charset="0"/>
            <a:cs typeface="Times New Roman" pitchFamily="18" charset="0"/>
          </a:endParaRPr>
        </a:p>
      </dgm:t>
    </dgm:pt>
    <dgm:pt modelId="{89ACEB96-091A-4F11-8320-CAA7D055A959}" type="parTrans" cxnId="{D99CD5E7-F250-4109-8696-59D62869D889}">
      <dgm:prSet/>
      <dgm:spPr/>
      <dgm:t>
        <a:bodyPr/>
        <a:lstStyle/>
        <a:p>
          <a:endParaRPr lang="zh-CN" altLang="en-US"/>
        </a:p>
      </dgm:t>
    </dgm:pt>
    <dgm:pt modelId="{C0EC8344-E1C8-476D-97BA-4B0CA38CB3DB}" type="sibTrans" cxnId="{D99CD5E7-F250-4109-8696-59D62869D889}">
      <dgm:prSet/>
      <dgm:spPr/>
      <dgm:t>
        <a:bodyPr/>
        <a:lstStyle/>
        <a:p>
          <a:endParaRPr lang="zh-CN" altLang="en-US"/>
        </a:p>
      </dgm:t>
    </dgm:pt>
    <dgm:pt modelId="{3571AD61-6997-4C6C-A3FC-E8623E166359}" type="pres">
      <dgm:prSet presAssocID="{C2C2B55D-882B-4822-B7B3-A353E8C8D416}" presName="linearFlow" presStyleCnt="0">
        <dgm:presLayoutVars>
          <dgm:resizeHandles val="exact"/>
        </dgm:presLayoutVars>
      </dgm:prSet>
      <dgm:spPr/>
    </dgm:pt>
    <dgm:pt modelId="{B6657414-9B66-4518-9470-E04CEAA31EEA}" type="pres">
      <dgm:prSet presAssocID="{78D13B75-D341-4ACD-A75C-9681AEE612F9}" presName="node" presStyleLbl="node1" presStyleIdx="0" presStyleCnt="11">
        <dgm:presLayoutVars>
          <dgm:bulletEnabled val="1"/>
        </dgm:presLayoutVars>
      </dgm:prSet>
      <dgm:spPr/>
    </dgm:pt>
    <dgm:pt modelId="{9C33BF19-FC0A-49CE-B9F6-30878858C4D4}" type="pres">
      <dgm:prSet presAssocID="{15704E25-8EB3-4B7E-AAD6-859D04AEF72C}" presName="sibTrans" presStyleLbl="sibTrans2D1" presStyleIdx="0" presStyleCnt="10"/>
      <dgm:spPr/>
    </dgm:pt>
    <dgm:pt modelId="{C2AD4474-0F75-48CC-9CC8-E37A2215E0A1}" type="pres">
      <dgm:prSet presAssocID="{15704E25-8EB3-4B7E-AAD6-859D04AEF72C}" presName="connectorText" presStyleLbl="sibTrans2D1" presStyleIdx="0" presStyleCnt="10"/>
      <dgm:spPr/>
    </dgm:pt>
    <dgm:pt modelId="{90FCFFB1-2B17-44A6-908E-383B98B5863B}" type="pres">
      <dgm:prSet presAssocID="{DF90AFA0-BCFB-4145-9A7A-5375A1C8F8CD}" presName="node" presStyleLbl="node1" presStyleIdx="1" presStyleCnt="11">
        <dgm:presLayoutVars>
          <dgm:bulletEnabled val="1"/>
        </dgm:presLayoutVars>
      </dgm:prSet>
      <dgm:spPr/>
    </dgm:pt>
    <dgm:pt modelId="{2A7E68C2-8E98-4B55-8DF0-7F96F9F0747D}" type="pres">
      <dgm:prSet presAssocID="{41FCB437-C1A6-4496-883E-E4FB91D0D26B}" presName="sibTrans" presStyleLbl="sibTrans2D1" presStyleIdx="1" presStyleCnt="10"/>
      <dgm:spPr/>
    </dgm:pt>
    <dgm:pt modelId="{754F76E3-E21C-41C6-95D1-A9F74495A6A4}" type="pres">
      <dgm:prSet presAssocID="{41FCB437-C1A6-4496-883E-E4FB91D0D26B}" presName="connectorText" presStyleLbl="sibTrans2D1" presStyleIdx="1" presStyleCnt="10"/>
      <dgm:spPr/>
    </dgm:pt>
    <dgm:pt modelId="{8F948148-E73A-47F5-99DD-E1FB4404FE94}" type="pres">
      <dgm:prSet presAssocID="{9C48DB3F-62D1-41AF-89A5-790390D1DE25}" presName="node" presStyleLbl="node1" presStyleIdx="2" presStyleCnt="11">
        <dgm:presLayoutVars>
          <dgm:bulletEnabled val="1"/>
        </dgm:presLayoutVars>
      </dgm:prSet>
      <dgm:spPr/>
    </dgm:pt>
    <dgm:pt modelId="{332814AC-37C3-44BB-8024-F6120B607A05}" type="pres">
      <dgm:prSet presAssocID="{BEEA049F-75D7-4A06-ADF2-C6BFB081A056}" presName="sibTrans" presStyleLbl="sibTrans2D1" presStyleIdx="2" presStyleCnt="10"/>
      <dgm:spPr/>
    </dgm:pt>
    <dgm:pt modelId="{EA812AAE-2484-4D09-987C-8B6DF1B24010}" type="pres">
      <dgm:prSet presAssocID="{BEEA049F-75D7-4A06-ADF2-C6BFB081A056}" presName="connectorText" presStyleLbl="sibTrans2D1" presStyleIdx="2" presStyleCnt="10"/>
      <dgm:spPr/>
    </dgm:pt>
    <dgm:pt modelId="{2DA8BDE9-A106-491F-B45B-5269B06B2FDD}" type="pres">
      <dgm:prSet presAssocID="{4638F548-39A5-447F-BBA6-67D40BCB0448}" presName="node" presStyleLbl="node1" presStyleIdx="3" presStyleCnt="11">
        <dgm:presLayoutVars>
          <dgm:bulletEnabled val="1"/>
        </dgm:presLayoutVars>
      </dgm:prSet>
      <dgm:spPr/>
    </dgm:pt>
    <dgm:pt modelId="{9DC80E16-16FA-4D21-9F05-A3ABE5CB27A3}" type="pres">
      <dgm:prSet presAssocID="{E71932FC-EFE4-4D64-A397-CE3078966A18}" presName="sibTrans" presStyleLbl="sibTrans2D1" presStyleIdx="3" presStyleCnt="10"/>
      <dgm:spPr/>
    </dgm:pt>
    <dgm:pt modelId="{2F3A8B5F-6FEB-4BD4-A303-9E283A89EDF8}" type="pres">
      <dgm:prSet presAssocID="{E71932FC-EFE4-4D64-A397-CE3078966A18}" presName="connectorText" presStyleLbl="sibTrans2D1" presStyleIdx="3" presStyleCnt="10"/>
      <dgm:spPr/>
    </dgm:pt>
    <dgm:pt modelId="{1F43F338-CF78-43C6-884C-4F9CF6A5402B}" type="pres">
      <dgm:prSet presAssocID="{B8005992-DE1A-4314-B3F0-E2C74E42541F}" presName="node" presStyleLbl="node1" presStyleIdx="4" presStyleCnt="11">
        <dgm:presLayoutVars>
          <dgm:bulletEnabled val="1"/>
        </dgm:presLayoutVars>
      </dgm:prSet>
      <dgm:spPr/>
    </dgm:pt>
    <dgm:pt modelId="{5551C6DC-832C-42C9-8DA3-C9CE715EF567}" type="pres">
      <dgm:prSet presAssocID="{47ADFC0D-0541-4CDA-8D36-A06E71BECE8A}" presName="sibTrans" presStyleLbl="sibTrans2D1" presStyleIdx="4" presStyleCnt="10"/>
      <dgm:spPr/>
    </dgm:pt>
    <dgm:pt modelId="{7FFABA58-9F11-48E8-B315-EE7E7F00C706}" type="pres">
      <dgm:prSet presAssocID="{47ADFC0D-0541-4CDA-8D36-A06E71BECE8A}" presName="connectorText" presStyleLbl="sibTrans2D1" presStyleIdx="4" presStyleCnt="10"/>
      <dgm:spPr/>
    </dgm:pt>
    <dgm:pt modelId="{B5B1D9D3-EBC4-4416-B6D5-A4F715EB11B3}" type="pres">
      <dgm:prSet presAssocID="{6A7A2CB7-238D-48B8-93D2-AD4C70E7D999}" presName="node" presStyleLbl="node1" presStyleIdx="5" presStyleCnt="11">
        <dgm:presLayoutVars>
          <dgm:bulletEnabled val="1"/>
        </dgm:presLayoutVars>
      </dgm:prSet>
      <dgm:spPr/>
    </dgm:pt>
    <dgm:pt modelId="{A87F21A5-5575-4808-8320-85164B86023F}" type="pres">
      <dgm:prSet presAssocID="{DFD7DBD5-0AEA-428E-B98B-335AF702C001}" presName="sibTrans" presStyleLbl="sibTrans2D1" presStyleIdx="5" presStyleCnt="10"/>
      <dgm:spPr/>
    </dgm:pt>
    <dgm:pt modelId="{9EC3CB4F-D506-42D8-9D69-03021AB93C2C}" type="pres">
      <dgm:prSet presAssocID="{DFD7DBD5-0AEA-428E-B98B-335AF702C001}" presName="connectorText" presStyleLbl="sibTrans2D1" presStyleIdx="5" presStyleCnt="10"/>
      <dgm:spPr/>
    </dgm:pt>
    <dgm:pt modelId="{63FA7BC2-EADE-4156-B9C2-C6DEAA665A59}" type="pres">
      <dgm:prSet presAssocID="{08888D01-B1FC-403A-8F4F-2B54559B8FE9}" presName="node" presStyleLbl="node1" presStyleIdx="6" presStyleCnt="11">
        <dgm:presLayoutVars>
          <dgm:bulletEnabled val="1"/>
        </dgm:presLayoutVars>
      </dgm:prSet>
      <dgm:spPr/>
    </dgm:pt>
    <dgm:pt modelId="{A5DBDFD6-7EF5-4601-8C8F-85FEC7C1287D}" type="pres">
      <dgm:prSet presAssocID="{C6F25A92-84D2-4DCF-923E-E21E343D3981}" presName="sibTrans" presStyleLbl="sibTrans2D1" presStyleIdx="6" presStyleCnt="10"/>
      <dgm:spPr/>
    </dgm:pt>
    <dgm:pt modelId="{637FCE24-0A32-49F4-AF90-B1D408CFC316}" type="pres">
      <dgm:prSet presAssocID="{C6F25A92-84D2-4DCF-923E-E21E343D3981}" presName="connectorText" presStyleLbl="sibTrans2D1" presStyleIdx="6" presStyleCnt="10"/>
      <dgm:spPr/>
    </dgm:pt>
    <dgm:pt modelId="{FC4C159A-2621-46FB-B445-8F459B77E3F1}" type="pres">
      <dgm:prSet presAssocID="{7B5B8954-495A-49C3-B70D-05D09DA26773}" presName="node" presStyleLbl="node1" presStyleIdx="7" presStyleCnt="11">
        <dgm:presLayoutVars>
          <dgm:bulletEnabled val="1"/>
        </dgm:presLayoutVars>
      </dgm:prSet>
      <dgm:spPr/>
    </dgm:pt>
    <dgm:pt modelId="{16B10372-22B7-440B-B534-0598D38AA0C7}" type="pres">
      <dgm:prSet presAssocID="{C0EC8344-E1C8-476D-97BA-4B0CA38CB3DB}" presName="sibTrans" presStyleLbl="sibTrans2D1" presStyleIdx="7" presStyleCnt="10"/>
      <dgm:spPr/>
    </dgm:pt>
    <dgm:pt modelId="{F0579FFA-2A49-4BBC-8588-0E93AE9EB63D}" type="pres">
      <dgm:prSet presAssocID="{C0EC8344-E1C8-476D-97BA-4B0CA38CB3DB}" presName="connectorText" presStyleLbl="sibTrans2D1" presStyleIdx="7" presStyleCnt="10"/>
      <dgm:spPr/>
    </dgm:pt>
    <dgm:pt modelId="{8D37B78B-7136-421A-8311-36D44DAD3B69}" type="pres">
      <dgm:prSet presAssocID="{8CFD3E5B-293E-4FC3-980E-F55354ABC8D5}" presName="node" presStyleLbl="node1" presStyleIdx="8" presStyleCnt="11">
        <dgm:presLayoutVars>
          <dgm:bulletEnabled val="1"/>
        </dgm:presLayoutVars>
      </dgm:prSet>
      <dgm:spPr/>
    </dgm:pt>
    <dgm:pt modelId="{C66B179B-FA76-4CE3-9F74-1239A48E071D}" type="pres">
      <dgm:prSet presAssocID="{CB5F185A-1EBF-4451-B4FC-D2FEFCF94BDA}" presName="sibTrans" presStyleLbl="sibTrans2D1" presStyleIdx="8" presStyleCnt="10"/>
      <dgm:spPr/>
    </dgm:pt>
    <dgm:pt modelId="{19ED241F-BFC3-49DD-807B-A8B3BB22AD8E}" type="pres">
      <dgm:prSet presAssocID="{CB5F185A-1EBF-4451-B4FC-D2FEFCF94BDA}" presName="connectorText" presStyleLbl="sibTrans2D1" presStyleIdx="8" presStyleCnt="10"/>
      <dgm:spPr/>
    </dgm:pt>
    <dgm:pt modelId="{E8F485B0-7029-4725-A5A3-8D1339A16508}" type="pres">
      <dgm:prSet presAssocID="{FF8FB746-C728-4DF4-8F98-ECA0E05B8F80}" presName="node" presStyleLbl="node1" presStyleIdx="9" presStyleCnt="11">
        <dgm:presLayoutVars>
          <dgm:bulletEnabled val="1"/>
        </dgm:presLayoutVars>
      </dgm:prSet>
      <dgm:spPr/>
    </dgm:pt>
    <dgm:pt modelId="{01928007-E2B5-473E-84CF-ACE3A7DC1723}" type="pres">
      <dgm:prSet presAssocID="{E7B76C7B-1EA5-42A9-8951-10EC46A9D61E}" presName="sibTrans" presStyleLbl="sibTrans2D1" presStyleIdx="9" presStyleCnt="10"/>
      <dgm:spPr/>
    </dgm:pt>
    <dgm:pt modelId="{F4671E33-282D-47EC-ACE1-B850928A89A3}" type="pres">
      <dgm:prSet presAssocID="{E7B76C7B-1EA5-42A9-8951-10EC46A9D61E}" presName="connectorText" presStyleLbl="sibTrans2D1" presStyleIdx="9" presStyleCnt="10"/>
      <dgm:spPr/>
    </dgm:pt>
    <dgm:pt modelId="{D4D9023D-9771-46BF-8BD4-FCA86C3049C5}" type="pres">
      <dgm:prSet presAssocID="{88CA366A-72E8-4FB6-947A-7DFAEB7DFC0D}" presName="node" presStyleLbl="node1" presStyleIdx="10" presStyleCnt="11">
        <dgm:presLayoutVars>
          <dgm:bulletEnabled val="1"/>
        </dgm:presLayoutVars>
      </dgm:prSet>
      <dgm:spPr/>
    </dgm:pt>
  </dgm:ptLst>
  <dgm:cxnLst>
    <dgm:cxn modelId="{61DD5C00-F2B4-4BAF-9B72-92A97B647637}" type="presOf" srcId="{CB5F185A-1EBF-4451-B4FC-D2FEFCF94BDA}" destId="{C66B179B-FA76-4CE3-9F74-1239A48E071D}" srcOrd="0" destOrd="0" presId="urn:microsoft.com/office/officeart/2005/8/layout/process2"/>
    <dgm:cxn modelId="{198AB202-3CB2-499C-87A6-CA6F4403F032}" type="presOf" srcId="{6A7A2CB7-238D-48B8-93D2-AD4C70E7D999}" destId="{B5B1D9D3-EBC4-4416-B6D5-A4F715EB11B3}" srcOrd="0" destOrd="0" presId="urn:microsoft.com/office/officeart/2005/8/layout/process2"/>
    <dgm:cxn modelId="{F50C560B-3A40-43CF-A0F3-2B15F8CB8853}" type="presOf" srcId="{47ADFC0D-0541-4CDA-8D36-A06E71BECE8A}" destId="{7FFABA58-9F11-48E8-B315-EE7E7F00C706}" srcOrd="1" destOrd="0" presId="urn:microsoft.com/office/officeart/2005/8/layout/process2"/>
    <dgm:cxn modelId="{F3E2C310-8BF7-4580-870C-C9BCFCB58A2C}" type="presOf" srcId="{BEEA049F-75D7-4A06-ADF2-C6BFB081A056}" destId="{332814AC-37C3-44BB-8024-F6120B607A05}" srcOrd="0" destOrd="0" presId="urn:microsoft.com/office/officeart/2005/8/layout/process2"/>
    <dgm:cxn modelId="{6FDDFC1C-3276-4EE0-8972-EB47F33A30EE}" type="presOf" srcId="{E71932FC-EFE4-4D64-A397-CE3078966A18}" destId="{2F3A8B5F-6FEB-4BD4-A303-9E283A89EDF8}" srcOrd="1" destOrd="0" presId="urn:microsoft.com/office/officeart/2005/8/layout/process2"/>
    <dgm:cxn modelId="{3C0AA61F-2F4C-4325-93D4-ECE4A46BB635}" type="presOf" srcId="{9C48DB3F-62D1-41AF-89A5-790390D1DE25}" destId="{8F948148-E73A-47F5-99DD-E1FB4404FE94}" srcOrd="0" destOrd="0" presId="urn:microsoft.com/office/officeart/2005/8/layout/process2"/>
    <dgm:cxn modelId="{9848E120-73DC-4742-9876-DDF53BDC3E70}" type="presOf" srcId="{BEEA049F-75D7-4A06-ADF2-C6BFB081A056}" destId="{EA812AAE-2484-4D09-987C-8B6DF1B24010}" srcOrd="1" destOrd="0" presId="urn:microsoft.com/office/officeart/2005/8/layout/process2"/>
    <dgm:cxn modelId="{E50AC42A-5474-4905-AC77-08907D6269F3}" type="presOf" srcId="{4638F548-39A5-447F-BBA6-67D40BCB0448}" destId="{2DA8BDE9-A106-491F-B45B-5269B06B2FDD}" srcOrd="0" destOrd="0" presId="urn:microsoft.com/office/officeart/2005/8/layout/process2"/>
    <dgm:cxn modelId="{70DD6B2C-E89F-4495-8A46-5E901D965F1D}" type="presOf" srcId="{E7B76C7B-1EA5-42A9-8951-10EC46A9D61E}" destId="{01928007-E2B5-473E-84CF-ACE3A7DC1723}" srcOrd="0" destOrd="0" presId="urn:microsoft.com/office/officeart/2005/8/layout/process2"/>
    <dgm:cxn modelId="{091CAE40-F2E4-4887-B489-A721F04DA71B}" type="presOf" srcId="{08888D01-B1FC-403A-8F4F-2B54559B8FE9}" destId="{63FA7BC2-EADE-4156-B9C2-C6DEAA665A59}" srcOrd="0" destOrd="0" presId="urn:microsoft.com/office/officeart/2005/8/layout/process2"/>
    <dgm:cxn modelId="{A1B81941-A8F2-4493-84FF-6967BF4D221A}" type="presOf" srcId="{41FCB437-C1A6-4496-883E-E4FB91D0D26B}" destId="{754F76E3-E21C-41C6-95D1-A9F74495A6A4}" srcOrd="1" destOrd="0" presId="urn:microsoft.com/office/officeart/2005/8/layout/process2"/>
    <dgm:cxn modelId="{E1B78243-72EF-4104-9A47-1D8DDAB46923}" type="presOf" srcId="{C0EC8344-E1C8-476D-97BA-4B0CA38CB3DB}" destId="{16B10372-22B7-440B-B534-0598D38AA0C7}" srcOrd="0" destOrd="0" presId="urn:microsoft.com/office/officeart/2005/8/layout/process2"/>
    <dgm:cxn modelId="{30816E67-2BD3-40C3-BBC8-2E8B98F41E16}" srcId="{C2C2B55D-882B-4822-B7B3-A353E8C8D416}" destId="{08888D01-B1FC-403A-8F4F-2B54559B8FE9}" srcOrd="6" destOrd="0" parTransId="{8D5CB828-FE1E-4EDF-B9AE-90014CF0DE63}" sibTransId="{C6F25A92-84D2-4DCF-923E-E21E343D3981}"/>
    <dgm:cxn modelId="{DE07D550-41AE-4E1B-8043-E11E475D7D01}" type="presOf" srcId="{C2C2B55D-882B-4822-B7B3-A353E8C8D416}" destId="{3571AD61-6997-4C6C-A3FC-E8623E166359}" srcOrd="0" destOrd="0" presId="urn:microsoft.com/office/officeart/2005/8/layout/process2"/>
    <dgm:cxn modelId="{8B854371-4791-4F59-B2C1-21934E6900A1}" type="presOf" srcId="{C6F25A92-84D2-4DCF-923E-E21E343D3981}" destId="{A5DBDFD6-7EF5-4601-8C8F-85FEC7C1287D}" srcOrd="0" destOrd="0" presId="urn:microsoft.com/office/officeart/2005/8/layout/process2"/>
    <dgm:cxn modelId="{7CFD0053-3382-4712-A685-B46D213FB5C1}" type="presOf" srcId="{41FCB437-C1A6-4496-883E-E4FB91D0D26B}" destId="{2A7E68C2-8E98-4B55-8DF0-7F96F9F0747D}" srcOrd="0" destOrd="0" presId="urn:microsoft.com/office/officeart/2005/8/layout/process2"/>
    <dgm:cxn modelId="{40C4017C-7707-4A06-8974-E026E192D648}" type="presOf" srcId="{7B5B8954-495A-49C3-B70D-05D09DA26773}" destId="{FC4C159A-2621-46FB-B445-8F459B77E3F1}" srcOrd="0" destOrd="0" presId="urn:microsoft.com/office/officeart/2005/8/layout/process2"/>
    <dgm:cxn modelId="{08EC888C-B05F-43AD-815A-329A41872043}" type="presOf" srcId="{8CFD3E5B-293E-4FC3-980E-F55354ABC8D5}" destId="{8D37B78B-7136-421A-8311-36D44DAD3B69}" srcOrd="0" destOrd="0" presId="urn:microsoft.com/office/officeart/2005/8/layout/process2"/>
    <dgm:cxn modelId="{6A712492-84B5-4760-82C4-A1A9EA987554}" srcId="{C2C2B55D-882B-4822-B7B3-A353E8C8D416}" destId="{4638F548-39A5-447F-BBA6-67D40BCB0448}" srcOrd="3" destOrd="0" parTransId="{2D8C3B47-7568-47FF-9946-5B7B6F66770B}" sibTransId="{E71932FC-EFE4-4D64-A397-CE3078966A18}"/>
    <dgm:cxn modelId="{C0E33A93-5C8E-42C0-9576-4D83033B6220}" type="presOf" srcId="{B8005992-DE1A-4314-B3F0-E2C74E42541F}" destId="{1F43F338-CF78-43C6-884C-4F9CF6A5402B}" srcOrd="0" destOrd="0" presId="urn:microsoft.com/office/officeart/2005/8/layout/process2"/>
    <dgm:cxn modelId="{99A95894-2493-4B46-818E-D668C6B6DD01}" srcId="{C2C2B55D-882B-4822-B7B3-A353E8C8D416}" destId="{8CFD3E5B-293E-4FC3-980E-F55354ABC8D5}" srcOrd="8" destOrd="0" parTransId="{E870943A-6DDB-47AA-AA21-414A4B0495BD}" sibTransId="{CB5F185A-1EBF-4451-B4FC-D2FEFCF94BDA}"/>
    <dgm:cxn modelId="{92F64F97-5DAE-40EE-9673-61E8445D33C2}" srcId="{C2C2B55D-882B-4822-B7B3-A353E8C8D416}" destId="{88CA366A-72E8-4FB6-947A-7DFAEB7DFC0D}" srcOrd="10" destOrd="0" parTransId="{90E7909C-8FCB-413A-B0C5-8A3A57309047}" sibTransId="{0552E58A-BFE2-4F9E-8053-C39CCCB0E769}"/>
    <dgm:cxn modelId="{A92114AD-9BF7-48D1-A923-A9424C6D4437}" type="presOf" srcId="{15704E25-8EB3-4B7E-AAD6-859D04AEF72C}" destId="{C2AD4474-0F75-48CC-9CC8-E37A2215E0A1}" srcOrd="1" destOrd="0" presId="urn:microsoft.com/office/officeart/2005/8/layout/process2"/>
    <dgm:cxn modelId="{02DAD6B2-C17B-4097-B966-C0A1E73CDA83}" type="presOf" srcId="{CB5F185A-1EBF-4451-B4FC-D2FEFCF94BDA}" destId="{19ED241F-BFC3-49DD-807B-A8B3BB22AD8E}" srcOrd="1" destOrd="0" presId="urn:microsoft.com/office/officeart/2005/8/layout/process2"/>
    <dgm:cxn modelId="{67C0DCB9-2ECC-4C45-A9F0-F348DDE9F957}" type="presOf" srcId="{15704E25-8EB3-4B7E-AAD6-859D04AEF72C}" destId="{9C33BF19-FC0A-49CE-B9F6-30878858C4D4}" srcOrd="0" destOrd="0" presId="urn:microsoft.com/office/officeart/2005/8/layout/process2"/>
    <dgm:cxn modelId="{828531BB-8B31-4422-BF08-750A0D2BC619}" srcId="{C2C2B55D-882B-4822-B7B3-A353E8C8D416}" destId="{78D13B75-D341-4ACD-A75C-9681AEE612F9}" srcOrd="0" destOrd="0" parTransId="{9B60FD2C-2E30-4CB5-97C6-FF7189A1F176}" sibTransId="{15704E25-8EB3-4B7E-AAD6-859D04AEF72C}"/>
    <dgm:cxn modelId="{DF5E76BD-BB24-49A9-9997-428211D78CA4}" srcId="{C2C2B55D-882B-4822-B7B3-A353E8C8D416}" destId="{FF8FB746-C728-4DF4-8F98-ECA0E05B8F80}" srcOrd="9" destOrd="0" parTransId="{EF927AA4-44CC-4ACE-9C75-B03FD2F4DD8C}" sibTransId="{E7B76C7B-1EA5-42A9-8951-10EC46A9D61E}"/>
    <dgm:cxn modelId="{CF2D86BF-D9CB-4B66-AE8C-7AF813107D7B}" type="presOf" srcId="{88CA366A-72E8-4FB6-947A-7DFAEB7DFC0D}" destId="{D4D9023D-9771-46BF-8BD4-FCA86C3049C5}" srcOrd="0" destOrd="0" presId="urn:microsoft.com/office/officeart/2005/8/layout/process2"/>
    <dgm:cxn modelId="{CFD6AFBF-E8C2-4B17-B65C-487A67643433}" srcId="{C2C2B55D-882B-4822-B7B3-A353E8C8D416}" destId="{DF90AFA0-BCFB-4145-9A7A-5375A1C8F8CD}" srcOrd="1" destOrd="0" parTransId="{B7EB79F7-C245-4D83-AEF2-172F66D5D8D9}" sibTransId="{41FCB437-C1A6-4496-883E-E4FB91D0D26B}"/>
    <dgm:cxn modelId="{EEA25EC1-5170-4AFC-B3CC-4EDAD687EBF2}" type="presOf" srcId="{C6F25A92-84D2-4DCF-923E-E21E343D3981}" destId="{637FCE24-0A32-49F4-AF90-B1D408CFC316}" srcOrd="1" destOrd="0" presId="urn:microsoft.com/office/officeart/2005/8/layout/process2"/>
    <dgm:cxn modelId="{492FFACF-5443-4537-A663-873AB6070C62}" type="presOf" srcId="{DF90AFA0-BCFB-4145-9A7A-5375A1C8F8CD}" destId="{90FCFFB1-2B17-44A6-908E-383B98B5863B}" srcOrd="0" destOrd="0" presId="urn:microsoft.com/office/officeart/2005/8/layout/process2"/>
    <dgm:cxn modelId="{7287D6D1-130F-4297-9AE1-9178C4D5FB08}" type="presOf" srcId="{DFD7DBD5-0AEA-428E-B98B-335AF702C001}" destId="{9EC3CB4F-D506-42D8-9D69-03021AB93C2C}" srcOrd="1" destOrd="0" presId="urn:microsoft.com/office/officeart/2005/8/layout/process2"/>
    <dgm:cxn modelId="{4341AFD9-C0C2-4873-8BDD-B8FF71F8214E}" type="presOf" srcId="{47ADFC0D-0541-4CDA-8D36-A06E71BECE8A}" destId="{5551C6DC-832C-42C9-8DA3-C9CE715EF567}" srcOrd="0" destOrd="0" presId="urn:microsoft.com/office/officeart/2005/8/layout/process2"/>
    <dgm:cxn modelId="{61EBF2DD-4496-4792-AF33-A78FF21B69FB}" type="presOf" srcId="{78D13B75-D341-4ACD-A75C-9681AEE612F9}" destId="{B6657414-9B66-4518-9470-E04CEAA31EEA}" srcOrd="0" destOrd="0" presId="urn:microsoft.com/office/officeart/2005/8/layout/process2"/>
    <dgm:cxn modelId="{6A068BE4-9EC8-4EEB-BCEB-1DEE925585A2}" type="presOf" srcId="{DFD7DBD5-0AEA-428E-B98B-335AF702C001}" destId="{A87F21A5-5575-4808-8320-85164B86023F}" srcOrd="0" destOrd="0" presId="urn:microsoft.com/office/officeart/2005/8/layout/process2"/>
    <dgm:cxn modelId="{EF04BFE7-79F1-48E5-AD90-95FAC0603793}" type="presOf" srcId="{E7B76C7B-1EA5-42A9-8951-10EC46A9D61E}" destId="{F4671E33-282D-47EC-ACE1-B850928A89A3}" srcOrd="1" destOrd="0" presId="urn:microsoft.com/office/officeart/2005/8/layout/process2"/>
    <dgm:cxn modelId="{D99CD5E7-F250-4109-8696-59D62869D889}" srcId="{C2C2B55D-882B-4822-B7B3-A353E8C8D416}" destId="{7B5B8954-495A-49C3-B70D-05D09DA26773}" srcOrd="7" destOrd="0" parTransId="{89ACEB96-091A-4F11-8320-CAA7D055A959}" sibTransId="{C0EC8344-E1C8-476D-97BA-4B0CA38CB3DB}"/>
    <dgm:cxn modelId="{0F48D9E9-295E-41FC-A242-9F58A4294F4F}" srcId="{C2C2B55D-882B-4822-B7B3-A353E8C8D416}" destId="{9C48DB3F-62D1-41AF-89A5-790390D1DE25}" srcOrd="2" destOrd="0" parTransId="{09869323-8888-427C-A7ED-B7EFD84D934F}" sibTransId="{BEEA049F-75D7-4A06-ADF2-C6BFB081A056}"/>
    <dgm:cxn modelId="{4FBE83EA-C2FE-41DE-BCDA-3876117EF6BB}" srcId="{C2C2B55D-882B-4822-B7B3-A353E8C8D416}" destId="{6A7A2CB7-238D-48B8-93D2-AD4C70E7D999}" srcOrd="5" destOrd="0" parTransId="{1CE13C00-5BB9-4DE4-B071-02B14318EA06}" sibTransId="{DFD7DBD5-0AEA-428E-B98B-335AF702C001}"/>
    <dgm:cxn modelId="{6D7EB2F6-6EC4-4160-A5CB-361CCA929FB0}" srcId="{C2C2B55D-882B-4822-B7B3-A353E8C8D416}" destId="{B8005992-DE1A-4314-B3F0-E2C74E42541F}" srcOrd="4" destOrd="0" parTransId="{4F6973D5-913D-41FE-B571-AB0484453C1A}" sibTransId="{47ADFC0D-0541-4CDA-8D36-A06E71BECE8A}"/>
    <dgm:cxn modelId="{DB29C5F6-4991-4166-B327-A77B319BB003}" type="presOf" srcId="{FF8FB746-C728-4DF4-8F98-ECA0E05B8F80}" destId="{E8F485B0-7029-4725-A5A3-8D1339A16508}" srcOrd="0" destOrd="0" presId="urn:microsoft.com/office/officeart/2005/8/layout/process2"/>
    <dgm:cxn modelId="{88C561FB-3870-46C6-AC1B-A612D5A8095D}" type="presOf" srcId="{C0EC8344-E1C8-476D-97BA-4B0CA38CB3DB}" destId="{F0579FFA-2A49-4BBC-8588-0E93AE9EB63D}" srcOrd="1" destOrd="0" presId="urn:microsoft.com/office/officeart/2005/8/layout/process2"/>
    <dgm:cxn modelId="{298141FE-4FC5-411E-846D-16AB729CB001}" type="presOf" srcId="{E71932FC-EFE4-4D64-A397-CE3078966A18}" destId="{9DC80E16-16FA-4D21-9F05-A3ABE5CB27A3}" srcOrd="0" destOrd="0" presId="urn:microsoft.com/office/officeart/2005/8/layout/process2"/>
    <dgm:cxn modelId="{AA6980FF-AD35-40F9-AD55-8F92815FBB4F}" type="presParOf" srcId="{3571AD61-6997-4C6C-A3FC-E8623E166359}" destId="{B6657414-9B66-4518-9470-E04CEAA31EEA}" srcOrd="0" destOrd="0" presId="urn:microsoft.com/office/officeart/2005/8/layout/process2"/>
    <dgm:cxn modelId="{060A3435-E00A-4EA4-A8B5-41DEDF22DAB2}" type="presParOf" srcId="{3571AD61-6997-4C6C-A3FC-E8623E166359}" destId="{9C33BF19-FC0A-49CE-B9F6-30878858C4D4}" srcOrd="1" destOrd="0" presId="urn:microsoft.com/office/officeart/2005/8/layout/process2"/>
    <dgm:cxn modelId="{915647E6-99FE-40D5-9F7C-ADF899D9DFEC}" type="presParOf" srcId="{9C33BF19-FC0A-49CE-B9F6-30878858C4D4}" destId="{C2AD4474-0F75-48CC-9CC8-E37A2215E0A1}" srcOrd="0" destOrd="0" presId="urn:microsoft.com/office/officeart/2005/8/layout/process2"/>
    <dgm:cxn modelId="{ED719834-D934-4DE5-A681-D3C8AE7927F7}" type="presParOf" srcId="{3571AD61-6997-4C6C-A3FC-E8623E166359}" destId="{90FCFFB1-2B17-44A6-908E-383B98B5863B}" srcOrd="2" destOrd="0" presId="urn:microsoft.com/office/officeart/2005/8/layout/process2"/>
    <dgm:cxn modelId="{5F0EFAE9-DCF0-4C7C-A959-FC6C5A417B0F}" type="presParOf" srcId="{3571AD61-6997-4C6C-A3FC-E8623E166359}" destId="{2A7E68C2-8E98-4B55-8DF0-7F96F9F0747D}" srcOrd="3" destOrd="0" presId="urn:microsoft.com/office/officeart/2005/8/layout/process2"/>
    <dgm:cxn modelId="{20831D16-09D9-459C-A3D6-D04B0394710C}" type="presParOf" srcId="{2A7E68C2-8E98-4B55-8DF0-7F96F9F0747D}" destId="{754F76E3-E21C-41C6-95D1-A9F74495A6A4}" srcOrd="0" destOrd="0" presId="urn:microsoft.com/office/officeart/2005/8/layout/process2"/>
    <dgm:cxn modelId="{D63A9EA1-1EF5-4543-9DCE-D2DEA86C0140}" type="presParOf" srcId="{3571AD61-6997-4C6C-A3FC-E8623E166359}" destId="{8F948148-E73A-47F5-99DD-E1FB4404FE94}" srcOrd="4" destOrd="0" presId="urn:microsoft.com/office/officeart/2005/8/layout/process2"/>
    <dgm:cxn modelId="{D9A9FB73-C1DE-4360-9EC3-1F8AADD635AE}" type="presParOf" srcId="{3571AD61-6997-4C6C-A3FC-E8623E166359}" destId="{332814AC-37C3-44BB-8024-F6120B607A05}" srcOrd="5" destOrd="0" presId="urn:microsoft.com/office/officeart/2005/8/layout/process2"/>
    <dgm:cxn modelId="{CE0863FA-DDBA-44E4-9D4D-B768ACD9CF38}" type="presParOf" srcId="{332814AC-37C3-44BB-8024-F6120B607A05}" destId="{EA812AAE-2484-4D09-987C-8B6DF1B24010}" srcOrd="0" destOrd="0" presId="urn:microsoft.com/office/officeart/2005/8/layout/process2"/>
    <dgm:cxn modelId="{21E2B58B-9E9B-4678-869A-14FD3ECA268F}" type="presParOf" srcId="{3571AD61-6997-4C6C-A3FC-E8623E166359}" destId="{2DA8BDE9-A106-491F-B45B-5269B06B2FDD}" srcOrd="6" destOrd="0" presId="urn:microsoft.com/office/officeart/2005/8/layout/process2"/>
    <dgm:cxn modelId="{637CA71B-FC6B-4404-9105-D79B4F458E8D}" type="presParOf" srcId="{3571AD61-6997-4C6C-A3FC-E8623E166359}" destId="{9DC80E16-16FA-4D21-9F05-A3ABE5CB27A3}" srcOrd="7" destOrd="0" presId="urn:microsoft.com/office/officeart/2005/8/layout/process2"/>
    <dgm:cxn modelId="{AFC37FCF-CDA7-400D-840D-E0894F31AF43}" type="presParOf" srcId="{9DC80E16-16FA-4D21-9F05-A3ABE5CB27A3}" destId="{2F3A8B5F-6FEB-4BD4-A303-9E283A89EDF8}" srcOrd="0" destOrd="0" presId="urn:microsoft.com/office/officeart/2005/8/layout/process2"/>
    <dgm:cxn modelId="{9ED75D03-E228-430F-BA6A-0E9AFA62F954}" type="presParOf" srcId="{3571AD61-6997-4C6C-A3FC-E8623E166359}" destId="{1F43F338-CF78-43C6-884C-4F9CF6A5402B}" srcOrd="8" destOrd="0" presId="urn:microsoft.com/office/officeart/2005/8/layout/process2"/>
    <dgm:cxn modelId="{1A785647-D40F-42DA-BDC9-A304A6FE963B}" type="presParOf" srcId="{3571AD61-6997-4C6C-A3FC-E8623E166359}" destId="{5551C6DC-832C-42C9-8DA3-C9CE715EF567}" srcOrd="9" destOrd="0" presId="urn:microsoft.com/office/officeart/2005/8/layout/process2"/>
    <dgm:cxn modelId="{801D1A84-E048-42F9-8267-4F306524927E}" type="presParOf" srcId="{5551C6DC-832C-42C9-8DA3-C9CE715EF567}" destId="{7FFABA58-9F11-48E8-B315-EE7E7F00C706}" srcOrd="0" destOrd="0" presId="urn:microsoft.com/office/officeart/2005/8/layout/process2"/>
    <dgm:cxn modelId="{432964E9-D553-4416-84AC-A7606D42B465}" type="presParOf" srcId="{3571AD61-6997-4C6C-A3FC-E8623E166359}" destId="{B5B1D9D3-EBC4-4416-B6D5-A4F715EB11B3}" srcOrd="10" destOrd="0" presId="urn:microsoft.com/office/officeart/2005/8/layout/process2"/>
    <dgm:cxn modelId="{30421673-CC07-425F-994B-A13AF6CB77B3}" type="presParOf" srcId="{3571AD61-6997-4C6C-A3FC-E8623E166359}" destId="{A87F21A5-5575-4808-8320-85164B86023F}" srcOrd="11" destOrd="0" presId="urn:microsoft.com/office/officeart/2005/8/layout/process2"/>
    <dgm:cxn modelId="{F10D2209-4BFE-48AC-8EA8-2FF30887B1BE}" type="presParOf" srcId="{A87F21A5-5575-4808-8320-85164B86023F}" destId="{9EC3CB4F-D506-42D8-9D69-03021AB93C2C}" srcOrd="0" destOrd="0" presId="urn:microsoft.com/office/officeart/2005/8/layout/process2"/>
    <dgm:cxn modelId="{7E1DFF45-91F3-401F-B763-E2BC007F97C4}" type="presParOf" srcId="{3571AD61-6997-4C6C-A3FC-E8623E166359}" destId="{63FA7BC2-EADE-4156-B9C2-C6DEAA665A59}" srcOrd="12" destOrd="0" presId="urn:microsoft.com/office/officeart/2005/8/layout/process2"/>
    <dgm:cxn modelId="{93F8DC3D-BF37-4F40-BD92-17CE2074417D}" type="presParOf" srcId="{3571AD61-6997-4C6C-A3FC-E8623E166359}" destId="{A5DBDFD6-7EF5-4601-8C8F-85FEC7C1287D}" srcOrd="13" destOrd="0" presId="urn:microsoft.com/office/officeart/2005/8/layout/process2"/>
    <dgm:cxn modelId="{E0B37364-1CE8-4E08-98D2-4179391C7F8A}" type="presParOf" srcId="{A5DBDFD6-7EF5-4601-8C8F-85FEC7C1287D}" destId="{637FCE24-0A32-49F4-AF90-B1D408CFC316}" srcOrd="0" destOrd="0" presId="urn:microsoft.com/office/officeart/2005/8/layout/process2"/>
    <dgm:cxn modelId="{F3A0822B-C5C9-416F-8F10-876B7CA6B14F}" type="presParOf" srcId="{3571AD61-6997-4C6C-A3FC-E8623E166359}" destId="{FC4C159A-2621-46FB-B445-8F459B77E3F1}" srcOrd="14" destOrd="0" presId="urn:microsoft.com/office/officeart/2005/8/layout/process2"/>
    <dgm:cxn modelId="{A420A697-9EFD-4911-929B-2F4CF9B6F98B}" type="presParOf" srcId="{3571AD61-6997-4C6C-A3FC-E8623E166359}" destId="{16B10372-22B7-440B-B534-0598D38AA0C7}" srcOrd="15" destOrd="0" presId="urn:microsoft.com/office/officeart/2005/8/layout/process2"/>
    <dgm:cxn modelId="{60BD910E-72D9-4210-9A84-54C005B999DC}" type="presParOf" srcId="{16B10372-22B7-440B-B534-0598D38AA0C7}" destId="{F0579FFA-2A49-4BBC-8588-0E93AE9EB63D}" srcOrd="0" destOrd="0" presId="urn:microsoft.com/office/officeart/2005/8/layout/process2"/>
    <dgm:cxn modelId="{6D3190E8-AE05-4B27-A175-42C98A4FBBF2}" type="presParOf" srcId="{3571AD61-6997-4C6C-A3FC-E8623E166359}" destId="{8D37B78B-7136-421A-8311-36D44DAD3B69}" srcOrd="16" destOrd="0" presId="urn:microsoft.com/office/officeart/2005/8/layout/process2"/>
    <dgm:cxn modelId="{D06D4403-CF4A-4DD5-ABF3-32F1D77EDF5D}" type="presParOf" srcId="{3571AD61-6997-4C6C-A3FC-E8623E166359}" destId="{C66B179B-FA76-4CE3-9F74-1239A48E071D}" srcOrd="17" destOrd="0" presId="urn:microsoft.com/office/officeart/2005/8/layout/process2"/>
    <dgm:cxn modelId="{F69C8B8B-B31C-4792-9DD5-4AD1FB1E3B5B}" type="presParOf" srcId="{C66B179B-FA76-4CE3-9F74-1239A48E071D}" destId="{19ED241F-BFC3-49DD-807B-A8B3BB22AD8E}" srcOrd="0" destOrd="0" presId="urn:microsoft.com/office/officeart/2005/8/layout/process2"/>
    <dgm:cxn modelId="{DD80B108-A0E3-4C4E-82BF-56C628742D62}" type="presParOf" srcId="{3571AD61-6997-4C6C-A3FC-E8623E166359}" destId="{E8F485B0-7029-4725-A5A3-8D1339A16508}" srcOrd="18" destOrd="0" presId="urn:microsoft.com/office/officeart/2005/8/layout/process2"/>
    <dgm:cxn modelId="{7BEBD515-C708-4487-8008-DAE4AD1629EE}" type="presParOf" srcId="{3571AD61-6997-4C6C-A3FC-E8623E166359}" destId="{01928007-E2B5-473E-84CF-ACE3A7DC1723}" srcOrd="19" destOrd="0" presId="urn:microsoft.com/office/officeart/2005/8/layout/process2"/>
    <dgm:cxn modelId="{2D8ABC99-B373-40CA-A868-143368D9DACE}" type="presParOf" srcId="{01928007-E2B5-473E-84CF-ACE3A7DC1723}" destId="{F4671E33-282D-47EC-ACE1-B850928A89A3}" srcOrd="0" destOrd="0" presId="urn:microsoft.com/office/officeart/2005/8/layout/process2"/>
    <dgm:cxn modelId="{DD46D32E-0D57-4242-B717-E3ED532F69E5}" type="presParOf" srcId="{3571AD61-6997-4C6C-A3FC-E8623E166359}" destId="{D4D9023D-9771-46BF-8BD4-FCA86C3049C5}" srcOrd="2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57414-9B66-4518-9470-E04CEAA31EEA}">
      <dsp:nvSpPr>
        <dsp:cNvPr id="0" name=""/>
        <dsp:cNvSpPr/>
      </dsp:nvSpPr>
      <dsp:spPr>
        <a:xfrm>
          <a:off x="668938" y="0"/>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1904</a:t>
          </a:r>
          <a:endParaRPr lang="zh-CN" altLang="en-US" sz="1300" kern="1200" dirty="0">
            <a:solidFill>
              <a:schemeClr val="tx1"/>
            </a:solidFill>
            <a:latin typeface="Times New Roman" pitchFamily="18" charset="0"/>
            <a:cs typeface="Times New Roman" pitchFamily="18" charset="0"/>
          </a:endParaRPr>
        </a:p>
      </dsp:txBody>
      <dsp:txXfrm>
        <a:off x="677965" y="9027"/>
        <a:ext cx="536710" cy="290148"/>
      </dsp:txXfrm>
    </dsp:sp>
    <dsp:sp modelId="{9C33BF19-FC0A-49CE-B9F6-30878858C4D4}">
      <dsp:nvSpPr>
        <dsp:cNvPr id="0" name=""/>
        <dsp:cNvSpPr/>
      </dsp:nvSpPr>
      <dsp:spPr>
        <a:xfrm rot="5400000">
          <a:off x="888532" y="315907"/>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327465"/>
        <a:ext cx="83215" cy="80903"/>
      </dsp:txXfrm>
    </dsp:sp>
    <dsp:sp modelId="{90FCFFB1-2B17-44A6-908E-383B98B5863B}">
      <dsp:nvSpPr>
        <dsp:cNvPr id="0" name=""/>
        <dsp:cNvSpPr/>
      </dsp:nvSpPr>
      <dsp:spPr>
        <a:xfrm>
          <a:off x="668938" y="462304"/>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1931</a:t>
          </a:r>
          <a:endParaRPr lang="zh-CN" altLang="en-US" sz="1300" kern="1200" dirty="0">
            <a:solidFill>
              <a:schemeClr val="tx1"/>
            </a:solidFill>
            <a:latin typeface="Times New Roman" pitchFamily="18" charset="0"/>
            <a:cs typeface="Times New Roman" pitchFamily="18" charset="0"/>
          </a:endParaRPr>
        </a:p>
      </dsp:txBody>
      <dsp:txXfrm>
        <a:off x="677965" y="471331"/>
        <a:ext cx="536710" cy="290148"/>
      </dsp:txXfrm>
    </dsp:sp>
    <dsp:sp modelId="{2A7E68C2-8E98-4B55-8DF0-7F96F9F0747D}">
      <dsp:nvSpPr>
        <dsp:cNvPr id="0" name=""/>
        <dsp:cNvSpPr/>
      </dsp:nvSpPr>
      <dsp:spPr>
        <a:xfrm rot="5400000">
          <a:off x="888532" y="778211"/>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789769"/>
        <a:ext cx="83215" cy="80903"/>
      </dsp:txXfrm>
    </dsp:sp>
    <dsp:sp modelId="{8F948148-E73A-47F5-99DD-E1FB4404FE94}">
      <dsp:nvSpPr>
        <dsp:cNvPr id="0" name=""/>
        <dsp:cNvSpPr/>
      </dsp:nvSpPr>
      <dsp:spPr>
        <a:xfrm>
          <a:off x="668938" y="924608"/>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1932</a:t>
          </a:r>
          <a:endParaRPr lang="zh-CN" altLang="en-US" sz="1300" kern="1200" dirty="0">
            <a:solidFill>
              <a:schemeClr val="tx1"/>
            </a:solidFill>
            <a:latin typeface="Times New Roman" pitchFamily="18" charset="0"/>
            <a:cs typeface="Times New Roman" pitchFamily="18" charset="0"/>
          </a:endParaRPr>
        </a:p>
      </dsp:txBody>
      <dsp:txXfrm>
        <a:off x="677965" y="933635"/>
        <a:ext cx="536710" cy="290148"/>
      </dsp:txXfrm>
    </dsp:sp>
    <dsp:sp modelId="{332814AC-37C3-44BB-8024-F6120B607A05}">
      <dsp:nvSpPr>
        <dsp:cNvPr id="0" name=""/>
        <dsp:cNvSpPr/>
      </dsp:nvSpPr>
      <dsp:spPr>
        <a:xfrm rot="5400000">
          <a:off x="888532" y="1240516"/>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1252074"/>
        <a:ext cx="83215" cy="80903"/>
      </dsp:txXfrm>
    </dsp:sp>
    <dsp:sp modelId="{2DA8BDE9-A106-491F-B45B-5269B06B2FDD}">
      <dsp:nvSpPr>
        <dsp:cNvPr id="0" name=""/>
        <dsp:cNvSpPr/>
      </dsp:nvSpPr>
      <dsp:spPr>
        <a:xfrm>
          <a:off x="668938" y="1386912"/>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1938</a:t>
          </a:r>
          <a:endParaRPr lang="zh-CN" altLang="en-US" sz="1300" kern="1200" dirty="0">
            <a:solidFill>
              <a:schemeClr val="tx1"/>
            </a:solidFill>
            <a:latin typeface="Times New Roman" pitchFamily="18" charset="0"/>
            <a:cs typeface="Times New Roman" pitchFamily="18" charset="0"/>
          </a:endParaRPr>
        </a:p>
      </dsp:txBody>
      <dsp:txXfrm>
        <a:off x="677965" y="1395939"/>
        <a:ext cx="536710" cy="290148"/>
      </dsp:txXfrm>
    </dsp:sp>
    <dsp:sp modelId="{9DC80E16-16FA-4D21-9F05-A3ABE5CB27A3}">
      <dsp:nvSpPr>
        <dsp:cNvPr id="0" name=""/>
        <dsp:cNvSpPr/>
      </dsp:nvSpPr>
      <dsp:spPr>
        <a:xfrm rot="5400000">
          <a:off x="888532" y="1702820"/>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1714378"/>
        <a:ext cx="83215" cy="80903"/>
      </dsp:txXfrm>
    </dsp:sp>
    <dsp:sp modelId="{1F43F338-CF78-43C6-884C-4F9CF6A5402B}">
      <dsp:nvSpPr>
        <dsp:cNvPr id="0" name=""/>
        <dsp:cNvSpPr/>
      </dsp:nvSpPr>
      <dsp:spPr>
        <a:xfrm>
          <a:off x="668938" y="1849216"/>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1954</a:t>
          </a:r>
          <a:endParaRPr lang="zh-CN" altLang="en-US" sz="1300" kern="1200" dirty="0">
            <a:solidFill>
              <a:schemeClr val="tx1"/>
            </a:solidFill>
            <a:latin typeface="Times New Roman" pitchFamily="18" charset="0"/>
            <a:cs typeface="Times New Roman" pitchFamily="18" charset="0"/>
          </a:endParaRPr>
        </a:p>
      </dsp:txBody>
      <dsp:txXfrm>
        <a:off x="677965" y="1858243"/>
        <a:ext cx="536710" cy="290148"/>
      </dsp:txXfrm>
    </dsp:sp>
    <dsp:sp modelId="{5551C6DC-832C-42C9-8DA3-C9CE715EF567}">
      <dsp:nvSpPr>
        <dsp:cNvPr id="0" name=""/>
        <dsp:cNvSpPr/>
      </dsp:nvSpPr>
      <dsp:spPr>
        <a:xfrm rot="5400000">
          <a:off x="888532" y="2165124"/>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2176682"/>
        <a:ext cx="83215" cy="80903"/>
      </dsp:txXfrm>
    </dsp:sp>
    <dsp:sp modelId="{B5B1D9D3-EBC4-4416-B6D5-A4F715EB11B3}">
      <dsp:nvSpPr>
        <dsp:cNvPr id="0" name=""/>
        <dsp:cNvSpPr/>
      </dsp:nvSpPr>
      <dsp:spPr>
        <a:xfrm>
          <a:off x="668938" y="2311520"/>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1955</a:t>
          </a:r>
          <a:endParaRPr lang="zh-CN" altLang="en-US" sz="1300" kern="1200" dirty="0">
            <a:solidFill>
              <a:schemeClr val="tx1"/>
            </a:solidFill>
            <a:latin typeface="Times New Roman" pitchFamily="18" charset="0"/>
            <a:cs typeface="Times New Roman" pitchFamily="18" charset="0"/>
          </a:endParaRPr>
        </a:p>
      </dsp:txBody>
      <dsp:txXfrm>
        <a:off x="677965" y="2320547"/>
        <a:ext cx="536710" cy="290148"/>
      </dsp:txXfrm>
    </dsp:sp>
    <dsp:sp modelId="{A87F21A5-5575-4808-8320-85164B86023F}">
      <dsp:nvSpPr>
        <dsp:cNvPr id="0" name=""/>
        <dsp:cNvSpPr/>
      </dsp:nvSpPr>
      <dsp:spPr>
        <a:xfrm rot="5400000">
          <a:off x="888532" y="2627428"/>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2638986"/>
        <a:ext cx="83215" cy="80903"/>
      </dsp:txXfrm>
    </dsp:sp>
    <dsp:sp modelId="{63FA7BC2-EADE-4156-B9C2-C6DEAA665A59}">
      <dsp:nvSpPr>
        <dsp:cNvPr id="0" name=""/>
        <dsp:cNvSpPr/>
      </dsp:nvSpPr>
      <dsp:spPr>
        <a:xfrm>
          <a:off x="668938" y="2773824"/>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1971</a:t>
          </a:r>
          <a:endParaRPr lang="zh-CN" altLang="en-US" sz="1300" kern="1200" dirty="0">
            <a:solidFill>
              <a:schemeClr val="tx1"/>
            </a:solidFill>
            <a:latin typeface="Times New Roman" pitchFamily="18" charset="0"/>
            <a:cs typeface="Times New Roman" pitchFamily="18" charset="0"/>
          </a:endParaRPr>
        </a:p>
      </dsp:txBody>
      <dsp:txXfrm>
        <a:off x="677965" y="2782851"/>
        <a:ext cx="536710" cy="290148"/>
      </dsp:txXfrm>
    </dsp:sp>
    <dsp:sp modelId="{A5DBDFD6-7EF5-4601-8C8F-85FEC7C1287D}">
      <dsp:nvSpPr>
        <dsp:cNvPr id="0" name=""/>
        <dsp:cNvSpPr/>
      </dsp:nvSpPr>
      <dsp:spPr>
        <a:xfrm rot="5400000">
          <a:off x="888532" y="3089732"/>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3101290"/>
        <a:ext cx="83215" cy="80903"/>
      </dsp:txXfrm>
    </dsp:sp>
    <dsp:sp modelId="{FC4C159A-2621-46FB-B445-8F459B77E3F1}">
      <dsp:nvSpPr>
        <dsp:cNvPr id="0" name=""/>
        <dsp:cNvSpPr/>
      </dsp:nvSpPr>
      <dsp:spPr>
        <a:xfrm>
          <a:off x="668938" y="3236128"/>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1976</a:t>
          </a:r>
          <a:endParaRPr lang="zh-CN" altLang="en-US" sz="1300" kern="1200" dirty="0">
            <a:solidFill>
              <a:schemeClr val="tx1"/>
            </a:solidFill>
            <a:latin typeface="Times New Roman" pitchFamily="18" charset="0"/>
            <a:cs typeface="Times New Roman" pitchFamily="18" charset="0"/>
          </a:endParaRPr>
        </a:p>
      </dsp:txBody>
      <dsp:txXfrm>
        <a:off x="677965" y="3245155"/>
        <a:ext cx="536710" cy="290148"/>
      </dsp:txXfrm>
    </dsp:sp>
    <dsp:sp modelId="{16B10372-22B7-440B-B534-0598D38AA0C7}">
      <dsp:nvSpPr>
        <dsp:cNvPr id="0" name=""/>
        <dsp:cNvSpPr/>
      </dsp:nvSpPr>
      <dsp:spPr>
        <a:xfrm rot="5400000">
          <a:off x="888532" y="3552036"/>
          <a:ext cx="115576" cy="1386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rot="-5400000">
        <a:off x="904713" y="3563594"/>
        <a:ext cx="83215" cy="80903"/>
      </dsp:txXfrm>
    </dsp:sp>
    <dsp:sp modelId="{8D37B78B-7136-421A-8311-36D44DAD3B69}">
      <dsp:nvSpPr>
        <dsp:cNvPr id="0" name=""/>
        <dsp:cNvSpPr/>
      </dsp:nvSpPr>
      <dsp:spPr>
        <a:xfrm>
          <a:off x="668938" y="3698433"/>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1990</a:t>
          </a:r>
          <a:endParaRPr lang="zh-CN" altLang="en-US" sz="1300" kern="1200" dirty="0">
            <a:solidFill>
              <a:schemeClr val="tx1"/>
            </a:solidFill>
            <a:latin typeface="Times New Roman" pitchFamily="18" charset="0"/>
            <a:cs typeface="Times New Roman" pitchFamily="18" charset="0"/>
          </a:endParaRPr>
        </a:p>
      </dsp:txBody>
      <dsp:txXfrm>
        <a:off x="677965" y="3707460"/>
        <a:ext cx="536710" cy="290148"/>
      </dsp:txXfrm>
    </dsp:sp>
    <dsp:sp modelId="{C66B179B-FA76-4CE3-9F74-1239A48E071D}">
      <dsp:nvSpPr>
        <dsp:cNvPr id="0" name=""/>
        <dsp:cNvSpPr/>
      </dsp:nvSpPr>
      <dsp:spPr>
        <a:xfrm rot="5400000">
          <a:off x="888532" y="4014340"/>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4025898"/>
        <a:ext cx="83215" cy="80903"/>
      </dsp:txXfrm>
    </dsp:sp>
    <dsp:sp modelId="{E8F485B0-7029-4725-A5A3-8D1339A16508}">
      <dsp:nvSpPr>
        <dsp:cNvPr id="0" name=""/>
        <dsp:cNvSpPr/>
      </dsp:nvSpPr>
      <dsp:spPr>
        <a:xfrm>
          <a:off x="668938" y="4160737"/>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1992</a:t>
          </a:r>
          <a:endParaRPr lang="zh-CN" altLang="en-US" sz="1300" kern="1200" dirty="0">
            <a:solidFill>
              <a:schemeClr val="tx1"/>
            </a:solidFill>
            <a:latin typeface="Times New Roman" pitchFamily="18" charset="0"/>
            <a:cs typeface="Times New Roman" pitchFamily="18" charset="0"/>
          </a:endParaRPr>
        </a:p>
      </dsp:txBody>
      <dsp:txXfrm>
        <a:off x="677965" y="4169764"/>
        <a:ext cx="536710" cy="290148"/>
      </dsp:txXfrm>
    </dsp:sp>
    <dsp:sp modelId="{01928007-E2B5-473E-84CF-ACE3A7DC1723}">
      <dsp:nvSpPr>
        <dsp:cNvPr id="0" name=""/>
        <dsp:cNvSpPr/>
      </dsp:nvSpPr>
      <dsp:spPr>
        <a:xfrm rot="5400000">
          <a:off x="888532" y="4476644"/>
          <a:ext cx="115576" cy="138691"/>
        </a:xfrm>
        <a:prstGeom prst="rightArrow">
          <a:avLst>
            <a:gd name="adj1" fmla="val 60000"/>
            <a:gd name="adj2" fmla="val 50000"/>
          </a:avLst>
        </a:prstGeom>
        <a:solidFill>
          <a:schemeClr val="accent1"/>
        </a:solidFill>
        <a:ln w="190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solidFill>
              <a:schemeClr val="tx1"/>
            </a:solidFill>
            <a:latin typeface="Times New Roman" pitchFamily="18" charset="0"/>
            <a:cs typeface="Times New Roman" pitchFamily="18" charset="0"/>
          </a:endParaRPr>
        </a:p>
      </dsp:txBody>
      <dsp:txXfrm rot="-5400000">
        <a:off x="904713" y="4488202"/>
        <a:ext cx="83215" cy="80903"/>
      </dsp:txXfrm>
    </dsp:sp>
    <dsp:sp modelId="{D4D9023D-9771-46BF-8BD4-FCA86C3049C5}">
      <dsp:nvSpPr>
        <dsp:cNvPr id="0" name=""/>
        <dsp:cNvSpPr/>
      </dsp:nvSpPr>
      <dsp:spPr>
        <a:xfrm>
          <a:off x="668938" y="4623041"/>
          <a:ext cx="554764" cy="308202"/>
        </a:xfrm>
        <a:prstGeom prst="roundRect">
          <a:avLst>
            <a:gd name="adj" fmla="val 10000"/>
          </a:avLst>
        </a:prstGeom>
        <a:no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solidFill>
                <a:schemeClr val="tx1"/>
              </a:solidFill>
              <a:latin typeface="Times New Roman" pitchFamily="18" charset="0"/>
              <a:cs typeface="Times New Roman" pitchFamily="18" charset="0"/>
            </a:rPr>
            <a:t>1998</a:t>
          </a:r>
          <a:endParaRPr lang="zh-CN" altLang="en-US" sz="1300" kern="1200" dirty="0">
            <a:solidFill>
              <a:schemeClr val="tx1"/>
            </a:solidFill>
            <a:latin typeface="Times New Roman" pitchFamily="18" charset="0"/>
            <a:cs typeface="Times New Roman" pitchFamily="18" charset="0"/>
          </a:endParaRPr>
        </a:p>
      </dsp:txBody>
      <dsp:txXfrm>
        <a:off x="677965" y="4632068"/>
        <a:ext cx="536710" cy="29014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charset="-122"/>
              </a:defRPr>
            </a:lvl1pPr>
          </a:lstStyle>
          <a:p>
            <a:pPr>
              <a:defRPr/>
            </a:pPr>
            <a:endParaRPr lang="en-US" altLang="zh-CN"/>
          </a:p>
        </p:txBody>
      </p:sp>
      <p:sp>
        <p:nvSpPr>
          <p:cNvPr id="665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charset="-122"/>
              </a:defRPr>
            </a:lvl1pPr>
          </a:lstStyle>
          <a:p>
            <a:pPr>
              <a:defRPr/>
            </a:pPr>
            <a:endParaRPr lang="en-US" altLang="zh-CN"/>
          </a:p>
        </p:txBody>
      </p:sp>
      <p:sp>
        <p:nvSpPr>
          <p:cNvPr id="1946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charset="-122"/>
              </a:defRPr>
            </a:lvl1pPr>
          </a:lstStyle>
          <a:p>
            <a:pPr>
              <a:defRPr/>
            </a:pPr>
            <a:endParaRPr lang="en-US" altLang="zh-CN"/>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charset="-122"/>
              </a:defRPr>
            </a:lvl1pPr>
          </a:lstStyle>
          <a:p>
            <a:pPr>
              <a:defRPr/>
            </a:pPr>
            <a:fld id="{00D0DE39-752F-48E6-8B1F-196CB12F13B9}" type="slidenum">
              <a:rPr lang="en-US" altLang="zh-CN"/>
              <a:pPr>
                <a:defRPr/>
              </a:pPr>
              <a:t>‹#›</a:t>
            </a:fld>
            <a:endParaRPr lang="en-US" altLang="zh-CN" dirty="0"/>
          </a:p>
        </p:txBody>
      </p:sp>
    </p:spTree>
    <p:extLst>
      <p:ext uri="{BB962C8B-B14F-4D97-AF65-F5344CB8AC3E}">
        <p14:creationId xmlns:p14="http://schemas.microsoft.com/office/powerpoint/2010/main" val="16944923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xfrm>
            <a:off x="381000" y="685800"/>
            <a:ext cx="6096000" cy="3429000"/>
          </a:xfrm>
          <a:ln/>
        </p:spPr>
      </p:sp>
      <p:sp>
        <p:nvSpPr>
          <p:cNvPr id="20483" name="备注占位符 2"/>
          <p:cNvSpPr>
            <a:spLocks noGrp="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100" dirty="0">
                <a:latin typeface="Times New Roman" pitchFamily="18" charset="0"/>
                <a:cs typeface="Times New Roman" pitchFamily="18" charset="0"/>
              </a:rPr>
              <a:t>醫學系統評價</a:t>
            </a:r>
            <a:r>
              <a:rPr lang="en-US" altLang="zh-CN" sz="1000" dirty="0">
                <a:ea typeface="楷体_GB2312" pitchFamily="49" charset="-122"/>
              </a:rPr>
              <a:t>(</a:t>
            </a:r>
            <a:r>
              <a:rPr lang="en-US" altLang="zh-CN" sz="1000" i="1" dirty="0">
                <a:latin typeface="Times New Roman" pitchFamily="18" charset="0"/>
                <a:ea typeface="楷体_GB2312" pitchFamily="49" charset="-122"/>
                <a:cs typeface="Times New Roman" pitchFamily="18" charset="0"/>
              </a:rPr>
              <a:t>systematic </a:t>
            </a:r>
            <a:r>
              <a:rPr lang="en-US" altLang="zh-CN" sz="1000" i="1" dirty="0" err="1">
                <a:latin typeface="Times New Roman" pitchFamily="18" charset="0"/>
                <a:ea typeface="楷体_GB2312" pitchFamily="49" charset="-122"/>
                <a:cs typeface="Times New Roman" pitchFamily="18" charset="0"/>
              </a:rPr>
              <a:t>review</a:t>
            </a:r>
            <a:r>
              <a:rPr lang="en-US" altLang="zh-CN" sz="1000" dirty="0" err="1">
                <a:latin typeface="Times New Roman" pitchFamily="18" charset="0"/>
                <a:ea typeface="楷体_GB2312" pitchFamily="49" charset="-122"/>
                <a:cs typeface="Times New Roman" pitchFamily="18" charset="0"/>
              </a:rPr>
              <a:t>,</a:t>
            </a:r>
            <a:r>
              <a:rPr lang="en-US" altLang="zh-CN" sz="1000" i="1" dirty="0" err="1">
                <a:latin typeface="Times New Roman" pitchFamily="18" charset="0"/>
                <a:ea typeface="楷体_GB2312" pitchFamily="49" charset="-122"/>
                <a:cs typeface="Times New Roman" pitchFamily="18" charset="0"/>
              </a:rPr>
              <a:t>SR</a:t>
            </a:r>
            <a:r>
              <a:rPr lang="en-US" altLang="zh-CN" sz="1000" dirty="0">
                <a:ea typeface="楷体_GB2312" pitchFamily="49" charset="-122"/>
              </a:rPr>
              <a:t>)</a:t>
            </a:r>
            <a:r>
              <a:rPr lang="zh-CN" altLang="en-US" sz="1100" dirty="0">
                <a:latin typeface="Times New Roman" pitchFamily="18" charset="0"/>
                <a:cs typeface="Times New Roman" pitchFamily="18" charset="0"/>
              </a:rPr>
              <a:t>的定義：</a:t>
            </a:r>
            <a:endParaRPr lang="en-US" altLang="zh-CN" sz="1100" dirty="0">
              <a:latin typeface="Times New Roman" pitchFamily="18" charset="0"/>
              <a:cs typeface="Times New Roman" pitchFamily="18" charset="0"/>
            </a:endParaRPr>
          </a:p>
          <a:p>
            <a:pPr eaLnBrk="1" hangingPunct="1"/>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年英國臨床流行病學家科克倫</a:t>
            </a:r>
            <a:r>
              <a:rPr lang="en-US" altLang="zh-CN" sz="1050" dirty="0">
                <a:latin typeface="Times New Roman" pitchFamily="18" charset="0"/>
                <a:cs typeface="Times New Roman" pitchFamily="18" charset="0"/>
              </a:rPr>
              <a:t>(</a:t>
            </a:r>
            <a:r>
              <a:rPr lang="en-US" altLang="zh-CN" sz="1050" i="1" dirty="0" err="1">
                <a:latin typeface="Times New Roman" pitchFamily="18" charset="0"/>
                <a:cs typeface="Times New Roman" pitchFamily="18" charset="0"/>
              </a:rPr>
              <a:t>Archie.Cochrane</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Cochrane A. A critical </a:t>
            </a:r>
            <a:r>
              <a:rPr lang="en-US" altLang="zh-CN" sz="1000" i="1" dirty="0" err="1">
                <a:latin typeface="Times New Roman" pitchFamily="18" charset="0"/>
                <a:cs typeface="Times New Roman" pitchFamily="18" charset="0"/>
              </a:rPr>
              <a:t>review,with</a:t>
            </a:r>
            <a:r>
              <a:rPr lang="en-US" altLang="zh-CN" sz="1000" i="1" dirty="0">
                <a:latin typeface="Times New Roman" pitchFamily="18" charset="0"/>
                <a:cs typeface="Times New Roman" pitchFamily="18" charset="0"/>
              </a:rPr>
              <a:t> particular reference to the medical profession. Medicines for the year 2000(pp.1-11). </a:t>
            </a:r>
            <a:r>
              <a:rPr lang="en-US" altLang="zh-CN" sz="1000" i="1" dirty="0" err="1">
                <a:latin typeface="Times New Roman" pitchFamily="18" charset="0"/>
                <a:cs typeface="Times New Roman" pitchFamily="18" charset="0"/>
              </a:rPr>
              <a:t>London:Office</a:t>
            </a:r>
            <a:r>
              <a:rPr lang="en-US" altLang="zh-CN" sz="1000" i="1" dirty="0">
                <a:latin typeface="Times New Roman" pitchFamily="18" charset="0"/>
                <a:cs typeface="Times New Roman" pitchFamily="18" charset="0"/>
              </a:rPr>
              <a:t> of Health Economics.</a:t>
            </a:r>
            <a:r>
              <a:rPr lang="en-US" altLang="zh-CN" sz="1000" dirty="0">
                <a:latin typeface="Times New Roman" pitchFamily="18" charset="0"/>
                <a:cs typeface="Times New Roman" pitchFamily="18" charset="0"/>
              </a:rPr>
              <a:t>1979:1931-1971.》</a:t>
            </a:r>
            <a:r>
              <a:rPr lang="zh-CN" altLang="en-US" sz="1200" dirty="0">
                <a:latin typeface="Times New Roman" pitchFamily="18" charset="0"/>
                <a:cs typeface="Times New Roman" pitchFamily="18" charset="0"/>
              </a:rPr>
              <a:t>，</a:t>
            </a:r>
            <a:r>
              <a:rPr lang="en-US" altLang="zh-CN" sz="1200" dirty="0">
                <a:latin typeface="Times New Roman" pitchFamily="18" charset="0"/>
                <a:cs typeface="Times New Roman" pitchFamily="18" charset="0"/>
              </a:rPr>
              <a:t>1990</a:t>
            </a:r>
            <a:r>
              <a:rPr lang="zh-CN" altLang="en-US" sz="1200" dirty="0">
                <a:latin typeface="Times New Roman" pitchFamily="18" charset="0"/>
                <a:cs typeface="Times New Roman" pitchFamily="18" charset="0"/>
              </a:rPr>
              <a:t>年英國醫生伊恩查默斯</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Iain Chalmers</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作為第二作者發表了第一個系統評價</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糖皮質激素對早產兒療效的系統評價</a:t>
            </a:r>
            <a:r>
              <a:rPr lang="en-US" altLang="zh-TW" sz="12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Crowley </a:t>
            </a:r>
            <a:r>
              <a:rPr lang="en-US" altLang="zh-CN" sz="1000" i="1" dirty="0" err="1">
                <a:latin typeface="Times New Roman" pitchFamily="18" charset="0"/>
                <a:cs typeface="Times New Roman" pitchFamily="18" charset="0"/>
              </a:rPr>
              <a:t>P,Chalmers</a:t>
            </a:r>
            <a:r>
              <a:rPr lang="en-US" altLang="zh-CN" sz="1000" i="1" dirty="0">
                <a:latin typeface="Times New Roman" pitchFamily="18" charset="0"/>
                <a:cs typeface="Times New Roman" pitchFamily="18" charset="0"/>
              </a:rPr>
              <a:t> </a:t>
            </a:r>
            <a:r>
              <a:rPr lang="en-US" altLang="zh-CN" sz="1000" i="1" dirty="0" err="1">
                <a:latin typeface="Times New Roman" pitchFamily="18" charset="0"/>
                <a:cs typeface="Times New Roman" pitchFamily="18" charset="0"/>
              </a:rPr>
              <a:t>I,Keirse</a:t>
            </a:r>
            <a:r>
              <a:rPr lang="en-US" altLang="zh-CN" sz="1000" i="1" dirty="0">
                <a:latin typeface="Times New Roman" pitchFamily="18" charset="0"/>
                <a:cs typeface="Times New Roman" pitchFamily="18" charset="0"/>
              </a:rPr>
              <a:t> MJ. The effects of corticosteroid administration before preterm delivery</a:t>
            </a:r>
            <a:r>
              <a:rPr lang="zh-CN" altLang="en-US" sz="1000" i="1"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 overview of the evidence from controlled trials. Br J </a:t>
            </a:r>
            <a:r>
              <a:rPr lang="en-US" altLang="zh-CN" sz="1000" i="1" dirty="0" err="1">
                <a:latin typeface="Times New Roman" pitchFamily="18" charset="0"/>
                <a:cs typeface="Times New Roman" pitchFamily="18" charset="0"/>
              </a:rPr>
              <a:t>Obstet</a:t>
            </a:r>
            <a:r>
              <a:rPr lang="en-US" altLang="zh-CN" sz="1000" i="1" dirty="0">
                <a:latin typeface="Times New Roman" pitchFamily="18" charset="0"/>
                <a:cs typeface="Times New Roman" pitchFamily="18" charset="0"/>
              </a:rPr>
              <a:t> </a:t>
            </a:r>
            <a:r>
              <a:rPr lang="en-US" altLang="zh-CN" sz="1000" i="1" dirty="0" err="1">
                <a:latin typeface="Times New Roman" pitchFamily="18" charset="0"/>
                <a:cs typeface="Times New Roman" pitchFamily="18" charset="0"/>
              </a:rPr>
              <a:t>GvnaecoL</a:t>
            </a:r>
            <a:r>
              <a:rPr lang="en-US" altLang="zh-CN" sz="1000" i="1"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1990.97(1):l1-25.》</a:t>
            </a:r>
            <a:r>
              <a:rPr lang="zh-CN" altLang="en-US" sz="1200" dirty="0">
                <a:latin typeface="Times New Roman" pitchFamily="18" charset="0"/>
                <a:cs typeface="Times New Roman" pitchFamily="18" charset="0"/>
              </a:rPr>
              <a:t>，並於</a:t>
            </a:r>
            <a:r>
              <a:rPr lang="en-US" altLang="zh-CN" sz="1200" dirty="0">
                <a:latin typeface="Times New Roman" pitchFamily="18" charset="0"/>
                <a:cs typeface="Times New Roman" pitchFamily="18" charset="0"/>
              </a:rPr>
              <a:t>1992</a:t>
            </a:r>
            <a:r>
              <a:rPr lang="zh-CN" altLang="en-US" sz="1200" dirty="0">
                <a:latin typeface="Times New Roman" pitchFamily="18" charset="0"/>
                <a:cs typeface="Times New Roman" pitchFamily="18" charset="0"/>
              </a:rPr>
              <a:t>年在英國衛生服務中心</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National Health </a:t>
            </a:r>
            <a:r>
              <a:rPr lang="en-US" altLang="zh-CN" sz="1050" i="1" dirty="0" err="1">
                <a:latin typeface="Times New Roman" pitchFamily="18" charset="0"/>
                <a:cs typeface="Times New Roman" pitchFamily="18" charset="0"/>
              </a:rPr>
              <a:t>Service</a:t>
            </a:r>
            <a:r>
              <a:rPr lang="en-US" altLang="zh-CN" sz="1050" dirty="0" err="1">
                <a:latin typeface="Times New Roman" pitchFamily="18" charset="0"/>
                <a:cs typeface="Times New Roman" pitchFamily="18" charset="0"/>
              </a:rPr>
              <a:t>,</a:t>
            </a:r>
            <a:r>
              <a:rPr lang="en-US" altLang="zh-CN" sz="1050" i="1" dirty="0" err="1">
                <a:latin typeface="Times New Roman" pitchFamily="18" charset="0"/>
                <a:cs typeface="Times New Roman" pitchFamily="18" charset="0"/>
              </a:rPr>
              <a:t>NHS</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的資助下，在英國牛津大學成立了全球第一個科克倫協作中心</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 central</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systematic </a:t>
            </a:r>
            <a:r>
              <a:rPr lang="en-US" altLang="zh-CN" sz="1050" i="1" dirty="0" err="1">
                <a:latin typeface="Times New Roman" pitchFamily="18" charset="0"/>
                <a:cs typeface="Times New Roman" pitchFamily="18" charset="0"/>
              </a:rPr>
              <a:t>review</a:t>
            </a:r>
            <a:r>
              <a:rPr lang="en-US" altLang="zh-CN" sz="1050" dirty="0" err="1">
                <a:latin typeface="Times New Roman" pitchFamily="18" charset="0"/>
                <a:cs typeface="Times New Roman" pitchFamily="18" charset="0"/>
              </a:rPr>
              <a:t>,</a:t>
            </a:r>
            <a:r>
              <a:rPr lang="en-US" altLang="zh-CN" sz="1050" i="1" dirty="0" err="1">
                <a:latin typeface="Times New Roman" pitchFamily="18" charset="0"/>
                <a:cs typeface="Times New Roman" pitchFamily="18" charset="0"/>
              </a:rPr>
              <a:t>SR</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050" i="1" dirty="0">
                <a:latin typeface="Times New Roman" pitchFamily="18" charset="0"/>
                <a:cs typeface="Times New Roman" pitchFamily="18" charset="0"/>
              </a:rPr>
              <a:t>Meta</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，得出可靠的綜合結論；科克倫系統評價</a:t>
            </a:r>
            <a:r>
              <a:rPr lang="en-US" altLang="zh-CN" sz="1050" dirty="0">
                <a:solidFill>
                  <a:srgbClr val="000000"/>
                </a:solidFill>
                <a:latin typeface="Times New Roman" pitchFamily="18" charset="0"/>
                <a:cs typeface="Times New Roman" pitchFamily="18" charset="0"/>
              </a:rPr>
              <a:t>(</a:t>
            </a:r>
            <a:r>
              <a:rPr lang="en-US" altLang="zh-CN" sz="1050" i="1" dirty="0">
                <a:solidFill>
                  <a:srgbClr val="000000"/>
                </a:solidFill>
                <a:latin typeface="Times New Roman" pitchFamily="18" charset="0"/>
                <a:cs typeface="Times New Roman" pitchFamily="18" charset="0"/>
              </a:rPr>
              <a:t>Cochrane </a:t>
            </a:r>
            <a:r>
              <a:rPr lang="en-US" altLang="zh-CN" sz="1050" i="1" dirty="0">
                <a:latin typeface="Times New Roman" pitchFamily="18" charset="0"/>
                <a:ea typeface="楷体_GB2312" pitchFamily="49" charset="-122"/>
                <a:cs typeface="Times New Roman" pitchFamily="18" charset="0"/>
              </a:rPr>
              <a:t>systematic </a:t>
            </a:r>
            <a:r>
              <a:rPr lang="en-US" altLang="zh-CN" sz="1050" i="1" dirty="0" err="1">
                <a:latin typeface="Times New Roman" pitchFamily="18" charset="0"/>
                <a:ea typeface="楷体_GB2312" pitchFamily="49" charset="-122"/>
                <a:cs typeface="Times New Roman" pitchFamily="18" charset="0"/>
              </a:rPr>
              <a:t>review</a:t>
            </a:r>
            <a:r>
              <a:rPr lang="en-US" altLang="zh-CN" sz="1050" dirty="0" err="1">
                <a:latin typeface="Times New Roman" pitchFamily="18" charset="0"/>
                <a:ea typeface="楷体_GB2312" pitchFamily="49" charset="-122"/>
                <a:cs typeface="Times New Roman" pitchFamily="18" charset="0"/>
              </a:rPr>
              <a:t>,</a:t>
            </a:r>
            <a:r>
              <a:rPr lang="en-US" altLang="zh-CN" sz="1050" i="1" dirty="0" err="1">
                <a:latin typeface="Times New Roman" pitchFamily="18" charset="0"/>
                <a:ea typeface="楷体_GB2312" pitchFamily="49" charset="-122"/>
                <a:cs typeface="Times New Roman" pitchFamily="18" charset="0"/>
              </a:rPr>
              <a:t>CSR</a:t>
            </a:r>
            <a:r>
              <a:rPr lang="en-US" altLang="zh-CN" sz="1050" dirty="0">
                <a:solidFill>
                  <a:srgbClr val="000000"/>
                </a:solidFill>
                <a:latin typeface="Times New Roman" pitchFamily="18" charset="0"/>
                <a:cs typeface="Times New Roman" pitchFamily="18" charset="0"/>
              </a:rPr>
              <a:t>)</a:t>
            </a:r>
            <a:r>
              <a:rPr lang="zh-CN" altLang="en-US" sz="1200" dirty="0">
                <a:latin typeface="Times New Roman" pitchFamily="18" charset="0"/>
                <a:cs typeface="Times New Roman" pitchFamily="18" charset="0"/>
              </a:rPr>
              <a:t>是科克倫協作網的評價人員按照統一工作手冊</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Cochrane</a:t>
            </a:r>
            <a:r>
              <a:rPr lang="zh-CN" altLang="en-US" sz="1050" i="1" dirty="0">
                <a:latin typeface="Times New Roman" pitchFamily="18" charset="0"/>
                <a:cs typeface="Times New Roman" pitchFamily="18" charset="0"/>
              </a:rPr>
              <a:t> </a:t>
            </a:r>
            <a:r>
              <a:rPr lang="en-US" altLang="zh-CN" sz="1050" i="1" dirty="0" err="1">
                <a:latin typeface="Times New Roman" pitchFamily="18" charset="0"/>
                <a:cs typeface="Times New Roman" pitchFamily="18" charset="0"/>
              </a:rPr>
              <a:t>reviewers</a:t>
            </a:r>
            <a:r>
              <a:rPr lang="en-US" altLang="zh-CN" sz="1050" dirty="0" err="1">
                <a:latin typeface="Times New Roman" pitchFamily="18" charset="0"/>
                <a:cs typeface="Times New Roman" pitchFamily="18" charset="0"/>
              </a:rPr>
              <a:t>’</a:t>
            </a:r>
            <a:r>
              <a:rPr lang="en-US" altLang="zh-CN" sz="1050" i="1" dirty="0" err="1">
                <a:latin typeface="Times New Roman" pitchFamily="18" charset="0"/>
                <a:cs typeface="Times New Roman" pitchFamily="18" charset="0"/>
              </a:rPr>
              <a:t>handbook</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，在相應科克倫評價小組</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 Review </a:t>
            </a:r>
            <a:r>
              <a:rPr lang="en-US" altLang="zh-CN" sz="1200" i="1" dirty="0" err="1">
                <a:latin typeface="Times New Roman" pitchFamily="18" charset="0"/>
                <a:cs typeface="Times New Roman" pitchFamily="18" charset="0"/>
              </a:rPr>
              <a:t>Group</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CRG</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編輯部的指導和幫助下所完成的系統評價；由於科克倫協作網具有嚴密的組織管理和質量控制系統，因此科克倫系統評價通常比非科克倫系統評價質量更高，被認為是單一的、評價幹預措施療效的最好的資訊資源</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best single source</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r>
              <a:rPr lang="en-US" altLang="zh-TW" sz="1200" dirty="0">
                <a:latin typeface="Times New Roman" pitchFamily="18" charset="0"/>
                <a:cs typeface="Times New Roman" pitchFamily="18" charset="0"/>
              </a:rPr>
              <a:t>1999</a:t>
            </a:r>
            <a:r>
              <a:rPr lang="zh-CN" altLang="en-US" sz="1200" dirty="0">
                <a:latin typeface="Times New Roman" pitchFamily="18" charset="0"/>
                <a:cs typeface="Times New Roman" pitchFamily="18" charset="0"/>
              </a:rPr>
              <a:t>年</a:t>
            </a:r>
            <a:r>
              <a:rPr lang="en-US" altLang="zh-TW" sz="1200" dirty="0">
                <a:latin typeface="Times New Roman" pitchFamily="18" charset="0"/>
                <a:cs typeface="Times New Roman" pitchFamily="18" charset="0"/>
              </a:rPr>
              <a:t>3</a:t>
            </a:r>
            <a:r>
              <a:rPr lang="zh-CN" altLang="en-US" sz="1200" dirty="0">
                <a:latin typeface="Times New Roman" pitchFamily="18" charset="0"/>
                <a:cs typeface="Times New Roman" pitchFamily="18" charset="0"/>
              </a:rPr>
              <a:t>月在</a:t>
            </a:r>
            <a:r>
              <a:rPr lang="zh-TW" altLang="en-US" sz="1200" dirty="0">
                <a:latin typeface="Times New Roman" pitchFamily="18" charset="0"/>
                <a:cs typeface="Times New Roman" pitchFamily="18" charset="0"/>
              </a:rPr>
              <a:t>成都華西醫科大學成立中國</a:t>
            </a:r>
            <a:r>
              <a:rPr lang="zh-CN" altLang="en-US" sz="1200" dirty="0">
                <a:latin typeface="Times New Roman" pitchFamily="18" charset="0"/>
                <a:cs typeface="Times New Roman" pitchFamily="18" charset="0"/>
              </a:rPr>
              <a:t>科克倫</a:t>
            </a:r>
            <a:r>
              <a:rPr lang="zh-TW" altLang="en-US" sz="1200" dirty="0">
                <a:latin typeface="Times New Roman" pitchFamily="18" charset="0"/>
                <a:cs typeface="Times New Roman" pitchFamily="18" charset="0"/>
              </a:rPr>
              <a:t>協作中心</a:t>
            </a:r>
            <a:r>
              <a:rPr lang="en-US" altLang="zh-TW" sz="1050" dirty="0">
                <a:latin typeface="Times New Roman" pitchFamily="18" charset="0"/>
                <a:cs typeface="Times New Roman" pitchFamily="18" charset="0"/>
              </a:rPr>
              <a:t>(</a:t>
            </a:r>
            <a:r>
              <a:rPr lang="en-US" altLang="zh-TW" sz="1050" i="1" dirty="0">
                <a:latin typeface="Times New Roman" pitchFamily="18" charset="0"/>
                <a:cs typeface="Times New Roman" pitchFamily="18" charset="0"/>
              </a:rPr>
              <a:t>The Chinese Cochrane Center</a:t>
            </a:r>
            <a:r>
              <a:rPr lang="en-US" altLang="zh-TW"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pPr eaLnBrk="1" hangingPunct="1"/>
            <a:endParaRPr lang="en-US" altLang="zh-CN" sz="1200" dirty="0">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1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的定義：</a:t>
            </a:r>
            <a:endParaRPr lang="zh-CN" altLang="en-US" sz="1100" dirty="0">
              <a:ea typeface="楷体_GB2312" pitchFamily="49" charset="-122"/>
            </a:endParaRPr>
          </a:p>
          <a:p>
            <a:pPr eaLnBrk="1" hangingPunct="1"/>
            <a:r>
              <a:rPr lang="zh-CN" altLang="en-US" sz="11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也有翻譯稱為薈萃分析、匯集元分析、二次研究</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secondary studies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，而相應每一個被納入的臨床試驗則被稱為「元」或原始研究</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primary studies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，狹義上的整合分析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是指一種單純的定量合成統計方法，科克倫圖書館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the</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Cochrane library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將其定義為</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 is statistical technique for assembling the results of several studies in a review into a single numerical estimate</a:t>
            </a:r>
            <a:r>
              <a:rPr lang="zh-CN" altLang="en-US"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100" dirty="0">
                <a:latin typeface="Times New Roman" pitchFamily="18" charset="0"/>
                <a:cs typeface="Times New Roman" pitchFamily="18" charset="0"/>
              </a:rPr>
              <a:t>其思想起源可追溯到</a:t>
            </a:r>
            <a:r>
              <a:rPr lang="en-US" altLang="zh-TW" sz="1100" dirty="0">
                <a:latin typeface="Times New Roman" pitchFamily="18" charset="0"/>
                <a:cs typeface="Times New Roman" pitchFamily="18" charset="0"/>
              </a:rPr>
              <a:t>1904</a:t>
            </a:r>
            <a:r>
              <a:rPr lang="zh-TW" altLang="en-US" sz="1100" dirty="0">
                <a:latin typeface="Times New Roman" pitchFamily="18" charset="0"/>
                <a:cs typeface="Times New Roman" pitchFamily="18" charset="0"/>
              </a:rPr>
              <a:t>年英國統計學家</a:t>
            </a:r>
            <a:r>
              <a:rPr lang="zh-CN" altLang="en-US" sz="1100" dirty="0">
                <a:latin typeface="Times New Roman" pitchFamily="18" charset="0"/>
                <a:cs typeface="Times New Roman" pitchFamily="18" charset="0"/>
              </a:rPr>
              <a:t>卡爾皮爾遜</a:t>
            </a:r>
            <a:r>
              <a:rPr lang="en-US" altLang="zh-CN"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Kar Pearson</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關於預防傷寒免疫血清的預防效果的報告，這個報告是運用這一方法對不同樣本的資料進行合併分析的首次報導，報告中 </a:t>
            </a:r>
            <a:r>
              <a:rPr lang="en-US" altLang="zh-TW" sz="1000" i="1" dirty="0">
                <a:latin typeface="Times New Roman" pitchFamily="18" charset="0"/>
                <a:cs typeface="Times New Roman" pitchFamily="18" charset="0"/>
              </a:rPr>
              <a:t>Pearson</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提出合併研究的原因：「許多觀察組，由於樣本數太少而難以明確其結果」至今仍被沿用，</a:t>
            </a:r>
            <a:r>
              <a:rPr lang="en-US" altLang="zh-TW" sz="1100" dirty="0">
                <a:latin typeface="Times New Roman" pitchFamily="18" charset="0"/>
                <a:cs typeface="Times New Roman" pitchFamily="18" charset="0"/>
              </a:rPr>
              <a:t>20</a:t>
            </a:r>
            <a:r>
              <a:rPr lang="zh-TW" altLang="en-US" sz="1100" dirty="0">
                <a:latin typeface="Times New Roman" pitchFamily="18" charset="0"/>
                <a:cs typeface="Times New Roman" pitchFamily="18" charset="0"/>
              </a:rPr>
              <a:t>世紀</a:t>
            </a:r>
            <a:r>
              <a:rPr lang="en-US" altLang="zh-TW" sz="1100" dirty="0">
                <a:latin typeface="Times New Roman" pitchFamily="18" charset="0"/>
                <a:cs typeface="Times New Roman" pitchFamily="18" charset="0"/>
              </a:rPr>
              <a:t>30</a:t>
            </a:r>
            <a:r>
              <a:rPr lang="zh-TW" altLang="en-US" sz="1100" dirty="0">
                <a:latin typeface="Times New Roman" pitchFamily="18" charset="0"/>
                <a:cs typeface="Times New Roman" pitchFamily="18" charset="0"/>
              </a:rPr>
              <a:t>年代英國統計學家 </a:t>
            </a:r>
            <a:r>
              <a:rPr lang="en-US" altLang="zh-TW" sz="1000" i="1" dirty="0" err="1">
                <a:latin typeface="Times New Roman" pitchFamily="18" charset="0"/>
                <a:cs typeface="Times New Roman" pitchFamily="18" charset="0"/>
              </a:rPr>
              <a:t>Tippett</a:t>
            </a:r>
            <a:r>
              <a:rPr lang="zh-CN" altLang="en-US"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Fisher</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和 </a:t>
            </a:r>
            <a:r>
              <a:rPr lang="en-US" altLang="zh-TW" sz="1000" i="1" dirty="0">
                <a:latin typeface="Times New Roman" pitchFamily="18" charset="0"/>
                <a:cs typeface="Times New Roman" pitchFamily="18" charset="0"/>
              </a:rPr>
              <a:t>Yates</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提出了合併概率統計檢驗，通常人們將這一時期稱為整合分析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的萌芽階段；</a:t>
            </a:r>
            <a:r>
              <a:rPr lang="en-US" altLang="zh-TW" sz="1100" dirty="0">
                <a:latin typeface="Times New Roman" pitchFamily="18" charset="0"/>
                <a:cs typeface="Times New Roman" pitchFamily="18" charset="0"/>
              </a:rPr>
              <a:t>1955</a:t>
            </a:r>
            <a:r>
              <a:rPr lang="zh-TW" altLang="en-US" sz="1100" dirty="0">
                <a:latin typeface="Times New Roman" pitchFamily="18" charset="0"/>
                <a:cs typeface="Times New Roman" pitchFamily="18" charset="0"/>
              </a:rPr>
              <a:t>年美國學者 </a:t>
            </a:r>
            <a:r>
              <a:rPr lang="en-US" altLang="zh-TW" sz="1000" i="1" dirty="0">
                <a:latin typeface="Times New Roman" pitchFamily="18" charset="0"/>
                <a:cs typeface="Times New Roman" pitchFamily="18" charset="0"/>
              </a:rPr>
              <a:t>Beecher</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發表的</a:t>
            </a:r>
            <a:r>
              <a:rPr lang="en-US" altLang="zh-CN"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安慰劑的功效</a:t>
            </a:r>
            <a:r>
              <a:rPr lang="en-US" altLang="zh-CN" sz="1100" dirty="0">
                <a:latin typeface="Times New Roman" pitchFamily="18" charset="0"/>
                <a:cs typeface="Times New Roman" pitchFamily="18" charset="0"/>
              </a:rPr>
              <a:t>》</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The combination of estimates form different experiments</a:t>
            </a:r>
            <a:r>
              <a:rPr lang="en-US" altLang="zh-CN" sz="9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一文，率先提出文獻綜合分析理論，作者分析了</a:t>
            </a:r>
            <a:r>
              <a:rPr lang="en-US" altLang="zh-TW" sz="1100" dirty="0">
                <a:latin typeface="Times New Roman" pitchFamily="18" charset="0"/>
                <a:cs typeface="Times New Roman" pitchFamily="18" charset="0"/>
              </a:rPr>
              <a:t>15</a:t>
            </a:r>
            <a:r>
              <a:rPr lang="zh-TW" altLang="en-US" sz="1100" dirty="0">
                <a:latin typeface="Times New Roman" pitchFamily="18" charset="0"/>
                <a:cs typeface="Times New Roman" pitchFamily="18" charset="0"/>
              </a:rPr>
              <a:t>份</a:t>
            </a:r>
            <a:r>
              <a:rPr lang="zh-CN" altLang="en-US" sz="1100" dirty="0">
                <a:latin typeface="Times New Roman" pitchFamily="18" charset="0"/>
                <a:cs typeface="Times New Roman" pitchFamily="18" charset="0"/>
              </a:rPr>
              <a:t>原始</a:t>
            </a:r>
            <a:r>
              <a:rPr lang="zh-TW" altLang="en-US" sz="1100" dirty="0">
                <a:latin typeface="Times New Roman" pitchFamily="18" charset="0"/>
                <a:cs typeface="Times New Roman" pitchFamily="18" charset="0"/>
              </a:rPr>
              <a:t>研究結果，對</a:t>
            </a:r>
            <a:r>
              <a:rPr lang="en-US" altLang="zh-TW" sz="1100" dirty="0">
                <a:latin typeface="Times New Roman" pitchFamily="18" charset="0"/>
                <a:cs typeface="Times New Roman" pitchFamily="18" charset="0"/>
              </a:rPr>
              <a:t>1000</a:t>
            </a:r>
            <a:r>
              <a:rPr lang="zh-TW" altLang="en-US" sz="1100" dirty="0">
                <a:latin typeface="Times New Roman" pitchFamily="18" charset="0"/>
                <a:cs typeface="Times New Roman" pitchFamily="18" charset="0"/>
              </a:rPr>
              <a:t>餘名差異非常大的</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如術後傷口痛、咳嗽和心絞痛等</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疾病患者服用安慰劑的療效進行了綜合分析；</a:t>
            </a:r>
            <a:r>
              <a:rPr lang="en-US" altLang="zh-TW" sz="1100" dirty="0">
                <a:latin typeface="Times New Roman" pitchFamily="18" charset="0"/>
                <a:cs typeface="Times New Roman" pitchFamily="18" charset="0"/>
              </a:rPr>
              <a:t>1971</a:t>
            </a:r>
            <a:r>
              <a:rPr lang="zh-TW" altLang="en-US" sz="1100" dirty="0">
                <a:latin typeface="Times New Roman" pitchFamily="18" charset="0"/>
                <a:cs typeface="Times New Roman" pitchFamily="18" charset="0"/>
              </a:rPr>
              <a:t>年美國的兩位學者 </a:t>
            </a:r>
            <a:r>
              <a:rPr lang="en-US" altLang="zh-TW" sz="1000" i="1" dirty="0">
                <a:latin typeface="Times New Roman" pitchFamily="18" charset="0"/>
                <a:cs typeface="Times New Roman" pitchFamily="18" charset="0"/>
              </a:rPr>
              <a:t>Light</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和 </a:t>
            </a:r>
            <a:r>
              <a:rPr lang="en-US" altLang="zh-TW" sz="1000" i="1" dirty="0">
                <a:latin typeface="Times New Roman" pitchFamily="18" charset="0"/>
                <a:cs typeface="Times New Roman" pitchFamily="18" charset="0"/>
              </a:rPr>
              <a:t>Smith</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應當在全世界收集對某一病種各種療法的小樣本、單個臨床研究試驗結果，對其進行系統評價，將盡可能真實的科學結論及時提供給社會，以促進推廣真正有效的治療手段，剔除尚無依據的無效的甚至有害的方法；</a:t>
            </a:r>
            <a:r>
              <a:rPr lang="en-US" altLang="zh-TW" sz="1100" dirty="0">
                <a:latin typeface="Times New Roman" pitchFamily="18" charset="0"/>
                <a:cs typeface="Times New Roman" pitchFamily="18" charset="0"/>
              </a:rPr>
              <a:t>1976</a:t>
            </a:r>
            <a:r>
              <a:rPr lang="zh-TW" altLang="en-US" sz="1100" dirty="0">
                <a:latin typeface="Times New Roman" pitchFamily="18" charset="0"/>
                <a:cs typeface="Times New Roman" pitchFamily="18" charset="0"/>
              </a:rPr>
              <a:t>年</a:t>
            </a:r>
            <a:r>
              <a:rPr lang="zh-CN" altLang="en-US" sz="1100" dirty="0">
                <a:latin typeface="Times New Roman" pitchFamily="18" charset="0"/>
                <a:cs typeface="Times New Roman" pitchFamily="18" charset="0"/>
              </a:rPr>
              <a:t>英國心裡</a:t>
            </a:r>
            <a:r>
              <a:rPr lang="zh-TW" altLang="en-US" sz="1100" dirty="0">
                <a:latin typeface="Times New Roman" pitchFamily="18" charset="0"/>
                <a:cs typeface="Times New Roman" pitchFamily="18" charset="0"/>
              </a:rPr>
              <a:t>學家 </a:t>
            </a:r>
            <a:r>
              <a:rPr lang="en-US" altLang="zh-TW" sz="1000" i="1" dirty="0">
                <a:latin typeface="Times New Roman" pitchFamily="18" charset="0"/>
                <a:cs typeface="Times New Roman" pitchFamily="18" charset="0"/>
              </a:rPr>
              <a:t>Glass</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在研究心理療法的有效性時，首次將這種類型的研究命名為「</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zh-CN" altLang="en-US"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並給出了定義，之後整合分析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逐漸</a:t>
            </a:r>
            <a:r>
              <a:rPr lang="zh-TW" altLang="en-US" sz="1100" dirty="0">
                <a:latin typeface="Times New Roman" pitchFamily="18" charset="0"/>
                <a:cs typeface="Times New Roman" pitchFamily="18" charset="0"/>
              </a:rPr>
              <a:t>被教育學、心理學和社會決策學等社會科學和醫學研究領域所接受，</a:t>
            </a:r>
            <a:r>
              <a:rPr lang="en-US" altLang="zh-TW" sz="1100" dirty="0">
                <a:latin typeface="Times New Roman" pitchFamily="18" charset="0"/>
                <a:cs typeface="Times New Roman" pitchFamily="18" charset="0"/>
              </a:rPr>
              <a:t>20</a:t>
            </a:r>
            <a:r>
              <a:rPr lang="zh-TW" altLang="en-US" sz="1100" dirty="0">
                <a:latin typeface="Times New Roman" pitchFamily="18" charset="0"/>
                <a:cs typeface="Times New Roman" pitchFamily="18" charset="0"/>
              </a:rPr>
              <a:t>世紀</a:t>
            </a:r>
            <a:r>
              <a:rPr lang="en-US" altLang="zh-TW" sz="1100" dirty="0">
                <a:latin typeface="Times New Roman" pitchFamily="18" charset="0"/>
                <a:cs typeface="Times New Roman" pitchFamily="18" charset="0"/>
              </a:rPr>
              <a:t>90</a:t>
            </a:r>
            <a:r>
              <a:rPr lang="zh-TW" altLang="en-US" sz="1100" dirty="0">
                <a:latin typeface="Times New Roman" pitchFamily="18" charset="0"/>
                <a:cs typeface="Times New Roman" pitchFamily="18" charset="0"/>
              </a:rPr>
              <a:t>年代被引人生態領域；廣義上的整合分析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指的是一個科學的臨床研究活動，指全面收集所有相關研究並逐個進行嚴格評價和分析，再用定量合成的方法對資料進行統計學處理得出綜合結論的整個過程，常與系統評價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systematic </a:t>
            </a:r>
            <a:r>
              <a:rPr lang="en-US" altLang="zh-TW" sz="1000" i="1" dirty="0" err="1">
                <a:latin typeface="Times New Roman" pitchFamily="18" charset="0"/>
                <a:cs typeface="Times New Roman" pitchFamily="18" charset="0"/>
              </a:rPr>
              <a:t>review</a:t>
            </a:r>
            <a:r>
              <a:rPr lang="en-US" altLang="zh-TW" sz="1000" dirty="0" err="1">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SR</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 混用；</a:t>
            </a:r>
            <a:endParaRPr lang="zh-CN" altLang="en-US" sz="1000" dirty="0">
              <a:ea typeface="宋体" pitchFamily="2" charset="-122"/>
            </a:endParaRPr>
          </a:p>
        </p:txBody>
      </p:sp>
      <p:sp>
        <p:nvSpPr>
          <p:cNvPr id="20484"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BEEA629-6D7D-4E96-A7AB-B6867313A94E}" type="slidenum">
              <a:rPr lang="en-US" altLang="zh-CN" smtClean="0"/>
              <a:pPr eaLnBrk="1" hangingPunct="1"/>
              <a:t>1</a:t>
            </a:fld>
            <a:endParaRPr lang="en-US" altLang="zh-CN" dirty="0"/>
          </a:p>
        </p:txBody>
      </p:sp>
    </p:spTree>
    <p:extLst>
      <p:ext uri="{BB962C8B-B14F-4D97-AF65-F5344CB8AC3E}">
        <p14:creationId xmlns:p14="http://schemas.microsoft.com/office/powerpoint/2010/main" val="4251856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1" dirty="0">
                <a:latin typeface="Times New Roman" pitchFamily="18" charset="0"/>
                <a:cs typeface="Times New Roman" pitchFamily="18" charset="0"/>
              </a:rPr>
              <a:t>Reporting studies of diagnostic accuracy according to a standard </a:t>
            </a:r>
            <a:r>
              <a:rPr lang="en-US" altLang="zh-CN" sz="1200" i="1" dirty="0" err="1">
                <a:latin typeface="Times New Roman" pitchFamily="18" charset="0"/>
                <a:cs typeface="Times New Roman" pitchFamily="18" charset="0"/>
              </a:rPr>
              <a:t>method</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the</a:t>
            </a:r>
            <a:r>
              <a:rPr lang="en-US" altLang="zh-CN" sz="1200" i="1" dirty="0">
                <a:latin typeface="Times New Roman" pitchFamily="18" charset="0"/>
                <a:cs typeface="Times New Roman" pitchFamily="18" charset="0"/>
              </a:rPr>
              <a:t> Standards for Reporting of Diagnostic Accuracy </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STARD</a:t>
            </a:r>
            <a:r>
              <a:rPr lang="en-US" altLang="zh-CN" sz="1200" dirty="0">
                <a:latin typeface="Times New Roman" pitchFamily="18" charset="0"/>
                <a:cs typeface="Times New Roman" pitchFamily="18" charset="0"/>
              </a:rPr>
              <a:t>), </a:t>
            </a:r>
            <a:r>
              <a:rPr lang="nl-NL" altLang="zh-CN" sz="1200" i="1" dirty="0">
                <a:latin typeface="Times New Roman" pitchFamily="18" charset="0"/>
                <a:cs typeface="Times New Roman" pitchFamily="18" charset="0"/>
              </a:rPr>
              <a:t>Nederlands Tijdschrift Voor Geneeskunde.</a:t>
            </a:r>
            <a:r>
              <a:rPr lang="nl-NL" altLang="zh-CN" sz="1200" dirty="0">
                <a:latin typeface="Times New Roman" pitchFamily="18" charset="0"/>
                <a:cs typeface="Times New Roman" pitchFamily="18" charset="0"/>
              </a:rPr>
              <a:t>2003,147(8):336-340</a:t>
            </a:r>
            <a:r>
              <a:rPr lang="zh-CN" altLang="en-US" sz="1200" dirty="0">
                <a:latin typeface="Times New Roman" pitchFamily="18" charset="0"/>
                <a:cs typeface="Times New Roman" pitchFamily="18" charset="0"/>
              </a:rPr>
              <a:t>；</a:t>
            </a:r>
            <a:endParaRPr lang="zh-TW" altLang="en-US"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1978</a:t>
            </a:r>
            <a:r>
              <a:rPr lang="zh-CN" altLang="en-US" sz="1200" b="0" i="0" kern="1200" dirty="0">
                <a:solidFill>
                  <a:schemeClr val="tx1"/>
                </a:solidFill>
                <a:effectLst/>
                <a:latin typeface="Arial" charset="0"/>
                <a:ea typeface="宋体" charset="-122"/>
                <a:cs typeface="+mn-cs"/>
              </a:rPr>
              <a:t>年</a:t>
            </a:r>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月</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美、英、加一些生物學、醫學期刊的編輯</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在加拿大聯合起草並發表了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對生物醫學期刊文稿的統一要求</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簡稱</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要求</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即溫哥華宣言</a:t>
            </a:r>
            <a:r>
              <a:rPr lang="en-US" altLang="zh-CN" sz="1200" b="0" i="0" kern="1200" dirty="0">
                <a:solidFill>
                  <a:schemeClr val="tx1"/>
                </a:solidFill>
                <a:effectLst/>
                <a:latin typeface="Arial" charset="0"/>
                <a:ea typeface="宋体" charset="-122"/>
                <a:cs typeface="+mn-cs"/>
              </a:rPr>
              <a:t>(Vancouver declaration),</a:t>
            </a:r>
            <a:r>
              <a:rPr lang="zh-CN" altLang="en-US" sz="1200" b="0" i="0" kern="1200" dirty="0">
                <a:solidFill>
                  <a:schemeClr val="tx1"/>
                </a:solidFill>
                <a:effectLst/>
                <a:latin typeface="Arial" charset="0"/>
                <a:ea typeface="宋体" charset="-122"/>
                <a:cs typeface="+mn-cs"/>
              </a:rPr>
              <a:t>之後組成了國際醫學期刊編輯委員會</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並對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要求</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作了多次修訂</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至</a:t>
            </a:r>
            <a:r>
              <a:rPr lang="en-US" altLang="zh-CN" sz="1200" b="0" i="0" kern="1200" dirty="0">
                <a:solidFill>
                  <a:schemeClr val="tx1"/>
                </a:solidFill>
                <a:effectLst/>
                <a:latin typeface="Arial" charset="0"/>
                <a:ea typeface="宋体" charset="-122"/>
                <a:cs typeface="+mn-cs"/>
              </a:rPr>
              <a:t>1992</a:t>
            </a:r>
            <a:r>
              <a:rPr lang="zh-CN" altLang="en-US" sz="1200" b="0" i="0" kern="1200" dirty="0">
                <a:solidFill>
                  <a:schemeClr val="tx1"/>
                </a:solidFill>
                <a:effectLst/>
                <a:latin typeface="Arial" charset="0"/>
                <a:ea typeface="宋体" charset="-122"/>
                <a:cs typeface="+mn-cs"/>
              </a:rPr>
              <a:t>年公佈了第</a:t>
            </a: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版</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簡稱為溫哥華格式；</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醫學論文的溫哥華格式，中山大學學報論叢，第</a:t>
            </a:r>
            <a:r>
              <a:rPr lang="en-US" altLang="zh-CN" sz="1200" b="0" i="0" kern="1200" dirty="0">
                <a:solidFill>
                  <a:schemeClr val="tx1"/>
                </a:solidFill>
                <a:effectLst/>
                <a:latin typeface="Arial" charset="0"/>
                <a:ea typeface="宋体" charset="-122"/>
                <a:cs typeface="+mn-cs"/>
              </a:rPr>
              <a:t>22</a:t>
            </a:r>
            <a:r>
              <a:rPr lang="zh-CN" altLang="en-US" sz="1200" b="0" i="0" kern="1200" dirty="0">
                <a:solidFill>
                  <a:schemeClr val="tx1"/>
                </a:solidFill>
                <a:effectLst/>
                <a:latin typeface="Arial" charset="0"/>
                <a:ea typeface="宋体" charset="-122"/>
                <a:cs typeface="+mn-cs"/>
              </a:rPr>
              <a:t>卷 第</a:t>
            </a:r>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期 </a:t>
            </a:r>
            <a:r>
              <a:rPr lang="en-US" altLang="zh-CN" sz="1200" b="0" i="0" kern="1200" dirty="0">
                <a:solidFill>
                  <a:schemeClr val="tx1"/>
                </a:solidFill>
                <a:effectLst/>
                <a:latin typeface="Arial" charset="0"/>
                <a:ea typeface="宋体" charset="-122"/>
                <a:cs typeface="+mn-cs"/>
              </a:rPr>
              <a:t>2002</a:t>
            </a:r>
            <a:r>
              <a:rPr lang="zh-CN" altLang="en-US" sz="1200" b="0" i="0" kern="1200" dirty="0">
                <a:solidFill>
                  <a:schemeClr val="tx1"/>
                </a:solidFill>
                <a:effectLst/>
                <a:latin typeface="Arial" charset="0"/>
                <a:ea typeface="宋体" charset="-122"/>
                <a:cs typeface="+mn-cs"/>
              </a:rPr>
              <a:t>年</a:t>
            </a:r>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月</a:t>
            </a:r>
            <a:r>
              <a:rPr lang="en-US" altLang="zh-CN" sz="1200" b="0" i="0" kern="1200" dirty="0">
                <a:solidFill>
                  <a:schemeClr val="tx1"/>
                </a:solidFill>
                <a:effectLst/>
                <a:latin typeface="Arial" charset="0"/>
                <a:ea typeface="宋体" charset="-122"/>
                <a:cs typeface="+mn-cs"/>
              </a:rPr>
              <a:t>.</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TW" altLang="en-US" sz="1200" b="0" i="0" kern="1200" dirty="0">
                <a:solidFill>
                  <a:schemeClr val="tx1"/>
                </a:solidFill>
                <a:effectLst/>
                <a:latin typeface="Arial" charset="0"/>
                <a:ea typeface="宋体" charset="-122"/>
                <a:cs typeface="+mn-cs"/>
              </a:rPr>
              <a:t>在圖裱中用圓點代表真實效應值，用方塊代表觀察效應值，三角形代表理論真實效應，用菱形代表合併後的觀察效應值；</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TW" altLang="en-US" sz="1200" b="0" i="0" kern="1200" dirty="0">
                <a:solidFill>
                  <a:schemeClr val="tx1"/>
                </a:solidFill>
                <a:effectLst/>
                <a:latin typeface="Arial" charset="0"/>
                <a:ea typeface="宋体" charset="-122"/>
                <a:cs typeface="+mn-cs"/>
              </a:rPr>
              <a:t>在圖裱中用圓點代表真實效應值，用方塊代表觀察效應值，三角形代表理論真實效應，用菱形代表合併後的觀察效應值；</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TW" altLang="en-US" sz="1200" b="0" i="0" kern="1200" dirty="0">
                <a:solidFill>
                  <a:schemeClr val="tx1"/>
                </a:solidFill>
                <a:effectLst/>
                <a:latin typeface="Arial" charset="0"/>
                <a:ea typeface="宋体" charset="-122"/>
                <a:cs typeface="+mn-cs"/>
              </a:rPr>
              <a:t>在圖裱中用圓點代表真實效應值，用方塊代表觀察效應值，三角形代表理論真實效應，用菱形代表合併後的觀察效應值；</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TW" altLang="en-US" sz="1200" b="0" i="0" kern="1200" dirty="0">
                <a:solidFill>
                  <a:schemeClr val="tx1"/>
                </a:solidFill>
                <a:effectLst/>
                <a:latin typeface="Arial" charset="0"/>
                <a:ea typeface="宋体" charset="-122"/>
                <a:cs typeface="+mn-cs"/>
              </a:rPr>
              <a:t>在圖裱中用圓點代表真實效應值，用方塊代表觀察效應值，三角形代表理論真實效應，用菱形代表合併後的觀察效應值；</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TW" altLang="en-US" sz="1200" b="0" i="0" kern="1200" dirty="0">
                <a:solidFill>
                  <a:schemeClr val="tx1"/>
                </a:solidFill>
                <a:effectLst/>
                <a:latin typeface="Arial" charset="0"/>
                <a:ea typeface="宋体" charset="-122"/>
                <a:cs typeface="+mn-cs"/>
              </a:rPr>
              <a:t>在圖裱中用圓點代表真實效應值，用方塊代表觀察效應值，三角形代表理論真實效應，用菱形代表合併後的觀察效應值；</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COSH</a:t>
            </a:r>
            <a:r>
              <a:rPr lang="zh-CN" altLang="en-US" sz="1200" b="0" i="0" kern="1200" dirty="0">
                <a:solidFill>
                  <a:schemeClr val="tx1"/>
                </a:solidFill>
                <a:effectLst/>
                <a:latin typeface="Arial" charset="0"/>
                <a:ea typeface="宋体" charset="-122"/>
                <a:cs typeface="+mn-cs"/>
              </a:rPr>
              <a:t>函數用途：返回參數的雙曲余弦值。語法：</a:t>
            </a:r>
            <a:r>
              <a:rPr lang="en-US" altLang="zh-CN" sz="1200" b="0" i="0" kern="1200" dirty="0">
                <a:solidFill>
                  <a:schemeClr val="tx1"/>
                </a:solidFill>
                <a:effectLst/>
                <a:latin typeface="Arial" charset="0"/>
                <a:ea typeface="宋体" charset="-122"/>
                <a:cs typeface="+mn-cs"/>
              </a:rPr>
              <a:t>COSH(number)</a:t>
            </a:r>
            <a:r>
              <a:rPr lang="zh-CN" altLang="en-US" sz="1200" b="0" i="0" kern="1200" dirty="0">
                <a:solidFill>
                  <a:schemeClr val="tx1"/>
                </a:solidFill>
                <a:effectLst/>
                <a:latin typeface="Arial" charset="0"/>
                <a:ea typeface="宋体" charset="-122"/>
                <a:cs typeface="+mn-cs"/>
              </a:rPr>
              <a:t>簡寫：</a:t>
            </a:r>
            <a:r>
              <a:rPr lang="en-US" altLang="zh-CN" sz="1200" b="0" i="0" kern="1200" dirty="0" err="1">
                <a:solidFill>
                  <a:schemeClr val="tx1"/>
                </a:solidFill>
                <a:effectLst/>
                <a:latin typeface="Arial" charset="0"/>
                <a:ea typeface="宋体" charset="-122"/>
                <a:cs typeface="+mn-cs"/>
              </a:rPr>
              <a:t>ch</a:t>
            </a:r>
            <a:r>
              <a:rPr lang="zh-CN" altLang="en-US" sz="1200" b="0" i="0" kern="1200" dirty="0">
                <a:solidFill>
                  <a:schemeClr val="tx1"/>
                </a:solidFill>
                <a:effectLst/>
                <a:latin typeface="Arial" charset="0"/>
                <a:ea typeface="宋体" charset="-122"/>
                <a:cs typeface="+mn-cs"/>
              </a:rPr>
              <a:t>參數：</a:t>
            </a:r>
            <a:r>
              <a:rPr lang="en-US" altLang="zh-CN" sz="1200" b="0" i="0" kern="1200" dirty="0">
                <a:solidFill>
                  <a:schemeClr val="tx1"/>
                </a:solidFill>
                <a:effectLst/>
                <a:latin typeface="Arial" charset="0"/>
                <a:ea typeface="宋体" charset="-122"/>
                <a:cs typeface="+mn-cs"/>
              </a:rPr>
              <a:t>number</a:t>
            </a:r>
            <a:r>
              <a:rPr lang="zh-CN" altLang="en-US" sz="1200" b="0" i="0" kern="1200" dirty="0">
                <a:solidFill>
                  <a:schemeClr val="tx1"/>
                </a:solidFill>
                <a:effectLst/>
                <a:latin typeface="Arial" charset="0"/>
                <a:ea typeface="宋体" charset="-122"/>
                <a:cs typeface="+mn-cs"/>
              </a:rPr>
              <a:t>為任意實數。</a:t>
            </a:r>
            <a:endParaRPr lang="en-US" altLang="zh-TW" sz="1200" b="0" i="0" kern="1200" dirty="0">
              <a:solidFill>
                <a:schemeClr val="tx1"/>
              </a:solidFill>
              <a:effectLst/>
              <a:latin typeface="Arial" charset="0"/>
              <a:ea typeface="宋体" charset="-122"/>
              <a:cs typeface="+mn-cs"/>
            </a:endParaRPr>
          </a:p>
          <a:p>
            <a:endParaRPr lang="en-US" altLang="zh-TW" sz="1200" b="0" i="0" kern="1200" dirty="0">
              <a:solidFill>
                <a:schemeClr val="tx1"/>
              </a:solidFill>
              <a:effectLst/>
              <a:latin typeface="Arial" charset="0"/>
              <a:ea typeface="宋体" charset="-122"/>
              <a:cs typeface="+mn-cs"/>
            </a:endParaRPr>
          </a:p>
          <a:p>
            <a:r>
              <a:rPr lang="zh-TW" altLang="en-US" sz="1200" b="0" i="0" kern="1200" dirty="0">
                <a:solidFill>
                  <a:schemeClr val="tx1"/>
                </a:solidFill>
                <a:effectLst/>
                <a:latin typeface="Arial" charset="0"/>
                <a:ea typeface="宋体" charset="-122"/>
                <a:cs typeface="+mn-cs"/>
              </a:rPr>
              <a:t>如果「有病患者」與「無病對照」的潛隱測量值分佈服從雙參數的 </a:t>
            </a:r>
            <a:r>
              <a:rPr lang="en-US" altLang="zh-TW" sz="1200" b="0" i="0" kern="1200" dirty="0">
                <a:solidFill>
                  <a:schemeClr val="tx1"/>
                </a:solidFill>
                <a:effectLst/>
                <a:latin typeface="Arial" charset="0"/>
                <a:ea typeface="宋体" charset="-122"/>
                <a:cs typeface="+mn-cs"/>
              </a:rPr>
              <a:t>logistic </a:t>
            </a:r>
            <a:r>
              <a:rPr lang="zh-TW" altLang="en-US" sz="1200" b="0" i="0" kern="1200" dirty="0">
                <a:solidFill>
                  <a:schemeClr val="tx1"/>
                </a:solidFill>
                <a:effectLst/>
                <a:latin typeface="Arial" charset="0"/>
                <a:ea typeface="宋体" charset="-122"/>
                <a:cs typeface="+mn-cs"/>
              </a:rPr>
              <a:t>分佈（ </a:t>
            </a:r>
            <a:r>
              <a:rPr lang="en-US" altLang="zh-TW" sz="1200" b="0" i="0" kern="1200" dirty="0">
                <a:solidFill>
                  <a:schemeClr val="tx1"/>
                </a:solidFill>
                <a:effectLst/>
                <a:latin typeface="Arial" charset="0"/>
                <a:ea typeface="宋体" charset="-122"/>
                <a:cs typeface="+mn-cs"/>
              </a:rPr>
              <a:t>logistic </a:t>
            </a:r>
            <a:r>
              <a:rPr lang="zh-TW" altLang="en-US" sz="1200" b="0" i="0" kern="1200" dirty="0">
                <a:solidFill>
                  <a:schemeClr val="tx1"/>
                </a:solidFill>
                <a:effectLst/>
                <a:latin typeface="Arial" charset="0"/>
                <a:ea typeface="宋体" charset="-122"/>
                <a:cs typeface="+mn-cs"/>
              </a:rPr>
              <a:t>分佈近似於正態分佈），那麼對於所有可能的截斷值，診斷優勢比的對數</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lnOR</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與診斷閥值效應量 </a:t>
            </a:r>
            <a:r>
              <a:rPr lang="en-US" altLang="zh-TW" sz="1200" b="0" i="0" kern="1200" dirty="0" err="1">
                <a:solidFill>
                  <a:schemeClr val="tx1"/>
                </a:solidFill>
                <a:effectLst/>
                <a:latin typeface="Arial" charset="0"/>
                <a:ea typeface="宋体" charset="-122"/>
                <a:cs typeface="+mn-cs"/>
              </a:rPr>
              <a:t>ln</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·(1-Spe)] - </a:t>
            </a:r>
            <a:r>
              <a:rPr lang="en-US" altLang="zh-TW" sz="1200" b="0" i="0" kern="1200" dirty="0" err="1">
                <a:solidFill>
                  <a:schemeClr val="tx1"/>
                </a:solidFill>
                <a:effectLst/>
                <a:latin typeface="Arial" charset="0"/>
                <a:ea typeface="宋体" charset="-122"/>
                <a:cs typeface="+mn-cs"/>
              </a:rPr>
              <a:t>ln</a:t>
            </a:r>
            <a:r>
              <a:rPr lang="en-US" altLang="zh-TW" sz="1200" b="0" i="0" kern="1200" dirty="0">
                <a:solidFill>
                  <a:schemeClr val="tx1"/>
                </a:solidFill>
                <a:effectLst/>
                <a:latin typeface="Arial" charset="0"/>
                <a:ea typeface="宋体" charset="-122"/>
                <a:cs typeface="+mn-cs"/>
              </a:rPr>
              <a:t>[(1-Sen)·</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 </a:t>
            </a:r>
            <a:r>
              <a:rPr lang="zh-TW" altLang="en-US" sz="1200" b="0" i="0" kern="1200" dirty="0">
                <a:solidFill>
                  <a:schemeClr val="tx1"/>
                </a:solidFill>
                <a:effectLst/>
                <a:latin typeface="Arial" charset="0"/>
                <a:ea typeface="宋体" charset="-122"/>
                <a:cs typeface="+mn-cs"/>
              </a:rPr>
              <a:t>間呈線性關係，也就是說在對數優勢比與閥值效應量坐標空間的雙參數 </a:t>
            </a:r>
            <a:r>
              <a:rPr lang="en-US" altLang="zh-TW" sz="1200" b="0" i="0" kern="1200" dirty="0">
                <a:solidFill>
                  <a:schemeClr val="tx1"/>
                </a:solidFill>
                <a:effectLst/>
                <a:latin typeface="Arial" charset="0"/>
                <a:ea typeface="宋体" charset="-122"/>
                <a:cs typeface="+mn-cs"/>
              </a:rPr>
              <a:t>logistic </a:t>
            </a:r>
            <a:r>
              <a:rPr lang="zh-TW" altLang="en-US" sz="1200" b="0" i="0" kern="1200" dirty="0">
                <a:solidFill>
                  <a:schemeClr val="tx1"/>
                </a:solidFill>
                <a:effectLst/>
                <a:latin typeface="Arial" charset="0"/>
                <a:ea typeface="宋体" charset="-122"/>
                <a:cs typeface="+mn-cs"/>
              </a:rPr>
              <a:t>分佈的綜合特徵曲線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正好是一條直線</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zh-TW" altLang="en-US" sz="1200" b="0" i="0" kern="1200" dirty="0">
                <a:solidFill>
                  <a:schemeClr val="tx1"/>
                </a:solidFill>
                <a:effectLst/>
                <a:latin typeface="Arial" charset="0"/>
                <a:ea typeface="宋体" charset="-122"/>
                <a:cs typeface="+mn-cs"/>
              </a:rPr>
              <a:t>其中，</a:t>
            </a:r>
            <a:r>
              <a:rPr lang="en-US" altLang="zh-TW" sz="1200" b="0" i="0" kern="1200" dirty="0" err="1">
                <a:solidFill>
                  <a:schemeClr val="tx1"/>
                </a:solidFill>
                <a:effectLst/>
                <a:latin typeface="Arial" charset="0"/>
                <a:ea typeface="宋体" charset="-122"/>
                <a:cs typeface="+mn-cs"/>
              </a:rPr>
              <a:t>ln</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·(1-Spe)] - </a:t>
            </a:r>
            <a:r>
              <a:rPr lang="en-US" altLang="zh-TW" sz="1200" b="0" i="0" kern="1200" dirty="0" err="1">
                <a:solidFill>
                  <a:schemeClr val="tx1"/>
                </a:solidFill>
                <a:effectLst/>
                <a:latin typeface="Arial" charset="0"/>
                <a:ea typeface="宋体" charset="-122"/>
                <a:cs typeface="+mn-cs"/>
              </a:rPr>
              <a:t>ln</a:t>
            </a:r>
            <a:r>
              <a:rPr lang="en-US" altLang="zh-TW" sz="1200" b="0" i="0" kern="1200" dirty="0">
                <a:solidFill>
                  <a:schemeClr val="tx1"/>
                </a:solidFill>
                <a:effectLst/>
                <a:latin typeface="Arial" charset="0"/>
                <a:ea typeface="宋体" charset="-122"/>
                <a:cs typeface="+mn-cs"/>
              </a:rPr>
              <a:t>[(1-Sen)·</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 </a:t>
            </a:r>
            <a:r>
              <a:rPr lang="zh-TW" altLang="en-US" sz="1200" b="0" i="0" kern="1200" dirty="0">
                <a:solidFill>
                  <a:schemeClr val="tx1"/>
                </a:solidFill>
                <a:effectLst/>
                <a:latin typeface="Arial" charset="0"/>
                <a:ea typeface="宋体" charset="-122"/>
                <a:cs typeface="+mn-cs"/>
              </a:rPr>
              <a:t>可以解釋為診斷試驗截斷值的閥值效應</a:t>
            </a:r>
            <a:r>
              <a:rPr lang="en-US" altLang="zh-TW" sz="1200" b="0" i="0" kern="1200" dirty="0">
                <a:solidFill>
                  <a:schemeClr val="tx1"/>
                </a:solidFill>
                <a:effectLst/>
                <a:latin typeface="Arial" charset="0"/>
                <a:ea typeface="宋体" charset="-122"/>
                <a:cs typeface="+mn-cs"/>
              </a:rPr>
              <a:t>(threshold effect)</a:t>
            </a:r>
            <a:r>
              <a:rPr lang="zh-TW" altLang="en-US" sz="1200" b="0" i="0" kern="1200" dirty="0">
                <a:solidFill>
                  <a:schemeClr val="tx1"/>
                </a:solidFill>
                <a:effectLst/>
                <a:latin typeface="Arial" charset="0"/>
                <a:ea typeface="宋体" charset="-122"/>
                <a:cs typeface="+mn-cs"/>
              </a:rPr>
              <a:t>指標，當靈敏度與特異度相等時其值為 </a:t>
            </a:r>
            <a:r>
              <a:rPr lang="en-US" altLang="zh-TW" sz="1200" b="0" i="0" kern="1200" dirty="0">
                <a:solidFill>
                  <a:schemeClr val="tx1"/>
                </a:solidFill>
                <a:effectLst/>
                <a:latin typeface="Arial" charset="0"/>
                <a:ea typeface="宋体" charset="-122"/>
                <a:cs typeface="+mn-cs"/>
              </a:rPr>
              <a:t>0</a:t>
            </a:r>
            <a:r>
              <a:rPr lang="zh-TW" altLang="en-US" sz="1200" b="0" i="0" kern="1200" dirty="0">
                <a:solidFill>
                  <a:schemeClr val="tx1"/>
                </a:solidFill>
                <a:effectLst/>
                <a:latin typeface="Arial" charset="0"/>
                <a:ea typeface="宋体" charset="-122"/>
                <a:cs typeface="+mn-cs"/>
              </a:rPr>
              <a:t>，當靈敏度大於特異度時其值為正，且隨靈敏度和特異度之差增加而增加（即截斷值逐漸寬鬆），同樣，當靈敏度小於特異度時，其值為負，且隨著靈敏度值的減小負值越大（即截斷值逐漸嚴格）；參數 </a:t>
            </a:r>
            <a:r>
              <a:rPr lang="en-US" altLang="zh-TW" sz="1200" b="0" i="0" kern="1200" dirty="0">
                <a:solidFill>
                  <a:schemeClr val="tx1"/>
                </a:solidFill>
                <a:effectLst/>
                <a:latin typeface="Arial" charset="0"/>
                <a:ea typeface="宋体" charset="-122"/>
                <a:cs typeface="+mn-cs"/>
              </a:rPr>
              <a:t>φ0  </a:t>
            </a:r>
            <a:r>
              <a:rPr lang="zh-TW" altLang="en-US" sz="1200" b="0" i="0" kern="1200" dirty="0">
                <a:solidFill>
                  <a:schemeClr val="tx1"/>
                </a:solidFill>
                <a:effectLst/>
                <a:latin typeface="Arial" charset="0"/>
                <a:ea typeface="宋体" charset="-122"/>
                <a:cs typeface="+mn-cs"/>
              </a:rPr>
              <a:t>表示當診斷閥值效應量等於 </a:t>
            </a:r>
            <a:r>
              <a:rPr lang="en-US" altLang="zh-TW" sz="1200" b="0" i="0" kern="1200" dirty="0">
                <a:solidFill>
                  <a:schemeClr val="tx1"/>
                </a:solidFill>
                <a:effectLst/>
                <a:latin typeface="Arial" charset="0"/>
                <a:ea typeface="宋体" charset="-122"/>
                <a:cs typeface="+mn-cs"/>
              </a:rPr>
              <a:t>0 </a:t>
            </a:r>
            <a:r>
              <a:rPr lang="zh-TW" altLang="en-US" sz="1200" b="0" i="0" kern="1200" dirty="0">
                <a:solidFill>
                  <a:schemeClr val="tx1"/>
                </a:solidFill>
                <a:effectLst/>
                <a:latin typeface="Arial" charset="0"/>
                <a:ea typeface="宋体" charset="-122"/>
                <a:cs typeface="+mn-cs"/>
              </a:rPr>
              <a:t>時診斷優勢比的對數值，參數 </a:t>
            </a:r>
            <a:r>
              <a:rPr lang="en-US" altLang="zh-TW" sz="1200" b="0" i="0" kern="1200" dirty="0">
                <a:solidFill>
                  <a:schemeClr val="tx1"/>
                </a:solidFill>
                <a:effectLst/>
                <a:latin typeface="Arial" charset="0"/>
                <a:ea typeface="宋体" charset="-122"/>
                <a:cs typeface="+mn-cs"/>
              </a:rPr>
              <a:t>φ1 </a:t>
            </a:r>
            <a:r>
              <a:rPr lang="zh-TW" altLang="en-US" sz="1200" b="0" i="0" kern="1200" dirty="0">
                <a:solidFill>
                  <a:schemeClr val="tx1"/>
                </a:solidFill>
                <a:effectLst/>
                <a:latin typeface="Arial" charset="0"/>
                <a:ea typeface="宋体" charset="-122"/>
                <a:cs typeface="+mn-cs"/>
              </a:rPr>
              <a:t>度量了診斷閥值效應</a:t>
            </a:r>
            <a:r>
              <a:rPr lang="en-US" altLang="zh-TW" sz="1200" b="0" i="0" kern="1200" dirty="0">
                <a:solidFill>
                  <a:schemeClr val="tx1"/>
                </a:solidFill>
                <a:effectLst/>
                <a:latin typeface="Arial" charset="0"/>
                <a:ea typeface="宋体" charset="-122"/>
                <a:cs typeface="+mn-cs"/>
              </a:rPr>
              <a:t>(threshold effect)</a:t>
            </a:r>
            <a:r>
              <a:rPr lang="zh-TW" altLang="en-US" sz="1200" b="0" i="0" kern="1200" dirty="0">
                <a:solidFill>
                  <a:schemeClr val="tx1"/>
                </a:solidFill>
                <a:effectLst/>
                <a:latin typeface="Arial" charset="0"/>
                <a:ea typeface="宋体" charset="-122"/>
                <a:cs typeface="+mn-cs"/>
              </a:rPr>
              <a:t>對診斷優勢比對數值的影響強度，當 </a:t>
            </a:r>
            <a:r>
              <a:rPr lang="en-US" altLang="zh-TW" sz="1200" b="0" i="0" kern="1200" dirty="0">
                <a:solidFill>
                  <a:schemeClr val="tx1"/>
                </a:solidFill>
                <a:effectLst/>
                <a:latin typeface="Arial" charset="0"/>
                <a:ea typeface="宋体" charset="-122"/>
                <a:cs typeface="+mn-cs"/>
              </a:rPr>
              <a:t>φ1 </a:t>
            </a:r>
            <a:r>
              <a:rPr lang="zh-TW" altLang="en-US" sz="1200" b="0" i="0" kern="1200" dirty="0">
                <a:solidFill>
                  <a:schemeClr val="tx1"/>
                </a:solidFill>
                <a:effectLst/>
                <a:latin typeface="Arial" charset="0"/>
                <a:ea typeface="宋体" charset="-122"/>
                <a:cs typeface="+mn-cs"/>
              </a:rPr>
              <a:t>等於 </a:t>
            </a:r>
            <a:r>
              <a:rPr lang="en-US" altLang="zh-TW" sz="1200" b="0" i="0" kern="1200" dirty="0">
                <a:solidFill>
                  <a:schemeClr val="tx1"/>
                </a:solidFill>
                <a:effectLst/>
                <a:latin typeface="Arial" charset="0"/>
                <a:ea typeface="宋体" charset="-122"/>
                <a:cs typeface="+mn-cs"/>
              </a:rPr>
              <a:t>0 </a:t>
            </a:r>
            <a:r>
              <a:rPr lang="zh-TW" altLang="en-US" sz="1200" b="0" i="0" kern="1200" dirty="0">
                <a:solidFill>
                  <a:schemeClr val="tx1"/>
                </a:solidFill>
                <a:effectLst/>
                <a:latin typeface="Arial" charset="0"/>
                <a:ea typeface="宋体" charset="-122"/>
                <a:cs typeface="+mn-cs"/>
              </a:rPr>
              <a:t>時意味著，對於所有研究，有一個共同的優勢比存在，這個值就是 </a:t>
            </a:r>
            <a:r>
              <a:rPr lang="en-US" altLang="zh-TW" sz="1200" b="0" i="0" kern="1200" dirty="0">
                <a:solidFill>
                  <a:schemeClr val="tx1"/>
                </a:solidFill>
                <a:effectLst/>
                <a:latin typeface="Arial" charset="0"/>
                <a:ea typeface="宋体" charset="-122"/>
                <a:cs typeface="+mn-cs"/>
              </a:rPr>
              <a:t>eφ0 </a:t>
            </a:r>
            <a:r>
              <a:rPr lang="zh-TW" altLang="en-US" sz="1200" b="0" i="0" kern="1200" dirty="0">
                <a:solidFill>
                  <a:schemeClr val="tx1"/>
                </a:solidFill>
                <a:effectLst/>
                <a:latin typeface="Arial" charset="0"/>
                <a:ea typeface="宋体" charset="-122"/>
                <a:cs typeface="+mn-cs"/>
              </a:rPr>
              <a:t>；結合參數 </a:t>
            </a:r>
            <a:r>
              <a:rPr lang="en-US" altLang="zh-TW" sz="1200" b="0" i="0" kern="1200" dirty="0">
                <a:solidFill>
                  <a:schemeClr val="tx1"/>
                </a:solidFill>
                <a:effectLst/>
                <a:latin typeface="Arial" charset="0"/>
                <a:ea typeface="宋体" charset="-122"/>
                <a:cs typeface="+mn-cs"/>
              </a:rPr>
              <a:t>φ0 </a:t>
            </a:r>
            <a:r>
              <a:rPr lang="zh-TW" altLang="en-US" sz="1200" b="0" i="0" kern="1200" dirty="0">
                <a:solidFill>
                  <a:schemeClr val="tx1"/>
                </a:solidFill>
                <a:effectLst/>
                <a:latin typeface="Arial" charset="0"/>
                <a:ea typeface="宋体" charset="-122"/>
                <a:cs typeface="+mn-cs"/>
              </a:rPr>
              <a:t>和 </a:t>
            </a:r>
            <a:r>
              <a:rPr lang="en-US" altLang="zh-TW" sz="1200" b="0" i="0" kern="1200" dirty="0">
                <a:solidFill>
                  <a:schemeClr val="tx1"/>
                </a:solidFill>
                <a:effectLst/>
                <a:latin typeface="Arial" charset="0"/>
                <a:ea typeface="宋体" charset="-122"/>
                <a:cs typeface="+mn-cs"/>
              </a:rPr>
              <a:t>φ1 </a:t>
            </a:r>
            <a:r>
              <a:rPr lang="zh-TW" altLang="en-US" sz="1200" b="0" i="0" kern="1200" dirty="0">
                <a:solidFill>
                  <a:schemeClr val="tx1"/>
                </a:solidFill>
                <a:effectLst/>
                <a:latin typeface="Arial" charset="0"/>
                <a:ea typeface="宋体" charset="-122"/>
                <a:cs typeface="+mn-cs"/>
              </a:rPr>
              <a:t>的估計值，將上式帶入靈敏度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和特異度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的坐標系，就可以得到綜合特徵曲線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的方程</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TW" sz="1200" b="0" i="0" kern="1200" dirty="0">
              <a:solidFill>
                <a:schemeClr val="tx1"/>
              </a:solidFill>
              <a:effectLst/>
              <a:latin typeface="Arial" charset="0"/>
              <a:ea typeface="宋体" charset="-122"/>
              <a:cs typeface="+mn-cs"/>
            </a:endParaRPr>
          </a:p>
          <a:p>
            <a:r>
              <a:rPr lang="zh-TW" altLang="en-US" sz="1200" b="0" i="0" kern="1200" dirty="0">
                <a:solidFill>
                  <a:schemeClr val="tx1"/>
                </a:solidFill>
                <a:effectLst/>
                <a:latin typeface="Arial" charset="0"/>
                <a:ea typeface="宋体" charset="-122"/>
                <a:cs typeface="+mn-cs"/>
              </a:rPr>
              <a:t>在靈敏度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和特異度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坐標系中，雙參數 </a:t>
            </a:r>
            <a:r>
              <a:rPr lang="en-US" altLang="zh-TW" sz="1200" b="0" i="0" kern="1200" dirty="0">
                <a:solidFill>
                  <a:schemeClr val="tx1"/>
                </a:solidFill>
                <a:effectLst/>
                <a:latin typeface="Arial" charset="0"/>
                <a:ea typeface="宋体" charset="-122"/>
                <a:cs typeface="+mn-cs"/>
              </a:rPr>
              <a:t>logistic </a:t>
            </a:r>
            <a:r>
              <a:rPr lang="zh-TW" altLang="en-US" sz="1200" b="0" i="0" kern="1200" dirty="0">
                <a:solidFill>
                  <a:schemeClr val="tx1"/>
                </a:solidFill>
                <a:effectLst/>
                <a:latin typeface="Arial" charset="0"/>
                <a:ea typeface="宋体" charset="-122"/>
                <a:cs typeface="+mn-cs"/>
              </a:rPr>
              <a:t>分佈模型的綜合特徵曲線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對稱分佈於 </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 = </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 </a:t>
            </a:r>
            <a:r>
              <a:rPr lang="zh-TW" altLang="en-US" sz="1200" b="0" i="0" kern="1200" dirty="0">
                <a:solidFill>
                  <a:schemeClr val="tx1"/>
                </a:solidFill>
                <a:effectLst/>
                <a:latin typeface="Arial" charset="0"/>
                <a:ea typeface="宋体" charset="-122"/>
                <a:cs typeface="+mn-cs"/>
              </a:rPr>
              <a:t>曲綫（負對角線）兩邊，綜合特徵曲線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與負對角線</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的交點處，靈敏度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與特異度</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Spe</a:t>
            </a:r>
            <a:r>
              <a:rPr lang="en-US" altLang="zh-TW" sz="1200" b="0" i="0" kern="1200" dirty="0">
                <a:solidFill>
                  <a:schemeClr val="tx1"/>
                </a:solidFill>
                <a:effectLst/>
                <a:latin typeface="Arial" charset="0"/>
                <a:ea typeface="宋体" charset="-122"/>
                <a:cs typeface="+mn-cs"/>
              </a:rPr>
              <a:t>)</a:t>
            </a:r>
            <a:r>
              <a:rPr lang="zh-TW" altLang="en-US" sz="1200" b="0" i="0" kern="1200" dirty="0">
                <a:solidFill>
                  <a:schemeClr val="tx1"/>
                </a:solidFill>
                <a:effectLst/>
                <a:latin typeface="Arial" charset="0"/>
                <a:ea typeface="宋体" charset="-122"/>
                <a:cs typeface="+mn-cs"/>
              </a:rPr>
              <a:t>相等且距離左上角最近，該點的含義類似於完整的綜合特徵曲線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下的面積，其取值範圍為</a:t>
            </a:r>
            <a:r>
              <a:rPr lang="en-US" altLang="zh-TW" sz="1200" b="0" i="0" kern="1200" dirty="0">
                <a:solidFill>
                  <a:schemeClr val="tx1"/>
                </a:solidFill>
                <a:effectLst/>
                <a:latin typeface="Arial" charset="0"/>
                <a:ea typeface="宋体" charset="-122"/>
                <a:cs typeface="+mn-cs"/>
              </a:rPr>
              <a:t>[0.5,1]</a:t>
            </a:r>
            <a:r>
              <a:rPr lang="zh-TW" altLang="en-US" sz="1200" b="0" i="0" kern="1200" dirty="0">
                <a:solidFill>
                  <a:schemeClr val="tx1"/>
                </a:solidFill>
                <a:effectLst/>
                <a:latin typeface="Arial" charset="0"/>
                <a:ea typeface="宋体" charset="-122"/>
                <a:cs typeface="+mn-cs"/>
              </a:rPr>
              <a:t>，當綜合特徵曲線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接近於左上角時，其值接近於</a:t>
            </a:r>
            <a:r>
              <a:rPr lang="en-US" altLang="zh-TW" sz="1200" b="0" i="0" kern="1200" dirty="0">
                <a:solidFill>
                  <a:schemeClr val="tx1"/>
                </a:solidFill>
                <a:effectLst/>
                <a:latin typeface="Arial" charset="0"/>
                <a:ea typeface="宋体" charset="-122"/>
                <a:cs typeface="+mn-cs"/>
              </a:rPr>
              <a:t>1</a:t>
            </a:r>
            <a:r>
              <a:rPr lang="zh-TW" altLang="en-US" sz="1200" b="0" i="0" kern="1200" dirty="0">
                <a:solidFill>
                  <a:schemeClr val="tx1"/>
                </a:solidFill>
                <a:effectLst/>
                <a:latin typeface="Arial" charset="0"/>
                <a:ea typeface="宋体" charset="-122"/>
                <a:cs typeface="+mn-cs"/>
              </a:rPr>
              <a:t>，當綜合特徵曲線</a:t>
            </a:r>
            <a:r>
              <a:rPr lang="en-US" altLang="zh-TW" sz="1200" b="0" i="0" kern="1200" dirty="0">
                <a:solidFill>
                  <a:schemeClr val="tx1"/>
                </a:solidFill>
                <a:effectLst/>
                <a:latin typeface="Arial" charset="0"/>
                <a:ea typeface="宋体" charset="-122"/>
                <a:cs typeface="+mn-cs"/>
              </a:rPr>
              <a:t>(SROC)</a:t>
            </a:r>
            <a:r>
              <a:rPr lang="zh-TW" altLang="en-US" sz="1200" b="0" i="0" kern="1200" dirty="0">
                <a:solidFill>
                  <a:schemeClr val="tx1"/>
                </a:solidFill>
                <a:effectLst/>
                <a:latin typeface="Arial" charset="0"/>
                <a:ea typeface="宋体" charset="-122"/>
                <a:cs typeface="+mn-cs"/>
              </a:rPr>
              <a:t>接近於機會對角線</a:t>
            </a:r>
            <a:r>
              <a:rPr lang="en-US" altLang="zh-TW" sz="1200" b="0" i="0" kern="1200" dirty="0">
                <a:solidFill>
                  <a:schemeClr val="tx1"/>
                </a:solidFill>
                <a:effectLst/>
                <a:latin typeface="Arial" charset="0"/>
                <a:ea typeface="宋体" charset="-122"/>
                <a:cs typeface="+mn-cs"/>
              </a:rPr>
              <a:t>(</a:t>
            </a:r>
            <a:r>
              <a:rPr lang="en-US" altLang="zh-TW" sz="1200" b="0" i="0" kern="1200" dirty="0" err="1">
                <a:solidFill>
                  <a:schemeClr val="tx1"/>
                </a:solidFill>
                <a:effectLst/>
                <a:latin typeface="Arial" charset="0"/>
                <a:ea typeface="宋体" charset="-122"/>
                <a:cs typeface="+mn-cs"/>
              </a:rPr>
              <a:t>Sen</a:t>
            </a:r>
            <a:r>
              <a:rPr lang="en-US" altLang="zh-TW" sz="1200" b="0" i="0" kern="1200" dirty="0">
                <a:solidFill>
                  <a:schemeClr val="tx1"/>
                </a:solidFill>
                <a:effectLst/>
                <a:latin typeface="Arial" charset="0"/>
                <a:ea typeface="宋体" charset="-122"/>
                <a:cs typeface="+mn-cs"/>
              </a:rPr>
              <a:t>=1-Spe)</a:t>
            </a:r>
            <a:r>
              <a:rPr lang="zh-TW" altLang="en-US" sz="1200" b="0" i="0" kern="1200" dirty="0">
                <a:solidFill>
                  <a:schemeClr val="tx1"/>
                </a:solidFill>
                <a:effectLst/>
                <a:latin typeface="Arial" charset="0"/>
                <a:ea typeface="宋体" charset="-122"/>
                <a:cs typeface="+mn-cs"/>
              </a:rPr>
              <a:t>時，其值接近於</a:t>
            </a:r>
            <a:r>
              <a:rPr lang="en-US" altLang="zh-TW" sz="1200" b="0" i="0" kern="1200" dirty="0">
                <a:solidFill>
                  <a:schemeClr val="tx1"/>
                </a:solidFill>
                <a:effectLst/>
                <a:latin typeface="Arial" charset="0"/>
                <a:ea typeface="宋体" charset="-122"/>
                <a:cs typeface="+mn-cs"/>
              </a:rPr>
              <a:t>0.5</a:t>
            </a:r>
            <a:r>
              <a:rPr lang="zh-TW" altLang="en-US" sz="1200" b="0" i="0" kern="1200" dirty="0">
                <a:solidFill>
                  <a:schemeClr val="tx1"/>
                </a:solidFill>
                <a:effectLst/>
                <a:latin typeface="Arial" charset="0"/>
                <a:ea typeface="宋体" charset="-122"/>
                <a:cs typeface="+mn-cs"/>
              </a:rPr>
              <a:t>，需要注意的是該交點的位置並不依賴於參數 </a:t>
            </a:r>
            <a:r>
              <a:rPr lang="en-US" altLang="zh-TW" sz="1200" b="0" i="0" kern="1200" dirty="0">
                <a:solidFill>
                  <a:schemeClr val="tx1"/>
                </a:solidFill>
                <a:effectLst/>
                <a:latin typeface="Arial" charset="0"/>
                <a:ea typeface="宋体" charset="-122"/>
                <a:cs typeface="+mn-cs"/>
              </a:rPr>
              <a:t>φ1</a:t>
            </a:r>
            <a:r>
              <a:rPr lang="zh-TW" altLang="en-US" sz="1200" b="0" i="0" kern="1200" dirty="0">
                <a:solidFill>
                  <a:schemeClr val="tx1"/>
                </a:solidFill>
                <a:effectLst/>
                <a:latin typeface="Arial" charset="0"/>
                <a:ea typeface="宋体" charset="-122"/>
                <a:cs typeface="+mn-cs"/>
              </a:rPr>
              <a:t>，只與參數 </a:t>
            </a:r>
            <a:r>
              <a:rPr lang="en-US" altLang="zh-TW" sz="1200" b="0" i="0" kern="1200" dirty="0">
                <a:solidFill>
                  <a:schemeClr val="tx1"/>
                </a:solidFill>
                <a:effectLst/>
                <a:latin typeface="Arial" charset="0"/>
                <a:ea typeface="宋体" charset="-122"/>
                <a:cs typeface="+mn-cs"/>
              </a:rPr>
              <a:t>φ0 </a:t>
            </a:r>
            <a:r>
              <a:rPr lang="zh-TW" altLang="en-US" sz="1200" b="0" i="0" kern="1200" dirty="0">
                <a:solidFill>
                  <a:schemeClr val="tx1"/>
                </a:solidFill>
                <a:effectLst/>
                <a:latin typeface="Arial" charset="0"/>
                <a:ea typeface="宋体" charset="-122"/>
                <a:cs typeface="+mn-cs"/>
              </a:rPr>
              <a:t>有關；</a:t>
            </a:r>
          </a:p>
          <a:p>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kern="1200" dirty="0">
                <a:solidFill>
                  <a:schemeClr val="tx1"/>
                </a:solidFill>
                <a:effectLst/>
                <a:latin typeface="Arial" charset="0"/>
                <a:ea typeface="宋体" charset="-122"/>
                <a:cs typeface="+mn-cs"/>
              </a:rPr>
              <a:t>http://www.nccmt.ca/registry/view/eng/97.html</a:t>
            </a:r>
          </a:p>
          <a:p>
            <a:endParaRPr lang="en-US" altLang="zh-CN" sz="1200" kern="1200" dirty="0">
              <a:solidFill>
                <a:schemeClr val="tx1"/>
              </a:solidFill>
              <a:effectLst/>
              <a:latin typeface="Arial" charset="0"/>
              <a:ea typeface="宋体" charset="-122"/>
              <a:cs typeface="+mn-cs"/>
            </a:endParaRPr>
          </a:p>
          <a:p>
            <a:r>
              <a:rPr lang="en-US" altLang="zh-CN" sz="1200" kern="1200" dirty="0">
                <a:solidFill>
                  <a:schemeClr val="tx1"/>
                </a:solidFill>
                <a:effectLst/>
                <a:latin typeface="Arial" charset="0"/>
                <a:ea typeface="宋体" charset="-122"/>
                <a:cs typeface="+mn-cs"/>
              </a:rPr>
              <a:t>Shea BJ, </a:t>
            </a:r>
            <a:r>
              <a:rPr lang="en-US" altLang="zh-CN" sz="1200" kern="1200" dirty="0" err="1">
                <a:solidFill>
                  <a:schemeClr val="tx1"/>
                </a:solidFill>
                <a:effectLst/>
                <a:latin typeface="Arial" charset="0"/>
                <a:ea typeface="宋体" charset="-122"/>
                <a:cs typeface="+mn-cs"/>
              </a:rPr>
              <a:t>Grimshaw</a:t>
            </a:r>
            <a:r>
              <a:rPr lang="en-US" altLang="zh-CN" sz="1200" kern="1200" dirty="0">
                <a:solidFill>
                  <a:schemeClr val="tx1"/>
                </a:solidFill>
                <a:effectLst/>
                <a:latin typeface="Arial" charset="0"/>
                <a:ea typeface="宋体" charset="-122"/>
                <a:cs typeface="+mn-cs"/>
              </a:rPr>
              <a:t> JM, Wells GA, et al. Development of AMSTAR:A Measurement Tool to Assess Systematic Reviews. BMC Medical Research Methodology, 2007, 7(10): 1-10. e7-8.</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dirty="0">
                <a:latin typeface="Times New Roman" pitchFamily="18" charset="0"/>
                <a:cs typeface="Times New Roman" pitchFamily="18" charset="0"/>
              </a:rPr>
              <a:t>http://www.prisma-statement.org/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i="1"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dirty="0">
                <a:latin typeface="Times New Roman" pitchFamily="18" charset="0"/>
                <a:cs typeface="Times New Roman" pitchFamily="18" charset="0"/>
              </a:rPr>
              <a:t>David </a:t>
            </a:r>
            <a:r>
              <a:rPr lang="en-US" altLang="zh-CN" sz="1200" i="0" dirty="0" err="1">
                <a:latin typeface="Times New Roman" pitchFamily="18" charset="0"/>
                <a:cs typeface="Times New Roman" pitchFamily="18" charset="0"/>
              </a:rPr>
              <a:t>Moher</a:t>
            </a:r>
            <a:r>
              <a:rPr lang="en-US" altLang="zh-CN" sz="1200" i="0" dirty="0">
                <a:latin typeface="Times New Roman" pitchFamily="18" charset="0"/>
                <a:cs typeface="Times New Roman" pitchFamily="18" charset="0"/>
              </a:rPr>
              <a:t>, Alessandro </a:t>
            </a:r>
            <a:r>
              <a:rPr lang="en-US" altLang="zh-CN" sz="1200" i="0" dirty="0" err="1">
                <a:latin typeface="Times New Roman" pitchFamily="18" charset="0"/>
                <a:cs typeface="Times New Roman" pitchFamily="18" charset="0"/>
              </a:rPr>
              <a:t>Liberati</a:t>
            </a:r>
            <a:r>
              <a:rPr lang="en-US" altLang="zh-CN" sz="1200" i="0" dirty="0">
                <a:latin typeface="Times New Roman" pitchFamily="18" charset="0"/>
                <a:cs typeface="Times New Roman" pitchFamily="18" charset="0"/>
              </a:rPr>
              <a:t> , Jennifer </a:t>
            </a:r>
            <a:r>
              <a:rPr lang="en-US" altLang="zh-CN" sz="1200" i="0" dirty="0" err="1">
                <a:latin typeface="Times New Roman" pitchFamily="18" charset="0"/>
                <a:cs typeface="Times New Roman" pitchFamily="18" charset="0"/>
              </a:rPr>
              <a:t>Tetzlaff</a:t>
            </a:r>
            <a:r>
              <a:rPr lang="en-US" altLang="zh-CN" sz="1200" i="0" dirty="0">
                <a:latin typeface="Times New Roman" pitchFamily="18" charset="0"/>
                <a:cs typeface="Times New Roman" pitchFamily="18" charset="0"/>
              </a:rPr>
              <a:t>, Douglas G </a:t>
            </a:r>
            <a:r>
              <a:rPr lang="en-US" altLang="zh-CN" sz="1200" i="0" dirty="0" err="1">
                <a:latin typeface="Times New Roman" pitchFamily="18" charset="0"/>
                <a:cs typeface="Times New Roman" pitchFamily="18" charset="0"/>
              </a:rPr>
              <a:t>Altman,The</a:t>
            </a:r>
            <a:r>
              <a:rPr lang="en-US" altLang="zh-CN" sz="1200" i="0" dirty="0">
                <a:latin typeface="Times New Roman" pitchFamily="18" charset="0"/>
                <a:cs typeface="Times New Roman" pitchFamily="18" charset="0"/>
              </a:rPr>
              <a:t> PRISMA Group. Altman DG; PRISMA Group. Preferred reporting items for systematic reviews and </a:t>
            </a:r>
            <a:r>
              <a:rPr lang="en-US" altLang="zh-CN" sz="1200" i="0" dirty="0" err="1">
                <a:latin typeface="Times New Roman" pitchFamily="18" charset="0"/>
                <a:cs typeface="Times New Roman" pitchFamily="18" charset="0"/>
              </a:rPr>
              <a:t>meta-analyses:the</a:t>
            </a:r>
            <a:r>
              <a:rPr lang="en-US" altLang="zh-CN" sz="1200" i="0" dirty="0">
                <a:latin typeface="Times New Roman" pitchFamily="18" charset="0"/>
                <a:cs typeface="Times New Roman" pitchFamily="18" charset="0"/>
              </a:rPr>
              <a:t> PRISMA </a:t>
            </a:r>
            <a:r>
              <a:rPr lang="en-US" altLang="zh-CN" sz="1200" i="0" dirty="0" err="1">
                <a:latin typeface="Times New Roman" pitchFamily="18" charset="0"/>
                <a:cs typeface="Times New Roman" pitchFamily="18" charset="0"/>
              </a:rPr>
              <a:t>statement</a:t>
            </a:r>
            <a:r>
              <a:rPr lang="en-US" altLang="zh-CN" sz="1200" i="0" dirty="0" err="1">
                <a:latin typeface="Times New Roman" pitchFamily="18" charset="0"/>
                <a:ea typeface="宋体" charset="-122"/>
                <a:cs typeface="Times New Roman" pitchFamily="18" charset="0"/>
              </a:rPr>
              <a:t>.BMC</a:t>
            </a:r>
            <a:r>
              <a:rPr lang="en-US" altLang="zh-CN" sz="1200" i="0" dirty="0">
                <a:latin typeface="Times New Roman" pitchFamily="18" charset="0"/>
                <a:ea typeface="宋体" charset="-122"/>
                <a:cs typeface="Times New Roman" pitchFamily="18" charset="0"/>
              </a:rPr>
              <a:t> Medical Research Methodology, </a:t>
            </a:r>
            <a:r>
              <a:rPr lang="en-US" altLang="zh-CN" sz="1200" i="0" dirty="0">
                <a:latin typeface="Times New Roman" pitchFamily="18" charset="0"/>
                <a:cs typeface="Times New Roman" pitchFamily="18" charset="0"/>
              </a:rPr>
              <a:t>2009 3(2):1 23-1 30</a:t>
            </a:r>
            <a:r>
              <a:rPr lang="en-US" altLang="zh-CN" sz="1200" i="0" dirty="0">
                <a:latin typeface="Times New Roman" pitchFamily="18" charset="0"/>
                <a:ea typeface="宋体" charset="-122"/>
                <a:cs typeface="Times New Roman" pitchFamily="18" charset="0"/>
              </a:rPr>
              <a:t>.</a:t>
            </a:r>
            <a:endParaRPr lang="en-US" altLang="zh-CN" sz="1200" i="0" dirty="0">
              <a:latin typeface="Times New Roman" pitchFamily="18" charset="0"/>
              <a:cs typeface="Times New Roman" pitchFamily="18" charset="0"/>
            </a:endParaRPr>
          </a:p>
          <a:p>
            <a:endParaRPr lang="en-US" altLang="zh-CN" sz="1200" kern="1200" dirty="0">
              <a:solidFill>
                <a:schemeClr val="tx1"/>
              </a:solidFill>
              <a:effectLst/>
              <a:latin typeface="Arial" charset="0"/>
              <a:ea typeface="宋体" charset="-122"/>
              <a:cs typeface="+mn-cs"/>
            </a:endParaRPr>
          </a:p>
          <a:p>
            <a:r>
              <a:rPr lang="en-US" altLang="zh-CN" sz="1200" kern="1200" dirty="0">
                <a:solidFill>
                  <a:schemeClr val="tx1"/>
                </a:solidFill>
                <a:effectLst/>
                <a:latin typeface="Arial" charset="0"/>
                <a:ea typeface="宋体" charset="-122"/>
                <a:cs typeface="+mn-cs"/>
              </a:rPr>
              <a:t>Shea BJ, </a:t>
            </a:r>
            <a:r>
              <a:rPr lang="en-US" altLang="zh-CN" sz="1200" kern="1200" dirty="0" err="1">
                <a:solidFill>
                  <a:schemeClr val="tx1"/>
                </a:solidFill>
                <a:effectLst/>
                <a:latin typeface="Arial" charset="0"/>
                <a:ea typeface="宋体" charset="-122"/>
                <a:cs typeface="+mn-cs"/>
              </a:rPr>
              <a:t>Grimshaw</a:t>
            </a:r>
            <a:r>
              <a:rPr lang="en-US" altLang="zh-CN" sz="1200" kern="1200" dirty="0">
                <a:solidFill>
                  <a:schemeClr val="tx1"/>
                </a:solidFill>
                <a:effectLst/>
                <a:latin typeface="Arial" charset="0"/>
                <a:ea typeface="宋体" charset="-122"/>
                <a:cs typeface="+mn-cs"/>
              </a:rPr>
              <a:t> JM, Wells GA, et al. Development of AMSTAR:A Measurement Tool to Assess Systematic Reviews. BMC Medical Research Methodology, 2007, 7(10): 1-10. e7-8.</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dirty="0">
                <a:latin typeface="Times New Roman" pitchFamily="18" charset="0"/>
                <a:cs typeface="Times New Roman" pitchFamily="18" charset="0"/>
              </a:rPr>
              <a:t>http://www.prisma-statement.org/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i="1"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dirty="0">
                <a:latin typeface="Times New Roman" pitchFamily="18" charset="0"/>
                <a:cs typeface="Times New Roman" pitchFamily="18" charset="0"/>
              </a:rPr>
              <a:t>David </a:t>
            </a:r>
            <a:r>
              <a:rPr lang="en-US" altLang="zh-CN" sz="1200" i="0" dirty="0" err="1">
                <a:latin typeface="Times New Roman" pitchFamily="18" charset="0"/>
                <a:cs typeface="Times New Roman" pitchFamily="18" charset="0"/>
              </a:rPr>
              <a:t>Moher</a:t>
            </a:r>
            <a:r>
              <a:rPr lang="en-US" altLang="zh-CN" sz="1200" i="0" dirty="0">
                <a:latin typeface="Times New Roman" pitchFamily="18" charset="0"/>
                <a:cs typeface="Times New Roman" pitchFamily="18" charset="0"/>
              </a:rPr>
              <a:t>, Alessandro </a:t>
            </a:r>
            <a:r>
              <a:rPr lang="en-US" altLang="zh-CN" sz="1200" i="0" dirty="0" err="1">
                <a:latin typeface="Times New Roman" pitchFamily="18" charset="0"/>
                <a:cs typeface="Times New Roman" pitchFamily="18" charset="0"/>
              </a:rPr>
              <a:t>Liberati</a:t>
            </a:r>
            <a:r>
              <a:rPr lang="en-US" altLang="zh-CN" sz="1200" i="0" dirty="0">
                <a:latin typeface="Times New Roman" pitchFamily="18" charset="0"/>
                <a:cs typeface="Times New Roman" pitchFamily="18" charset="0"/>
              </a:rPr>
              <a:t> , Jennifer </a:t>
            </a:r>
            <a:r>
              <a:rPr lang="en-US" altLang="zh-CN" sz="1200" i="0" dirty="0" err="1">
                <a:latin typeface="Times New Roman" pitchFamily="18" charset="0"/>
                <a:cs typeface="Times New Roman" pitchFamily="18" charset="0"/>
              </a:rPr>
              <a:t>Tetzlaff</a:t>
            </a:r>
            <a:r>
              <a:rPr lang="en-US" altLang="zh-CN" sz="1200" i="0" dirty="0">
                <a:latin typeface="Times New Roman" pitchFamily="18" charset="0"/>
                <a:cs typeface="Times New Roman" pitchFamily="18" charset="0"/>
              </a:rPr>
              <a:t>, Douglas G </a:t>
            </a:r>
            <a:r>
              <a:rPr lang="en-US" altLang="zh-CN" sz="1200" i="0" dirty="0" err="1">
                <a:latin typeface="Times New Roman" pitchFamily="18" charset="0"/>
                <a:cs typeface="Times New Roman" pitchFamily="18" charset="0"/>
              </a:rPr>
              <a:t>Altman,The</a:t>
            </a:r>
            <a:r>
              <a:rPr lang="en-US" altLang="zh-CN" sz="1200" i="0" dirty="0">
                <a:latin typeface="Times New Roman" pitchFamily="18" charset="0"/>
                <a:cs typeface="Times New Roman" pitchFamily="18" charset="0"/>
              </a:rPr>
              <a:t> PRISMA Group. Altman DG; PRISMA Group. Preferred reporting items for systematic reviews and </a:t>
            </a:r>
            <a:r>
              <a:rPr lang="en-US" altLang="zh-CN" sz="1200" i="0" dirty="0" err="1">
                <a:latin typeface="Times New Roman" pitchFamily="18" charset="0"/>
                <a:cs typeface="Times New Roman" pitchFamily="18" charset="0"/>
              </a:rPr>
              <a:t>meta-analyses:the</a:t>
            </a:r>
            <a:r>
              <a:rPr lang="en-US" altLang="zh-CN" sz="1200" i="0" dirty="0">
                <a:latin typeface="Times New Roman" pitchFamily="18" charset="0"/>
                <a:cs typeface="Times New Roman" pitchFamily="18" charset="0"/>
              </a:rPr>
              <a:t> PRISMA </a:t>
            </a:r>
            <a:r>
              <a:rPr lang="en-US" altLang="zh-CN" sz="1200" i="0" dirty="0" err="1">
                <a:latin typeface="Times New Roman" pitchFamily="18" charset="0"/>
                <a:cs typeface="Times New Roman" pitchFamily="18" charset="0"/>
              </a:rPr>
              <a:t>statement</a:t>
            </a:r>
            <a:r>
              <a:rPr lang="en-US" altLang="zh-CN" sz="1200" i="0" dirty="0" err="1">
                <a:latin typeface="Times New Roman" pitchFamily="18" charset="0"/>
                <a:ea typeface="宋体" charset="-122"/>
                <a:cs typeface="Times New Roman" pitchFamily="18" charset="0"/>
              </a:rPr>
              <a:t>.BMC</a:t>
            </a:r>
            <a:r>
              <a:rPr lang="en-US" altLang="zh-CN" sz="1200" i="0" dirty="0">
                <a:latin typeface="Times New Roman" pitchFamily="18" charset="0"/>
                <a:ea typeface="宋体" charset="-122"/>
                <a:cs typeface="Times New Roman" pitchFamily="18" charset="0"/>
              </a:rPr>
              <a:t> Medical Research Methodology, </a:t>
            </a:r>
            <a:r>
              <a:rPr lang="en-US" altLang="zh-CN" sz="1200" i="0" dirty="0">
                <a:latin typeface="Times New Roman" pitchFamily="18" charset="0"/>
                <a:cs typeface="Times New Roman" pitchFamily="18" charset="0"/>
              </a:rPr>
              <a:t>2009 3(2):1 23-1 30</a:t>
            </a:r>
            <a:r>
              <a:rPr lang="en-US" altLang="zh-CN" sz="1200" i="0" dirty="0">
                <a:latin typeface="Times New Roman" pitchFamily="18" charset="0"/>
                <a:ea typeface="宋体" charset="-122"/>
                <a:cs typeface="Times New Roman" pitchFamily="18" charset="0"/>
              </a:rPr>
              <a:t>.</a:t>
            </a:r>
            <a:endParaRPr lang="en-US" altLang="zh-CN" sz="1200" i="0" dirty="0">
              <a:latin typeface="Times New Roman" pitchFamily="18" charset="0"/>
              <a:cs typeface="Times New Roman" pitchFamily="18" charset="0"/>
            </a:endParaRPr>
          </a:p>
          <a:p>
            <a:endParaRPr lang="en-US" altLang="zh-CN" sz="1200" kern="1200" dirty="0">
              <a:solidFill>
                <a:schemeClr val="tx1"/>
              </a:solidFill>
              <a:effectLst/>
              <a:latin typeface="Arial" charset="0"/>
              <a:ea typeface="宋体" charset="-122"/>
              <a:cs typeface="+mn-cs"/>
            </a:endParaRPr>
          </a:p>
          <a:p>
            <a:r>
              <a:rPr lang="en-US" altLang="zh-CN" sz="1200" kern="1200" dirty="0">
                <a:solidFill>
                  <a:schemeClr val="tx1"/>
                </a:solidFill>
                <a:effectLst/>
                <a:latin typeface="Arial" charset="0"/>
                <a:ea typeface="宋体" charset="-122"/>
                <a:cs typeface="+mn-cs"/>
              </a:rPr>
              <a:t>Shea BJ, </a:t>
            </a:r>
            <a:r>
              <a:rPr lang="en-US" altLang="zh-CN" sz="1200" kern="1200" dirty="0" err="1">
                <a:solidFill>
                  <a:schemeClr val="tx1"/>
                </a:solidFill>
                <a:effectLst/>
                <a:latin typeface="Arial" charset="0"/>
                <a:ea typeface="宋体" charset="-122"/>
                <a:cs typeface="+mn-cs"/>
              </a:rPr>
              <a:t>Grimshaw</a:t>
            </a:r>
            <a:r>
              <a:rPr lang="en-US" altLang="zh-CN" sz="1200" kern="1200" dirty="0">
                <a:solidFill>
                  <a:schemeClr val="tx1"/>
                </a:solidFill>
                <a:effectLst/>
                <a:latin typeface="Arial" charset="0"/>
                <a:ea typeface="宋体" charset="-122"/>
                <a:cs typeface="+mn-cs"/>
              </a:rPr>
              <a:t> JM, Wells GA, et al. Development of AMSTAR:A Measurement Tool to Assess Systematic Reviews. BMC Medical Research Methodology, 2007, 7(10): 1-10. e7-8.</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a:p>
            <a:endParaRPr lang="zh-CN" altLang="en-US"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i="1"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dirty="0">
                <a:latin typeface="Times New Roman" pitchFamily="18" charset="0"/>
                <a:cs typeface="Times New Roman" pitchFamily="18" charset="0"/>
              </a:rPr>
              <a:t>David </a:t>
            </a:r>
            <a:r>
              <a:rPr lang="en-US" altLang="zh-CN" sz="1200" i="0" dirty="0" err="1">
                <a:latin typeface="Times New Roman" pitchFamily="18" charset="0"/>
                <a:cs typeface="Times New Roman" pitchFamily="18" charset="0"/>
              </a:rPr>
              <a:t>Moher</a:t>
            </a:r>
            <a:r>
              <a:rPr lang="en-US" altLang="zh-CN" sz="1200" i="0" dirty="0">
                <a:latin typeface="Times New Roman" pitchFamily="18" charset="0"/>
                <a:cs typeface="Times New Roman" pitchFamily="18" charset="0"/>
              </a:rPr>
              <a:t>, Alessandro </a:t>
            </a:r>
            <a:r>
              <a:rPr lang="en-US" altLang="zh-CN" sz="1200" i="0" dirty="0" err="1">
                <a:latin typeface="Times New Roman" pitchFamily="18" charset="0"/>
                <a:cs typeface="Times New Roman" pitchFamily="18" charset="0"/>
              </a:rPr>
              <a:t>Liberati</a:t>
            </a:r>
            <a:r>
              <a:rPr lang="en-US" altLang="zh-CN" sz="1200" i="0" dirty="0">
                <a:latin typeface="Times New Roman" pitchFamily="18" charset="0"/>
                <a:cs typeface="Times New Roman" pitchFamily="18" charset="0"/>
              </a:rPr>
              <a:t> , Jennifer </a:t>
            </a:r>
            <a:r>
              <a:rPr lang="en-US" altLang="zh-CN" sz="1200" i="0" dirty="0" err="1">
                <a:latin typeface="Times New Roman" pitchFamily="18" charset="0"/>
                <a:cs typeface="Times New Roman" pitchFamily="18" charset="0"/>
              </a:rPr>
              <a:t>Tetzlaff</a:t>
            </a:r>
            <a:r>
              <a:rPr lang="en-US" altLang="zh-CN" sz="1200" i="0" dirty="0">
                <a:latin typeface="Times New Roman" pitchFamily="18" charset="0"/>
                <a:cs typeface="Times New Roman" pitchFamily="18" charset="0"/>
              </a:rPr>
              <a:t>, Douglas G </a:t>
            </a:r>
            <a:r>
              <a:rPr lang="en-US" altLang="zh-CN" sz="1200" i="0" dirty="0" err="1">
                <a:latin typeface="Times New Roman" pitchFamily="18" charset="0"/>
                <a:cs typeface="Times New Roman" pitchFamily="18" charset="0"/>
              </a:rPr>
              <a:t>Altman,The</a:t>
            </a:r>
            <a:r>
              <a:rPr lang="en-US" altLang="zh-CN" sz="1200" i="0" dirty="0">
                <a:latin typeface="Times New Roman" pitchFamily="18" charset="0"/>
                <a:cs typeface="Times New Roman" pitchFamily="18" charset="0"/>
              </a:rPr>
              <a:t> PRISMA Group. Altman DG; PRISMA Group. Preferred reporting items for systematic reviews and </a:t>
            </a:r>
            <a:r>
              <a:rPr lang="en-US" altLang="zh-CN" sz="1200" i="0" dirty="0" err="1">
                <a:latin typeface="Times New Roman" pitchFamily="18" charset="0"/>
                <a:cs typeface="Times New Roman" pitchFamily="18" charset="0"/>
              </a:rPr>
              <a:t>meta-analyses:the</a:t>
            </a:r>
            <a:r>
              <a:rPr lang="en-US" altLang="zh-CN" sz="1200" i="0" dirty="0">
                <a:latin typeface="Times New Roman" pitchFamily="18" charset="0"/>
                <a:cs typeface="Times New Roman" pitchFamily="18" charset="0"/>
              </a:rPr>
              <a:t> PRISMA </a:t>
            </a:r>
            <a:r>
              <a:rPr lang="en-US" altLang="zh-CN" sz="1200" i="0" dirty="0" err="1">
                <a:latin typeface="Times New Roman" pitchFamily="18" charset="0"/>
                <a:cs typeface="Times New Roman" pitchFamily="18" charset="0"/>
              </a:rPr>
              <a:t>statement</a:t>
            </a:r>
            <a:r>
              <a:rPr lang="en-US" altLang="zh-CN" sz="1200" i="0" dirty="0" err="1">
                <a:latin typeface="Times New Roman" pitchFamily="18" charset="0"/>
                <a:ea typeface="宋体" charset="-122"/>
                <a:cs typeface="Times New Roman" pitchFamily="18" charset="0"/>
              </a:rPr>
              <a:t>.BMC</a:t>
            </a:r>
            <a:r>
              <a:rPr lang="en-US" altLang="zh-CN" sz="1200" i="0" dirty="0">
                <a:latin typeface="Times New Roman" pitchFamily="18" charset="0"/>
                <a:ea typeface="宋体" charset="-122"/>
                <a:cs typeface="Times New Roman" pitchFamily="18" charset="0"/>
              </a:rPr>
              <a:t> Medical Research Methodology, </a:t>
            </a:r>
            <a:r>
              <a:rPr lang="en-US" altLang="zh-CN" sz="1200" i="0" dirty="0">
                <a:latin typeface="Times New Roman" pitchFamily="18" charset="0"/>
                <a:cs typeface="Times New Roman" pitchFamily="18" charset="0"/>
              </a:rPr>
              <a:t>2009 3(2):1 23-1 30</a:t>
            </a:r>
            <a:r>
              <a:rPr lang="en-US" altLang="zh-CN" sz="1200" i="0" dirty="0">
                <a:latin typeface="Times New Roman" pitchFamily="18" charset="0"/>
                <a:ea typeface="宋体" charset="-122"/>
                <a:cs typeface="Times New Roman" pitchFamily="18" charset="0"/>
              </a:rPr>
              <a:t>.</a:t>
            </a:r>
            <a:endParaRPr lang="en-US" altLang="zh-CN" sz="1200" i="0" dirty="0">
              <a:latin typeface="Times New Roman" pitchFamily="18" charset="0"/>
              <a:cs typeface="Times New Roman" pitchFamily="18" charset="0"/>
            </a:endParaRPr>
          </a:p>
          <a:p>
            <a:endParaRPr lang="en-US" altLang="zh-CN" sz="1200" kern="1200" dirty="0">
              <a:solidFill>
                <a:schemeClr val="tx1"/>
              </a:solidFill>
              <a:effectLst/>
              <a:latin typeface="Arial" charset="0"/>
              <a:ea typeface="宋体" charset="-122"/>
              <a:cs typeface="+mn-cs"/>
            </a:endParaRPr>
          </a:p>
          <a:p>
            <a:r>
              <a:rPr lang="en-US" altLang="zh-CN" sz="1200" kern="1200" dirty="0">
                <a:solidFill>
                  <a:schemeClr val="tx1"/>
                </a:solidFill>
                <a:effectLst/>
                <a:latin typeface="Arial" charset="0"/>
                <a:ea typeface="宋体" charset="-122"/>
                <a:cs typeface="+mn-cs"/>
              </a:rPr>
              <a:t>Shea BJ, </a:t>
            </a:r>
            <a:r>
              <a:rPr lang="en-US" altLang="zh-CN" sz="1200" kern="1200" dirty="0" err="1">
                <a:solidFill>
                  <a:schemeClr val="tx1"/>
                </a:solidFill>
                <a:effectLst/>
                <a:latin typeface="Arial" charset="0"/>
                <a:ea typeface="宋体" charset="-122"/>
                <a:cs typeface="+mn-cs"/>
              </a:rPr>
              <a:t>Grimshaw</a:t>
            </a:r>
            <a:r>
              <a:rPr lang="en-US" altLang="zh-CN" sz="1200" kern="1200" dirty="0">
                <a:solidFill>
                  <a:schemeClr val="tx1"/>
                </a:solidFill>
                <a:effectLst/>
                <a:latin typeface="Arial" charset="0"/>
                <a:ea typeface="宋体" charset="-122"/>
                <a:cs typeface="+mn-cs"/>
              </a:rPr>
              <a:t> JM, Wells GA, et al. Development of AMSTAR:A Measurement Tool to Assess Systematic Reviews. BMC Medical Research Methodology, 2007, 7(10): 1-10. e7-8.</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國內第一篇診斷試驗系統評價文章：</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劉瑾 楊青 蘭亞佳 王綿珍</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肺癌患者端粒酶表達的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中國肺癌雜誌</a:t>
            </a:r>
            <a:r>
              <a:rPr lang="en-US" altLang="zh-CN" sz="1200" b="0" i="0" kern="1200" dirty="0">
                <a:solidFill>
                  <a:schemeClr val="tx1"/>
                </a:solidFill>
                <a:effectLst/>
                <a:latin typeface="Arial" charset="0"/>
                <a:ea typeface="宋体" charset="-122"/>
                <a:cs typeface="+mn-cs"/>
              </a:rPr>
              <a:t>.2001, 4(4)</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Willis and Quigley: Uptake of newer methodological developments and the deployment of meta-analysis in diagnostic test research: a systematic review. BMC Medical Research Methodology 2011, 11:27.</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BH Willis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Quigley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assessment of the quality of reporting of meta-analyses in diagnostic research</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2011, 11(2)</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charset="0"/>
                <a:ea typeface="宋体" charset="-122"/>
                <a:cs typeface="+mn-cs"/>
              </a:rPr>
              <a:t>徐俊峰，葛龍，安妮，李雅睿，石新彤</a:t>
            </a:r>
            <a:r>
              <a:rPr lang="en-US" altLang="zh-CN" sz="1200" b="0" i="0" kern="1200" dirty="0">
                <a:solidFill>
                  <a:schemeClr val="tx1"/>
                </a:solidFill>
                <a:effectLst/>
                <a:latin typeface="Arial" charset="0"/>
                <a:ea typeface="宋体" charset="-122"/>
                <a:cs typeface="+mn-cs"/>
              </a:rPr>
              <a:t>. </a:t>
            </a:r>
            <a:r>
              <a:rPr lang="zh-CN" altLang="en-US" sz="1200" b="0" i="0" kern="1200" dirty="0">
                <a:solidFill>
                  <a:schemeClr val="tx1"/>
                </a:solidFill>
                <a:effectLst/>
                <a:latin typeface="Arial" charset="0"/>
                <a:ea typeface="宋体" charset="-122"/>
                <a:cs typeface="+mn-cs"/>
              </a:rPr>
              <a:t>中國大陸學者發表診斷性試驗系統評價現狀分析</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中國循證兒科雜誌</a:t>
            </a:r>
            <a:r>
              <a:rPr lang="en-US" altLang="zh-CN" sz="1200" b="0" i="0" kern="1200" dirty="0">
                <a:solidFill>
                  <a:schemeClr val="tx1"/>
                </a:solidFill>
                <a:effectLst/>
                <a:latin typeface="Arial" charset="0"/>
                <a:ea typeface="宋体" charset="-122"/>
                <a:cs typeface="+mn-cs"/>
              </a:rPr>
              <a:t>》, 2013, 05</a:t>
            </a:r>
            <a:r>
              <a:rPr lang="zh-CN" altLang="en-US" sz="1200" b="0" i="0" kern="1200" dirty="0">
                <a:solidFill>
                  <a:schemeClr val="tx1"/>
                </a:solidFill>
                <a:effectLst/>
                <a:latin typeface="Arial" charset="0"/>
                <a:ea typeface="宋体" charset="-122"/>
                <a:cs typeface="+mn-cs"/>
              </a:rPr>
              <a:t>期</a:t>
            </a:r>
            <a:r>
              <a:rPr lang="en-US" altLang="zh-CN" sz="1200" b="0" i="0" kern="1200" dirty="0">
                <a:solidFill>
                  <a:schemeClr val="tx1"/>
                </a:solidFill>
                <a:effectLst/>
                <a:latin typeface="Arial" charset="0"/>
                <a:ea typeface="宋体" charset="-122"/>
                <a:cs typeface="+mn-cs"/>
              </a:rPr>
              <a:t>(5):388-390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分析指導手冊，總主編 楊克虎 主編 田金微 陳傑峰，北京，中國醫藥科技出版社，</a:t>
            </a:r>
            <a:r>
              <a:rPr lang="en-US" altLang="zh-TW" sz="1200" b="0" i="0" kern="1200" dirty="0">
                <a:solidFill>
                  <a:schemeClr val="tx1"/>
                </a:solidFill>
                <a:effectLst/>
                <a:latin typeface="Arial" charset="0"/>
                <a:ea typeface="宋体" charset="-122"/>
                <a:cs typeface="+mn-cs"/>
              </a:rPr>
              <a:t>2015.6.</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日共有來自</a:t>
            </a:r>
            <a:r>
              <a:rPr lang="en-US" altLang="zh-TW" sz="1200" b="0" i="0" kern="1200" dirty="0">
                <a:solidFill>
                  <a:schemeClr val="tx1"/>
                </a:solidFill>
                <a:effectLst/>
                <a:latin typeface="Arial" charset="0"/>
                <a:ea typeface="宋体" charset="-122"/>
                <a:cs typeface="+mn-cs"/>
              </a:rPr>
              <a:t>175</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3035</a:t>
            </a:r>
            <a:r>
              <a:rPr lang="zh-TW" altLang="en-US" sz="1200" b="0" i="0" kern="1200" dirty="0">
                <a:solidFill>
                  <a:schemeClr val="tx1"/>
                </a:solidFill>
                <a:effectLst/>
                <a:latin typeface="Arial" charset="0"/>
                <a:ea typeface="宋体" charset="-122"/>
                <a:cs typeface="+mn-cs"/>
              </a:rPr>
              <a:t>個城市的作者撰寫的</a:t>
            </a:r>
            <a:r>
              <a:rPr lang="en-US" altLang="zh-TW" sz="1200" b="0" i="0" kern="1200" dirty="0">
                <a:solidFill>
                  <a:schemeClr val="tx1"/>
                </a:solidFill>
                <a:effectLst/>
                <a:latin typeface="Arial" charset="0"/>
                <a:ea typeface="宋体" charset="-122"/>
                <a:cs typeface="+mn-cs"/>
              </a:rPr>
              <a:t>115317</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以及相關研究發表在</a:t>
            </a:r>
            <a:r>
              <a:rPr lang="en-US" altLang="zh-TW" sz="1200" b="0" i="0" kern="1200" dirty="0">
                <a:solidFill>
                  <a:schemeClr val="tx1"/>
                </a:solidFill>
                <a:effectLst/>
                <a:latin typeface="Arial" charset="0"/>
                <a:ea typeface="宋体" charset="-122"/>
                <a:cs typeface="+mn-cs"/>
              </a:rPr>
              <a:t>5711</a:t>
            </a:r>
            <a:r>
              <a:rPr lang="zh-TW" altLang="en-US" sz="1200" b="0" i="0" kern="1200" dirty="0">
                <a:solidFill>
                  <a:schemeClr val="tx1"/>
                </a:solidFill>
                <a:effectLst/>
                <a:latin typeface="Arial" charset="0"/>
                <a:ea typeface="宋体" charset="-122"/>
                <a:cs typeface="+mn-cs"/>
              </a:rPr>
              <a:t>種雜誌上，發表數量呈指數增長（圖</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），由表</a:t>
            </a:r>
            <a:r>
              <a:rPr lang="en-US" altLang="zh-TW" sz="1200" b="0" i="0" kern="1200" dirty="0">
                <a:solidFill>
                  <a:schemeClr val="tx1"/>
                </a:solidFill>
                <a:effectLst/>
                <a:latin typeface="Arial" charset="0"/>
                <a:ea typeface="宋体" charset="-122"/>
                <a:cs typeface="+mn-cs"/>
              </a:rPr>
              <a:t>2-1</a:t>
            </a:r>
            <a:r>
              <a:rPr lang="zh-TW" altLang="en-US" sz="1200" b="0" i="0" kern="1200" dirty="0">
                <a:solidFill>
                  <a:schemeClr val="tx1"/>
                </a:solidFill>
                <a:effectLst/>
                <a:latin typeface="Arial" charset="0"/>
                <a:ea typeface="宋体" charset="-122"/>
                <a:cs typeface="+mn-cs"/>
              </a:rPr>
              <a:t>可知，前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位國家發表了近</a:t>
            </a:r>
            <a:r>
              <a:rPr lang="en-US" altLang="zh-TW" sz="1200" b="0" i="0" kern="1200" dirty="0">
                <a:solidFill>
                  <a:schemeClr val="tx1"/>
                </a:solidFill>
                <a:effectLst/>
                <a:latin typeface="Arial" charset="0"/>
                <a:ea typeface="宋体" charset="-122"/>
                <a:cs typeface="+mn-cs"/>
              </a:rPr>
              <a:t>41%</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以及相關研究，中國位居第</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以及相關研究，上海、北京、成都和南京分別位居第</a:t>
            </a:r>
            <a:r>
              <a:rPr lang="en-US" altLang="zh-TW" sz="1200" b="0" i="0" kern="1200" dirty="0">
                <a:solidFill>
                  <a:schemeClr val="tx1"/>
                </a:solidFill>
                <a:effectLst/>
                <a:latin typeface="Arial" charset="0"/>
                <a:ea typeface="宋体" charset="-122"/>
                <a:cs typeface="+mn-cs"/>
              </a:rPr>
              <a:t>4</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18</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位</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以及相關研究在全世界的分佈情況；</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中國作者共發表</a:t>
            </a:r>
            <a:r>
              <a:rPr lang="en-US" altLang="zh-TW" sz="1200" b="0" i="0" kern="1200" dirty="0">
                <a:solidFill>
                  <a:schemeClr val="tx1"/>
                </a:solidFill>
                <a:effectLst/>
                <a:latin typeface="Arial" charset="0"/>
                <a:ea typeface="宋体" charset="-122"/>
                <a:cs typeface="+mn-cs"/>
              </a:rPr>
              <a:t>SR/MA 7908</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可知，中國作者</a:t>
            </a:r>
            <a:r>
              <a:rPr lang="en-US" altLang="zh-TW" sz="1200" b="0" i="0" kern="1200" dirty="0">
                <a:solidFill>
                  <a:schemeClr val="tx1"/>
                </a:solidFill>
                <a:effectLst/>
                <a:latin typeface="Arial" charset="0"/>
                <a:ea typeface="宋体" charset="-122"/>
                <a:cs typeface="+mn-cs"/>
              </a:rPr>
              <a:t>2009~2013</a:t>
            </a:r>
            <a:r>
              <a:rPr lang="zh-TW" altLang="en-US" sz="1200" b="0" i="0" kern="1200" dirty="0">
                <a:solidFill>
                  <a:schemeClr val="tx1"/>
                </a:solidFill>
                <a:effectLst/>
                <a:latin typeface="Arial" charset="0"/>
                <a:ea typeface="宋体" charset="-122"/>
                <a:cs typeface="+mn-cs"/>
              </a:rPr>
              <a:t>年發表數量陡增，值得關注，表</a:t>
            </a:r>
            <a:r>
              <a:rPr lang="en-US" altLang="zh-TW" sz="1200" b="0" i="0" kern="1200" dirty="0">
                <a:solidFill>
                  <a:schemeClr val="tx1"/>
                </a:solidFill>
                <a:effectLst/>
                <a:latin typeface="Arial" charset="0"/>
                <a:ea typeface="宋体" charset="-122"/>
                <a:cs typeface="+mn-cs"/>
              </a:rPr>
              <a:t>2-2</a:t>
            </a:r>
            <a:r>
              <a:rPr lang="zh-TW" altLang="en-US" sz="1200" b="0" i="0" kern="1200" dirty="0">
                <a:solidFill>
                  <a:schemeClr val="tx1"/>
                </a:solidFill>
                <a:effectLst/>
                <a:latin typeface="Arial" charset="0"/>
                <a:ea typeface="宋体" charset="-122"/>
                <a:cs typeface="+mn-cs"/>
              </a:rPr>
              <a:t>顯示了中國作者發表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最多的</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個城市和</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種期刊，</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年發表</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27.48%</a:t>
            </a:r>
            <a:r>
              <a:rPr lang="zh-TW" altLang="en-US" sz="1200" b="0" i="0" kern="1200" dirty="0">
                <a:solidFill>
                  <a:schemeClr val="tx1"/>
                </a:solidFill>
                <a:effectLst/>
                <a:latin typeface="Arial" charset="0"/>
                <a:ea typeface="宋体" charset="-122"/>
                <a:cs typeface="+mn-cs"/>
              </a:rPr>
              <a:t>，上海發表的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16.52%</a:t>
            </a:r>
            <a:r>
              <a:rPr lang="zh-TW" altLang="en-US" sz="1200" b="0" i="0" kern="1200" dirty="0">
                <a:solidFill>
                  <a:schemeClr val="tx1"/>
                </a:solidFill>
                <a:effectLst/>
                <a:latin typeface="Arial" charset="0"/>
                <a:ea typeface="宋体" charset="-122"/>
                <a:cs typeface="+mn-cs"/>
              </a:rPr>
              <a:t>，發表在</a:t>
            </a:r>
            <a:r>
              <a:rPr lang="en-US" altLang="zh-TW" sz="1200" b="0" i="0" kern="1200" dirty="0" err="1">
                <a:solidFill>
                  <a:schemeClr val="tx1"/>
                </a:solidFill>
                <a:effectLst/>
                <a:latin typeface="Arial" charset="0"/>
                <a:ea typeface="宋体" charset="-122"/>
                <a:cs typeface="+mn-cs"/>
              </a:rPr>
              <a:t>Plos</a:t>
            </a:r>
            <a:r>
              <a:rPr lang="en-US" altLang="zh-TW" sz="1200" b="0" i="0" kern="1200" dirty="0">
                <a:solidFill>
                  <a:schemeClr val="tx1"/>
                </a:solidFill>
                <a:effectLst/>
                <a:latin typeface="Arial" charset="0"/>
                <a:ea typeface="宋体" charset="-122"/>
                <a:cs typeface="+mn-cs"/>
              </a:rPr>
              <a:t> One</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SR/MA</a:t>
            </a:r>
            <a:r>
              <a:rPr lang="zh-TW" altLang="en-US" sz="1200" b="0" i="0" kern="1200" dirty="0">
                <a:solidFill>
                  <a:schemeClr val="tx1"/>
                </a:solidFill>
                <a:effectLst/>
                <a:latin typeface="Arial" charset="0"/>
                <a:ea typeface="宋体" charset="-122"/>
                <a:cs typeface="+mn-cs"/>
              </a:rPr>
              <a:t>最多，占總數量的</a:t>
            </a:r>
            <a:r>
              <a:rPr lang="en-US" altLang="zh-TW" sz="1200" b="0" i="0" kern="1200" dirty="0">
                <a:solidFill>
                  <a:schemeClr val="tx1"/>
                </a:solidFill>
                <a:effectLst/>
                <a:latin typeface="Arial" charset="0"/>
                <a:ea typeface="宋体" charset="-122"/>
                <a:cs typeface="+mn-cs"/>
              </a:rPr>
              <a:t>7.78%</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30</a:t>
            </a:r>
            <a:r>
              <a:rPr lang="zh-TW" altLang="en-US" sz="1200" b="0" i="0" kern="1200" dirty="0">
                <a:solidFill>
                  <a:schemeClr val="tx1"/>
                </a:solidFill>
                <a:effectLst/>
                <a:latin typeface="Arial" charset="0"/>
                <a:ea typeface="宋体" charset="-122"/>
                <a:cs typeface="+mn-cs"/>
              </a:rPr>
              <a:t>日，</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共發表 </a:t>
            </a:r>
            <a:r>
              <a:rPr lang="en-US" altLang="zh-TW" sz="1200" b="0" i="0" kern="1200" dirty="0">
                <a:solidFill>
                  <a:schemeClr val="tx1"/>
                </a:solidFill>
                <a:effectLst/>
                <a:latin typeface="Arial" charset="0"/>
                <a:ea typeface="宋体" charset="-122"/>
                <a:cs typeface="+mn-cs"/>
              </a:rPr>
              <a:t>CSR 10112</a:t>
            </a:r>
            <a:r>
              <a:rPr lang="zh-TW" altLang="en-US" sz="1200" b="0" i="0" kern="1200" dirty="0">
                <a:solidFill>
                  <a:schemeClr val="tx1"/>
                </a:solidFill>
                <a:effectLst/>
                <a:latin typeface="Arial" charset="0"/>
                <a:ea typeface="宋体" charset="-122"/>
                <a:cs typeface="+mn-cs"/>
              </a:rPr>
              <a:t>篇，由圖</a:t>
            </a:r>
            <a:r>
              <a:rPr lang="en-US" altLang="zh-TW" sz="1200" b="0" i="0" kern="1200" dirty="0">
                <a:solidFill>
                  <a:schemeClr val="tx1"/>
                </a:solidFill>
                <a:effectLst/>
                <a:latin typeface="Arial" charset="0"/>
                <a:ea typeface="宋体" charset="-122"/>
                <a:cs typeface="+mn-cs"/>
              </a:rPr>
              <a:t>2-4</a:t>
            </a:r>
            <a:r>
              <a:rPr lang="zh-TW" altLang="en-US" sz="1200" b="0" i="0" kern="1200" dirty="0">
                <a:solidFill>
                  <a:schemeClr val="tx1"/>
                </a:solidFill>
                <a:effectLst/>
                <a:latin typeface="Arial" charset="0"/>
                <a:ea typeface="宋体" charset="-122"/>
                <a:cs typeface="+mn-cs"/>
              </a:rPr>
              <a:t>可知，</a:t>
            </a:r>
            <a:r>
              <a:rPr lang="en-US" altLang="zh-TW" sz="1200" b="0" i="0" kern="1200" dirty="0">
                <a:solidFill>
                  <a:schemeClr val="tx1"/>
                </a:solidFill>
                <a:effectLst/>
                <a:latin typeface="Arial" charset="0"/>
                <a:ea typeface="宋体" charset="-122"/>
                <a:cs typeface="+mn-cs"/>
              </a:rPr>
              <a:t>1996</a:t>
            </a:r>
            <a:r>
              <a:rPr lang="zh-TW" altLang="en-US" sz="1200" b="0" i="0" kern="1200" dirty="0">
                <a:solidFill>
                  <a:schemeClr val="tx1"/>
                </a:solidFill>
                <a:effectLst/>
                <a:latin typeface="Arial" charset="0"/>
                <a:ea typeface="宋体" charset="-122"/>
                <a:cs typeface="+mn-cs"/>
              </a:rPr>
              <a:t>至</a:t>
            </a:r>
            <a:r>
              <a:rPr lang="en-US" altLang="zh-TW" sz="1200" b="0" i="0" kern="1200" dirty="0">
                <a:solidFill>
                  <a:schemeClr val="tx1"/>
                </a:solidFill>
                <a:effectLst/>
                <a:latin typeface="Arial" charset="0"/>
                <a:ea typeface="宋体" charset="-122"/>
                <a:cs typeface="+mn-cs"/>
              </a:rPr>
              <a:t>1999</a:t>
            </a:r>
            <a:r>
              <a:rPr lang="zh-TW" altLang="en-US" sz="1200" b="0" i="0" kern="1200" dirty="0">
                <a:solidFill>
                  <a:schemeClr val="tx1"/>
                </a:solidFill>
                <a:effectLst/>
                <a:latin typeface="Arial" charset="0"/>
                <a:ea typeface="宋体" charset="-122"/>
                <a:cs typeface="+mn-cs"/>
              </a:rPr>
              <a:t>年每年發表數量小於</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2000</a:t>
            </a:r>
            <a:r>
              <a:rPr lang="zh-TW" altLang="en-US" sz="1200" b="0" i="0" kern="1200" dirty="0">
                <a:solidFill>
                  <a:schemeClr val="tx1"/>
                </a:solidFill>
                <a:effectLst/>
                <a:latin typeface="Arial" charset="0"/>
                <a:ea typeface="宋体" charset="-122"/>
                <a:cs typeface="+mn-cs"/>
              </a:rPr>
              <a:t>年達到第一個高峰，自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年之後呈迅速上升的趨勢，共有來自</a:t>
            </a:r>
            <a:r>
              <a:rPr lang="en-US" altLang="zh-TW" sz="1200" b="0" i="0" kern="1200" dirty="0">
                <a:solidFill>
                  <a:schemeClr val="tx1"/>
                </a:solidFill>
                <a:effectLst/>
                <a:latin typeface="Arial" charset="0"/>
                <a:ea typeface="宋体" charset="-122"/>
                <a:cs typeface="+mn-cs"/>
              </a:rPr>
              <a:t>88</a:t>
            </a:r>
            <a:r>
              <a:rPr lang="zh-TW" altLang="en-US" sz="1200" b="0" i="0" kern="1200" dirty="0">
                <a:solidFill>
                  <a:schemeClr val="tx1"/>
                </a:solidFill>
                <a:effectLst/>
                <a:latin typeface="Arial" charset="0"/>
                <a:ea typeface="宋体" charset="-122"/>
                <a:cs typeface="+mn-cs"/>
              </a:rPr>
              <a:t>個國家的</a:t>
            </a:r>
            <a:r>
              <a:rPr lang="en-US" altLang="zh-TW" sz="1200" b="0" i="0" kern="1200" dirty="0">
                <a:solidFill>
                  <a:schemeClr val="tx1"/>
                </a:solidFill>
                <a:effectLst/>
                <a:latin typeface="Arial" charset="0"/>
                <a:ea typeface="宋体" charset="-122"/>
                <a:cs typeface="+mn-cs"/>
              </a:rPr>
              <a:t>737</a:t>
            </a:r>
            <a:r>
              <a:rPr lang="zh-TW" altLang="en-US" sz="1200" b="0" i="0" kern="1200" dirty="0">
                <a:solidFill>
                  <a:schemeClr val="tx1"/>
                </a:solidFill>
                <a:effectLst/>
                <a:latin typeface="Arial" charset="0"/>
                <a:ea typeface="宋体" charset="-122"/>
                <a:cs typeface="+mn-cs"/>
              </a:rPr>
              <a:t>個城市的</a:t>
            </a:r>
            <a:r>
              <a:rPr lang="en-US" altLang="zh-TW" sz="1200" b="0" i="0" kern="1200" dirty="0">
                <a:solidFill>
                  <a:schemeClr val="tx1"/>
                </a:solidFill>
                <a:effectLst/>
                <a:latin typeface="Arial" charset="0"/>
                <a:ea typeface="宋体" charset="-122"/>
                <a:cs typeface="+mn-cs"/>
              </a:rPr>
              <a:t>26678</a:t>
            </a:r>
            <a:r>
              <a:rPr lang="zh-TW" altLang="en-US" sz="1200" b="0" i="0" kern="1200" dirty="0">
                <a:solidFill>
                  <a:schemeClr val="tx1"/>
                </a:solidFill>
                <a:effectLst/>
                <a:latin typeface="Arial" charset="0"/>
                <a:ea typeface="宋体" charset="-122"/>
                <a:cs typeface="+mn-cs"/>
              </a:rPr>
              <a:t>位作者參與了</a:t>
            </a:r>
            <a:r>
              <a:rPr lang="en-US" altLang="zh-TW" sz="1200" b="0" i="0" kern="1200" dirty="0">
                <a:solidFill>
                  <a:schemeClr val="tx1"/>
                </a:solidFill>
                <a:effectLst/>
                <a:latin typeface="Arial" charset="0"/>
                <a:ea typeface="宋体" charset="-122"/>
                <a:cs typeface="+mn-cs"/>
              </a:rPr>
              <a:t>10112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的撰寫，表</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為發表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前</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位的國家、城市和作者，英國發表了近</a:t>
            </a:r>
            <a:r>
              <a:rPr lang="en-US" altLang="zh-TW" sz="1200" b="0" i="0" kern="1200" dirty="0">
                <a:solidFill>
                  <a:schemeClr val="tx1"/>
                </a:solidFill>
                <a:effectLst/>
                <a:latin typeface="Arial" charset="0"/>
                <a:ea typeface="宋体" charset="-122"/>
                <a:cs typeface="+mn-cs"/>
              </a:rPr>
              <a:t>35%</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，中國位居第</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位，倫敦發表了近</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的</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，成都位居第</a:t>
            </a:r>
            <a:r>
              <a:rPr lang="en-US" altLang="zh-TW" sz="1200" b="0" i="0" kern="1200" dirty="0">
                <a:solidFill>
                  <a:schemeClr val="tx1"/>
                </a:solidFill>
                <a:effectLst/>
                <a:latin typeface="Arial" charset="0"/>
                <a:ea typeface="宋体" charset="-122"/>
                <a:cs typeface="+mn-cs"/>
              </a:rPr>
              <a:t>9</a:t>
            </a:r>
            <a:r>
              <a:rPr lang="zh-TW" altLang="en-US" sz="1200" b="0" i="0" kern="1200" dirty="0">
                <a:solidFill>
                  <a:schemeClr val="tx1"/>
                </a:solidFill>
                <a:effectLst/>
                <a:latin typeface="Arial" charset="0"/>
                <a:ea typeface="宋体" charset="-122"/>
                <a:cs typeface="+mn-cs"/>
              </a:rPr>
              <a:t>位，</a:t>
            </a:r>
            <a:r>
              <a:rPr lang="en-US" altLang="zh-TW" sz="1200" b="0" i="0" kern="1200" dirty="0" err="1">
                <a:solidFill>
                  <a:schemeClr val="tx1"/>
                </a:solidFill>
                <a:effectLst/>
                <a:latin typeface="Arial" charset="0"/>
                <a:ea typeface="宋体" charset="-122"/>
                <a:cs typeface="+mn-cs"/>
              </a:rPr>
              <a:t>Hofmeyr</a:t>
            </a:r>
            <a:r>
              <a:rPr lang="en-US" altLang="zh-TW" sz="1200" b="0" i="0" kern="1200" dirty="0">
                <a:solidFill>
                  <a:schemeClr val="tx1"/>
                </a:solidFill>
                <a:effectLst/>
                <a:latin typeface="Arial" charset="0"/>
                <a:ea typeface="宋体" charset="-122"/>
                <a:cs typeface="+mn-cs"/>
              </a:rPr>
              <a:t> G </a:t>
            </a:r>
            <a:r>
              <a:rPr lang="zh-TW" altLang="en-US" sz="1200" b="0" i="0" kern="1200" dirty="0">
                <a:solidFill>
                  <a:schemeClr val="tx1"/>
                </a:solidFill>
                <a:effectLst/>
                <a:latin typeface="Arial" charset="0"/>
                <a:ea typeface="宋体" charset="-122"/>
                <a:cs typeface="+mn-cs"/>
              </a:rPr>
              <a:t>發表</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2-5</a:t>
            </a:r>
            <a:r>
              <a:rPr lang="zh-TW" altLang="en-US" sz="1200" b="0" i="0" kern="1200" dirty="0">
                <a:solidFill>
                  <a:schemeClr val="tx1"/>
                </a:solidFill>
                <a:effectLst/>
                <a:latin typeface="Arial" charset="0"/>
                <a:ea typeface="宋体" charset="-122"/>
                <a:cs typeface="+mn-cs"/>
              </a:rPr>
              <a:t>為</a:t>
            </a:r>
            <a:r>
              <a:rPr lang="en-US" altLang="zh-TW" sz="1200" b="0" i="0" kern="1200" dirty="0">
                <a:solidFill>
                  <a:schemeClr val="tx1"/>
                </a:solidFill>
                <a:effectLst/>
                <a:latin typeface="Arial" charset="0"/>
                <a:ea typeface="宋体" charset="-122"/>
                <a:cs typeface="+mn-cs"/>
              </a:rPr>
              <a:t>CSR</a:t>
            </a:r>
            <a:r>
              <a:rPr lang="zh-TW" altLang="en-US" sz="1200" b="0" i="0" kern="1200" dirty="0">
                <a:solidFill>
                  <a:schemeClr val="tx1"/>
                </a:solidFill>
                <a:effectLst/>
                <a:latin typeface="Arial" charset="0"/>
                <a:ea typeface="宋体" charset="-122"/>
                <a:cs typeface="+mn-cs"/>
              </a:rPr>
              <a:t>在全世界的分佈情況，圖</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為高產作者的網絡合作圖；</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The cut off for inclusion of the meta-analyses was December 31st 2008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Arial" charset="0"/>
                <a:ea typeface="宋体" charset="-122"/>
                <a:cs typeface="+mn-cs"/>
              </a:rPr>
              <a:t>Willis BH</a:t>
            </a:r>
            <a:r>
              <a:rPr lang="zh-TW" altLang="en-US" sz="1200" b="0" i="0" kern="1200" dirty="0">
                <a:solidFill>
                  <a:schemeClr val="tx1"/>
                </a:solidFill>
                <a:effectLst/>
                <a:latin typeface="Arial" charset="0"/>
                <a:ea typeface="宋体" charset="-122"/>
                <a:cs typeface="+mn-cs"/>
              </a:rPr>
              <a:t>等研究人員分析了</a:t>
            </a:r>
            <a:r>
              <a:rPr lang="en-US" altLang="zh-TW" sz="1200" b="0" i="0" kern="1200" dirty="0">
                <a:solidFill>
                  <a:schemeClr val="tx1"/>
                </a:solidFill>
                <a:effectLst/>
                <a:latin typeface="Arial" charset="0"/>
                <a:ea typeface="宋体" charset="-122"/>
                <a:cs typeface="+mn-cs"/>
              </a:rPr>
              <a:t>236</a:t>
            </a:r>
            <a:r>
              <a:rPr lang="zh-TW" altLang="en-US" sz="1200" b="0" i="0" kern="1200" dirty="0">
                <a:solidFill>
                  <a:schemeClr val="tx1"/>
                </a:solidFill>
                <a:effectLst/>
                <a:latin typeface="Arial" charset="0"/>
                <a:ea typeface="宋体" charset="-122"/>
                <a:cs typeface="+mn-cs"/>
              </a:rPr>
              <a:t>篇以英文形式發表的診斷試驗系統評價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分析的發表時間、研究主題、診斷試驗方法等內容，第一篇診斷試驗系統評價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1990</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年發表的數量保持在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篇以下，自</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年以後呈逐年遞增趨勢（圖</a:t>
            </a:r>
            <a:r>
              <a:rPr lang="en-US" altLang="zh-TW" sz="1200" b="0" i="0" kern="1200" dirty="0">
                <a:solidFill>
                  <a:schemeClr val="tx1"/>
                </a:solidFill>
                <a:effectLst/>
                <a:latin typeface="Arial" charset="0"/>
                <a:ea typeface="宋体" charset="-122"/>
                <a:cs typeface="+mn-cs"/>
              </a:rPr>
              <a:t>2-8</a:t>
            </a:r>
            <a:r>
              <a:rPr lang="zh-TW" altLang="en-US" sz="1200" b="0" i="0" kern="1200" dirty="0">
                <a:solidFill>
                  <a:schemeClr val="tx1"/>
                </a:solidFill>
                <a:effectLst/>
                <a:latin typeface="Arial" charset="0"/>
                <a:ea typeface="宋体" charset="-122"/>
                <a:cs typeface="+mn-cs"/>
              </a:rPr>
              <a:t>），在研究主題方面，前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位分別為腫瘤</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、某些傳染病和寄生蟲病</a:t>
            </a:r>
            <a:r>
              <a:rPr lang="en-US" altLang="zh-TW" sz="1200" b="0" i="0" kern="1200" dirty="0">
                <a:solidFill>
                  <a:schemeClr val="tx1"/>
                </a:solidFill>
                <a:effectLst/>
                <a:latin typeface="Arial" charset="0"/>
                <a:ea typeface="宋体" charset="-122"/>
                <a:cs typeface="+mn-cs"/>
              </a:rPr>
              <a:t>(20%)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(11%)</a:t>
            </a:r>
            <a:r>
              <a:rPr lang="zh-TW" altLang="en-US" sz="1200" b="0" i="0" kern="1200" dirty="0">
                <a:solidFill>
                  <a:schemeClr val="tx1"/>
                </a:solidFill>
                <a:effectLst/>
                <a:latin typeface="Arial" charset="0"/>
                <a:ea typeface="宋体" charset="-122"/>
                <a:cs typeface="+mn-cs"/>
              </a:rPr>
              <a:t>和肌肉骨骼系統和結締組織病</a:t>
            </a:r>
            <a:r>
              <a:rPr lang="en-US" altLang="zh-TW" sz="1200" b="0" i="0" kern="1200" dirty="0">
                <a:solidFill>
                  <a:schemeClr val="tx1"/>
                </a:solidFill>
                <a:effectLst/>
                <a:latin typeface="Arial" charset="0"/>
                <a:ea typeface="宋体" charset="-122"/>
                <a:cs typeface="+mn-cs"/>
              </a:rPr>
              <a:t>(7%)</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），在關注診斷試驗方法方面，涉及最多的為影像學診斷</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、實驗室診斷</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和臨床癥狀</a:t>
            </a:r>
            <a:r>
              <a:rPr lang="en-US" altLang="zh-TW" sz="1200" b="0" i="0" kern="1200" dirty="0">
                <a:solidFill>
                  <a:schemeClr val="tx1"/>
                </a:solidFill>
                <a:effectLst/>
                <a:latin typeface="Arial" charset="0"/>
                <a:ea typeface="宋体" charset="-122"/>
                <a:cs typeface="+mn-cs"/>
              </a:rPr>
              <a:t>(26%)</a:t>
            </a:r>
            <a:r>
              <a:rPr lang="zh-TW" altLang="en-US" sz="1200" b="0" i="0" kern="1200" dirty="0">
                <a:solidFill>
                  <a:schemeClr val="tx1"/>
                </a:solidFill>
                <a:effectLst/>
                <a:latin typeface="Arial" charset="0"/>
                <a:ea typeface="宋体" charset="-122"/>
                <a:cs typeface="+mn-cs"/>
              </a:rPr>
              <a:t>，其中影像學診斷中，前</a:t>
            </a:r>
            <a:r>
              <a:rPr lang="en-US" altLang="zh-TW" sz="1200" b="0" i="0" kern="1200" dirty="0">
                <a:solidFill>
                  <a:schemeClr val="tx1"/>
                </a:solidFill>
                <a:effectLst/>
                <a:latin typeface="Arial" charset="0"/>
                <a:ea typeface="宋体" charset="-122"/>
                <a:cs typeface="+mn-cs"/>
              </a:rPr>
              <a:t>3</a:t>
            </a:r>
            <a:r>
              <a:rPr lang="zh-TW" altLang="en-US" sz="1200" b="0" i="0" kern="1200" dirty="0">
                <a:solidFill>
                  <a:schemeClr val="tx1"/>
                </a:solidFill>
                <a:effectLst/>
                <a:latin typeface="Arial" charset="0"/>
                <a:ea typeface="宋体" charset="-122"/>
                <a:cs typeface="+mn-cs"/>
              </a:rPr>
              <a:t>位為超聲檢查</a:t>
            </a:r>
            <a:r>
              <a:rPr lang="en-US" altLang="zh-TW" sz="1200" b="0" i="0" kern="1200" dirty="0">
                <a:solidFill>
                  <a:schemeClr val="tx1"/>
                </a:solidFill>
                <a:effectLst/>
                <a:latin typeface="Arial" charset="0"/>
                <a:ea typeface="宋体" charset="-122"/>
                <a:cs typeface="+mn-cs"/>
              </a:rPr>
              <a:t>(29%)</a:t>
            </a:r>
            <a:r>
              <a:rPr lang="zh-TW" altLang="en-US" sz="1200" b="0" i="0" kern="1200" dirty="0">
                <a:solidFill>
                  <a:schemeClr val="tx1"/>
                </a:solidFill>
                <a:effectLst/>
                <a:latin typeface="Arial" charset="0"/>
                <a:ea typeface="宋体" charset="-122"/>
                <a:cs typeface="+mn-cs"/>
              </a:rPr>
              <a:t>、核磁共振檢查</a:t>
            </a:r>
            <a:r>
              <a:rPr lang="en-US" altLang="zh-TW" sz="1200" b="0" i="0" kern="1200" dirty="0">
                <a:solidFill>
                  <a:schemeClr val="tx1"/>
                </a:solidFill>
                <a:effectLst/>
                <a:latin typeface="Arial" charset="0"/>
                <a:ea typeface="宋体" charset="-122"/>
                <a:cs typeface="+mn-cs"/>
              </a:rPr>
              <a:t>(27%)</a:t>
            </a:r>
            <a:r>
              <a:rPr lang="zh-TW" altLang="en-US" sz="1200" b="0" i="0" kern="1200" dirty="0">
                <a:solidFill>
                  <a:schemeClr val="tx1"/>
                </a:solidFill>
                <a:effectLst/>
                <a:latin typeface="Arial" charset="0"/>
                <a:ea typeface="宋体" charset="-122"/>
                <a:cs typeface="+mn-cs"/>
              </a:rPr>
              <a:t>和</a:t>
            </a:r>
            <a:r>
              <a:rPr lang="en-US" altLang="zh-TW" sz="1200" b="0" i="0" kern="1200" dirty="0">
                <a:solidFill>
                  <a:schemeClr val="tx1"/>
                </a:solidFill>
                <a:effectLst/>
                <a:latin typeface="Arial" charset="0"/>
                <a:ea typeface="宋体" charset="-122"/>
                <a:cs typeface="+mn-cs"/>
              </a:rPr>
              <a:t>CT</a:t>
            </a:r>
            <a:r>
              <a:rPr lang="zh-TW" altLang="en-US" sz="1200" b="0" i="0" kern="1200" dirty="0">
                <a:solidFill>
                  <a:schemeClr val="tx1"/>
                </a:solidFill>
                <a:effectLst/>
                <a:latin typeface="Arial" charset="0"/>
                <a:ea typeface="宋体" charset="-122"/>
                <a:cs typeface="+mn-cs"/>
              </a:rPr>
              <a:t>檢查</a:t>
            </a:r>
            <a:r>
              <a:rPr lang="en-US" altLang="zh-TW" sz="1200" b="0" i="0" kern="1200" dirty="0">
                <a:solidFill>
                  <a:schemeClr val="tx1"/>
                </a:solidFill>
                <a:effectLst/>
                <a:latin typeface="Arial" charset="0"/>
                <a:ea typeface="宋体" charset="-122"/>
                <a:cs typeface="+mn-cs"/>
              </a:rPr>
              <a:t>(23%)</a:t>
            </a:r>
            <a:r>
              <a:rPr lang="zh-TW" altLang="en-US" sz="1200" b="0" i="0" kern="1200" dirty="0">
                <a:solidFill>
                  <a:schemeClr val="tx1"/>
                </a:solidFill>
                <a:effectLst/>
                <a:latin typeface="Arial" charset="0"/>
                <a:ea typeface="宋体" charset="-122"/>
                <a:cs typeface="+mn-cs"/>
              </a:rPr>
              <a:t>（圖</a:t>
            </a:r>
            <a:r>
              <a:rPr lang="en-US" altLang="zh-TW" sz="1200" b="0" i="0" kern="1200" dirty="0">
                <a:solidFill>
                  <a:schemeClr val="tx1"/>
                </a:solidFill>
                <a:effectLst/>
                <a:latin typeface="Arial" charset="0"/>
                <a:ea typeface="宋体" charset="-122"/>
                <a:cs typeface="+mn-cs"/>
              </a:rPr>
              <a:t>2-10</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在</a:t>
            </a:r>
            <a:r>
              <a:rPr lang="en-US" altLang="zh-TW" sz="1200" b="0" i="0" kern="1200" dirty="0">
                <a:solidFill>
                  <a:schemeClr val="tx1"/>
                </a:solidFill>
                <a:effectLst/>
                <a:latin typeface="Arial" charset="0"/>
                <a:ea typeface="宋体" charset="-122"/>
                <a:cs typeface="+mn-cs"/>
              </a:rPr>
              <a:t>Cochrane</a:t>
            </a:r>
            <a:r>
              <a:rPr lang="zh-TW" altLang="en-US" sz="1200" b="0" i="0" kern="1200" dirty="0">
                <a:solidFill>
                  <a:schemeClr val="tx1"/>
                </a:solidFill>
                <a:effectLst/>
                <a:latin typeface="Arial" charset="0"/>
                <a:ea typeface="宋体" charset="-122"/>
                <a:cs typeface="+mn-cs"/>
              </a:rPr>
              <a:t>診斷試驗準確性系統評價方面，截至</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6</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Cochrane Library </a:t>
            </a:r>
            <a:r>
              <a:rPr lang="zh-TW" altLang="en-US" sz="1200" b="0" i="0" kern="1200" dirty="0">
                <a:solidFill>
                  <a:schemeClr val="tx1"/>
                </a:solidFill>
                <a:effectLst/>
                <a:latin typeface="Arial" charset="0"/>
                <a:ea typeface="宋体" charset="-122"/>
                <a:cs typeface="+mn-cs"/>
              </a:rPr>
              <a:t>收錄診斷試驗系統評價全文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篇，計劃書</a:t>
            </a:r>
            <a:r>
              <a:rPr lang="en-US" altLang="zh-TW" sz="1200" b="0" i="0" kern="1200" dirty="0">
                <a:solidFill>
                  <a:schemeClr val="tx1"/>
                </a:solidFill>
                <a:effectLst/>
                <a:latin typeface="Arial" charset="0"/>
                <a:ea typeface="宋体" charset="-122"/>
                <a:cs typeface="+mn-cs"/>
              </a:rPr>
              <a:t>85</a:t>
            </a:r>
            <a:r>
              <a:rPr lang="zh-TW" altLang="en-US" sz="1200" b="0" i="0" kern="1200" dirty="0">
                <a:solidFill>
                  <a:schemeClr val="tx1"/>
                </a:solidFill>
                <a:effectLst/>
                <a:latin typeface="Arial" charset="0"/>
                <a:ea typeface="宋体" charset="-122"/>
                <a:cs typeface="+mn-cs"/>
              </a:rPr>
              <a:t>篇，第一篇發表於</a:t>
            </a:r>
            <a:r>
              <a:rPr lang="en-US" altLang="zh-TW" sz="1200" b="0" i="0" kern="1200" dirty="0">
                <a:solidFill>
                  <a:schemeClr val="tx1"/>
                </a:solidFill>
                <a:effectLst/>
                <a:latin typeface="Arial" charset="0"/>
                <a:ea typeface="宋体" charset="-122"/>
                <a:cs typeface="+mn-cs"/>
              </a:rPr>
              <a:t>2008</a:t>
            </a:r>
            <a:r>
              <a:rPr lang="zh-TW" altLang="en-US" sz="1200" b="0" i="0" kern="1200" dirty="0">
                <a:solidFill>
                  <a:schemeClr val="tx1"/>
                </a:solidFill>
                <a:effectLst/>
                <a:latin typeface="Arial" charset="0"/>
                <a:ea typeface="宋体" charset="-122"/>
                <a:cs typeface="+mn-cs"/>
              </a:rPr>
              <a:t>年，另外</a:t>
            </a:r>
            <a:r>
              <a:rPr lang="en-US" altLang="zh-TW" sz="1200" b="0" i="0" kern="1200" dirty="0">
                <a:solidFill>
                  <a:schemeClr val="tx1"/>
                </a:solidFill>
                <a:effectLst/>
                <a:latin typeface="Arial" charset="0"/>
                <a:ea typeface="宋体" charset="-122"/>
                <a:cs typeface="+mn-cs"/>
              </a:rPr>
              <a:t>2009</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2010</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2012</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2013</a:t>
            </a:r>
            <a:r>
              <a:rPr lang="zh-TW" altLang="en-US" sz="1200" b="0" i="0" kern="1200" dirty="0">
                <a:solidFill>
                  <a:schemeClr val="tx1"/>
                </a:solidFill>
                <a:effectLst/>
                <a:latin typeface="Arial" charset="0"/>
                <a:ea typeface="宋体" charset="-122"/>
                <a:cs typeface="+mn-cs"/>
              </a:rPr>
              <a:t>年和</a:t>
            </a:r>
            <a:r>
              <a:rPr lang="en-US" altLang="zh-TW" sz="1200" b="0" i="0" kern="1200" dirty="0">
                <a:solidFill>
                  <a:schemeClr val="tx1"/>
                </a:solidFill>
                <a:effectLst/>
                <a:latin typeface="Arial" charset="0"/>
                <a:ea typeface="宋体" charset="-122"/>
                <a:cs typeface="+mn-cs"/>
              </a:rPr>
              <a:t>2014</a:t>
            </a:r>
            <a:r>
              <a:rPr lang="zh-TW" altLang="en-US" sz="1200" b="0" i="0" kern="1200" dirty="0">
                <a:solidFill>
                  <a:schemeClr val="tx1"/>
                </a:solidFill>
                <a:effectLst/>
                <a:latin typeface="Arial" charset="0"/>
                <a:ea typeface="宋体" charset="-122"/>
                <a:cs typeface="+mn-cs"/>
              </a:rPr>
              <a:t>年發表數量依次為</a:t>
            </a:r>
            <a:r>
              <a:rPr lang="en-US" altLang="zh-TW" sz="1200" b="0" i="0" kern="1200" dirty="0">
                <a:solidFill>
                  <a:schemeClr val="tx1"/>
                </a:solidFill>
                <a:effectLst/>
                <a:latin typeface="Arial" charset="0"/>
                <a:ea typeface="宋体" charset="-122"/>
                <a:cs typeface="+mn-cs"/>
              </a:rPr>
              <a:t>2</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14</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36</a:t>
            </a:r>
            <a:r>
              <a:rPr lang="zh-TW" altLang="en-US" sz="1200" b="0" i="0" kern="1200" dirty="0">
                <a:solidFill>
                  <a:schemeClr val="tx1"/>
                </a:solidFill>
                <a:effectLst/>
                <a:latin typeface="Arial" charset="0"/>
                <a:ea typeface="宋体" charset="-122"/>
                <a:cs typeface="+mn-cs"/>
              </a:rPr>
              <a:t>篇和</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篇，</a:t>
            </a:r>
            <a:r>
              <a:rPr lang="en-US" altLang="zh-TW" sz="1200" b="0" i="0" kern="1200" dirty="0">
                <a:solidFill>
                  <a:schemeClr val="tx1"/>
                </a:solidFill>
                <a:effectLst/>
                <a:latin typeface="Arial" charset="0"/>
                <a:ea typeface="宋体" charset="-122"/>
                <a:cs typeface="+mn-cs"/>
              </a:rPr>
              <a:t>104</a:t>
            </a:r>
            <a:r>
              <a:rPr lang="zh-TW" altLang="en-US" sz="1200" b="0" i="0" kern="1200" dirty="0">
                <a:solidFill>
                  <a:schemeClr val="tx1"/>
                </a:solidFill>
                <a:effectLst/>
                <a:latin typeface="Arial" charset="0"/>
                <a:ea typeface="宋体" charset="-122"/>
                <a:cs typeface="+mn-cs"/>
              </a:rPr>
              <a:t>篇中涉及的診斷試驗方法有實驗室診斷</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、影像學診斷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和其他診斷</a:t>
            </a:r>
            <a:r>
              <a:rPr lang="en-US" altLang="zh-TW" sz="1200" b="0" i="0" kern="1200" dirty="0">
                <a:solidFill>
                  <a:schemeClr val="tx1"/>
                </a:solidFill>
                <a:effectLst/>
                <a:latin typeface="Arial" charset="0"/>
                <a:ea typeface="宋体" charset="-122"/>
                <a:cs typeface="+mn-cs"/>
              </a:rPr>
              <a:t>(34%)</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個疾病譜，主要為神經系統疾病</a:t>
            </a:r>
            <a:r>
              <a:rPr lang="en-US" altLang="zh-TW" sz="1200" b="0" i="0" kern="1200" dirty="0">
                <a:solidFill>
                  <a:schemeClr val="tx1"/>
                </a:solidFill>
                <a:effectLst/>
                <a:latin typeface="Arial" charset="0"/>
                <a:ea typeface="宋体" charset="-122"/>
                <a:cs typeface="+mn-cs"/>
              </a:rPr>
              <a:t>(33%)</a:t>
            </a:r>
            <a:r>
              <a:rPr lang="zh-TW" altLang="en-US" sz="1200" b="0" i="0" kern="1200" dirty="0">
                <a:solidFill>
                  <a:schemeClr val="tx1"/>
                </a:solidFill>
                <a:effectLst/>
                <a:latin typeface="Arial" charset="0"/>
                <a:ea typeface="宋体" charset="-122"/>
                <a:cs typeface="+mn-cs"/>
              </a:rPr>
              <a:t>、腫瘤</a:t>
            </a:r>
            <a:r>
              <a:rPr lang="en-US" altLang="zh-TW" sz="1200" b="0" i="0" kern="1200" dirty="0">
                <a:solidFill>
                  <a:schemeClr val="tx1"/>
                </a:solidFill>
                <a:effectLst/>
                <a:latin typeface="Arial" charset="0"/>
                <a:ea typeface="宋体" charset="-122"/>
                <a:cs typeface="+mn-cs"/>
              </a:rPr>
              <a:t>(17%)</a:t>
            </a:r>
            <a:r>
              <a:rPr lang="zh-TW" altLang="en-US" sz="1200" b="0" i="0" kern="1200" dirty="0">
                <a:solidFill>
                  <a:schemeClr val="tx1"/>
                </a:solidFill>
                <a:effectLst/>
                <a:latin typeface="Arial" charset="0"/>
                <a:ea typeface="宋体" charset="-122"/>
                <a:cs typeface="+mn-cs"/>
              </a:rPr>
              <a:t>、消化系統疾病</a:t>
            </a:r>
            <a:r>
              <a:rPr lang="en-US" altLang="zh-TW" sz="1200" b="0" i="0" kern="1200" dirty="0">
                <a:solidFill>
                  <a:schemeClr val="tx1"/>
                </a:solidFill>
                <a:effectLst/>
                <a:latin typeface="Arial" charset="0"/>
                <a:ea typeface="宋体" charset="-122"/>
                <a:cs typeface="+mn-cs"/>
              </a:rPr>
              <a:t>(13%)</a:t>
            </a:r>
            <a:r>
              <a:rPr lang="zh-TW" altLang="en-US" sz="1200" b="0" i="0" kern="1200" dirty="0">
                <a:solidFill>
                  <a:schemeClr val="tx1"/>
                </a:solidFill>
                <a:effectLst/>
                <a:latin typeface="Arial" charset="0"/>
                <a:ea typeface="宋体" charset="-122"/>
                <a:cs typeface="+mn-cs"/>
              </a:rPr>
              <a:t>、某些傳染病寄生蟲病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和泌尿生殖系統疾病</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截至時間均為建庫至</a:t>
            </a:r>
            <a:r>
              <a:rPr lang="en-US" altLang="zh-TW" sz="1200" b="0" i="0" kern="1200" dirty="0">
                <a:solidFill>
                  <a:schemeClr val="tx1"/>
                </a:solidFill>
                <a:effectLst/>
                <a:latin typeface="Arial" charset="0"/>
                <a:ea typeface="宋体" charset="-122"/>
                <a:cs typeface="+mn-cs"/>
              </a:rPr>
              <a:t>2011</a:t>
            </a:r>
            <a:r>
              <a:rPr lang="zh-TW" altLang="en-US" sz="1200" b="0" i="0" kern="1200" dirty="0">
                <a:solidFill>
                  <a:schemeClr val="tx1"/>
                </a:solidFill>
                <a:effectLst/>
                <a:latin typeface="Arial" charset="0"/>
                <a:ea typeface="宋体" charset="-122"/>
                <a:cs typeface="+mn-cs"/>
              </a:rPr>
              <a:t>年</a:t>
            </a:r>
            <a:r>
              <a:rPr lang="en-US" altLang="zh-TW" sz="1200" b="0" i="0" kern="1200" dirty="0">
                <a:solidFill>
                  <a:schemeClr val="tx1"/>
                </a:solidFill>
                <a:effectLst/>
                <a:latin typeface="Arial" charset="0"/>
                <a:ea typeface="宋体" charset="-122"/>
                <a:cs typeface="+mn-cs"/>
              </a:rPr>
              <a:t>12</a:t>
            </a:r>
            <a:r>
              <a:rPr lang="zh-TW" altLang="en-US" sz="1200" b="0" i="0" kern="1200" dirty="0">
                <a:solidFill>
                  <a:schemeClr val="tx1"/>
                </a:solidFill>
                <a:effectLst/>
                <a:latin typeface="Arial" charset="0"/>
                <a:ea typeface="宋体" charset="-122"/>
                <a:cs typeface="+mn-cs"/>
              </a:rPr>
              <a:t>月</a:t>
            </a:r>
            <a:r>
              <a:rPr lang="en-US" altLang="zh-TW" sz="1200" b="0" i="0" kern="1200" dirty="0">
                <a:solidFill>
                  <a:schemeClr val="tx1"/>
                </a:solidFill>
                <a:effectLst/>
                <a:latin typeface="Arial" charset="0"/>
                <a:ea typeface="宋体" charset="-122"/>
                <a:cs typeface="+mn-cs"/>
              </a:rPr>
              <a:t>31</a:t>
            </a:r>
            <a:r>
              <a:rPr lang="zh-TW" altLang="en-US" sz="1200" b="0" i="0" kern="1200" dirty="0">
                <a:solidFill>
                  <a:schemeClr val="tx1"/>
                </a:solidFill>
                <a:effectLst/>
                <a:latin typeface="Arial" charset="0"/>
                <a:ea typeface="宋体" charset="-122"/>
                <a:cs typeface="+mn-cs"/>
              </a:rPr>
              <a:t>日</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Arial" charset="0"/>
                <a:ea typeface="宋体" charset="-122"/>
                <a:cs typeface="+mn-cs"/>
              </a:rPr>
              <a:t>徐俊峰等對中國大陸學者發表的</a:t>
            </a:r>
            <a:r>
              <a:rPr lang="en-US" altLang="zh-TW" sz="1200" b="0" i="0" kern="1200" dirty="0">
                <a:solidFill>
                  <a:schemeClr val="tx1"/>
                </a:solidFill>
                <a:effectLst/>
                <a:latin typeface="Arial" charset="0"/>
                <a:ea typeface="宋体" charset="-122"/>
                <a:cs typeface="+mn-cs"/>
              </a:rPr>
              <a:t>312</a:t>
            </a:r>
            <a:r>
              <a:rPr lang="zh-TW" altLang="en-US" sz="1200" b="0" i="0" kern="1200" dirty="0">
                <a:solidFill>
                  <a:schemeClr val="tx1"/>
                </a:solidFill>
                <a:effectLst/>
                <a:latin typeface="Arial" charset="0"/>
                <a:ea typeface="宋体" charset="-122"/>
                <a:cs typeface="+mn-cs"/>
              </a:rPr>
              <a:t>篇診斷試驗系統評價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分析進行了分析，第一篇系統評價</a:t>
            </a:r>
            <a:r>
              <a:rPr lang="en-US" altLang="zh-TW" sz="1200" b="0" i="0" kern="1200" dirty="0">
                <a:solidFill>
                  <a:schemeClr val="tx1"/>
                </a:solidFill>
                <a:effectLst/>
                <a:latin typeface="Arial" charset="0"/>
                <a:ea typeface="宋体" charset="-122"/>
                <a:cs typeface="+mn-cs"/>
              </a:rPr>
              <a:t>/meta</a:t>
            </a:r>
            <a:r>
              <a:rPr lang="zh-TW" altLang="en-US" sz="1200" b="0" i="0" kern="1200" dirty="0">
                <a:solidFill>
                  <a:schemeClr val="tx1"/>
                </a:solidFill>
                <a:effectLst/>
                <a:latin typeface="Arial" charset="0"/>
                <a:ea typeface="宋体" charset="-122"/>
                <a:cs typeface="+mn-cs"/>
              </a:rPr>
              <a:t>分析發表於</a:t>
            </a:r>
            <a:r>
              <a:rPr lang="en-US" altLang="zh-TW" sz="1200" b="0" i="0" kern="1200" dirty="0">
                <a:solidFill>
                  <a:schemeClr val="tx1"/>
                </a:solidFill>
                <a:effectLst/>
                <a:latin typeface="Arial" charset="0"/>
                <a:ea typeface="宋体" charset="-122"/>
                <a:cs typeface="+mn-cs"/>
              </a:rPr>
              <a:t>2001</a:t>
            </a:r>
            <a:r>
              <a:rPr lang="zh-TW" altLang="en-US" sz="1200" b="0" i="0" kern="1200" dirty="0">
                <a:solidFill>
                  <a:schemeClr val="tx1"/>
                </a:solidFill>
                <a:effectLst/>
                <a:latin typeface="Arial" charset="0"/>
                <a:ea typeface="宋体" charset="-122"/>
                <a:cs typeface="+mn-cs"/>
              </a:rPr>
              <a:t>年，前</a:t>
            </a:r>
            <a:r>
              <a:rPr lang="en-US" altLang="zh-TW" sz="1200" b="0" i="0" kern="1200" dirty="0">
                <a:solidFill>
                  <a:schemeClr val="tx1"/>
                </a:solidFill>
                <a:effectLst/>
                <a:latin typeface="Arial" charset="0"/>
                <a:ea typeface="宋体" charset="-122"/>
                <a:cs typeface="+mn-cs"/>
              </a:rPr>
              <a:t>5</a:t>
            </a:r>
            <a:r>
              <a:rPr lang="zh-TW" altLang="en-US" sz="1200" b="0" i="0" kern="1200" dirty="0">
                <a:solidFill>
                  <a:schemeClr val="tx1"/>
                </a:solidFill>
                <a:effectLst/>
                <a:latin typeface="Arial" charset="0"/>
                <a:ea typeface="宋体" charset="-122"/>
                <a:cs typeface="+mn-cs"/>
              </a:rPr>
              <a:t>年發表的數量介於</a:t>
            </a:r>
            <a:r>
              <a:rPr lang="en-US" altLang="zh-TW" sz="1200" b="0" i="0" kern="1200" dirty="0">
                <a:solidFill>
                  <a:schemeClr val="tx1"/>
                </a:solidFill>
                <a:effectLst/>
                <a:latin typeface="Arial" charset="0"/>
                <a:ea typeface="宋体" charset="-122"/>
                <a:cs typeface="+mn-cs"/>
              </a:rPr>
              <a:t>1~9</a:t>
            </a:r>
            <a:r>
              <a:rPr lang="zh-TW" altLang="en-US" sz="1200" b="0" i="0" kern="1200" dirty="0">
                <a:solidFill>
                  <a:schemeClr val="tx1"/>
                </a:solidFill>
                <a:effectLst/>
                <a:latin typeface="Arial" charset="0"/>
                <a:ea typeface="宋体" charset="-122"/>
                <a:cs typeface="+mn-cs"/>
              </a:rPr>
              <a:t>篇之間，</a:t>
            </a:r>
            <a:r>
              <a:rPr lang="en-US" altLang="zh-TW" sz="1200" b="0" i="0" kern="1200" dirty="0">
                <a:solidFill>
                  <a:schemeClr val="tx1"/>
                </a:solidFill>
                <a:effectLst/>
                <a:latin typeface="Arial" charset="0"/>
                <a:ea typeface="宋体" charset="-122"/>
                <a:cs typeface="+mn-cs"/>
              </a:rPr>
              <a:t>2005</a:t>
            </a:r>
            <a:r>
              <a:rPr lang="zh-TW" altLang="en-US" sz="1200" b="0" i="0" kern="1200" dirty="0">
                <a:solidFill>
                  <a:schemeClr val="tx1"/>
                </a:solidFill>
                <a:effectLst/>
                <a:latin typeface="Arial" charset="0"/>
                <a:ea typeface="宋体" charset="-122"/>
                <a:cs typeface="+mn-cs"/>
              </a:rPr>
              <a:t>年至</a:t>
            </a:r>
            <a:r>
              <a:rPr lang="en-US" altLang="zh-TW" sz="1200" b="0" i="0" kern="1200" dirty="0">
                <a:solidFill>
                  <a:schemeClr val="tx1"/>
                </a:solidFill>
                <a:effectLst/>
                <a:latin typeface="Arial" charset="0"/>
                <a:ea typeface="宋体" charset="-122"/>
                <a:cs typeface="+mn-cs"/>
              </a:rPr>
              <a:t>2006</a:t>
            </a:r>
            <a:r>
              <a:rPr lang="zh-TW" altLang="en-US" sz="1200" b="0" i="0" kern="1200" dirty="0">
                <a:solidFill>
                  <a:schemeClr val="tx1"/>
                </a:solidFill>
                <a:effectLst/>
                <a:latin typeface="Arial" charset="0"/>
                <a:ea typeface="宋体" charset="-122"/>
                <a:cs typeface="+mn-cs"/>
              </a:rPr>
              <a:t>年徘徊在</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篇左右，從</a:t>
            </a:r>
            <a:r>
              <a:rPr lang="en-US" altLang="zh-TW" sz="1200" b="0" i="0" kern="1200" dirty="0">
                <a:solidFill>
                  <a:schemeClr val="tx1"/>
                </a:solidFill>
                <a:effectLst/>
                <a:latin typeface="Arial" charset="0"/>
                <a:ea typeface="宋体" charset="-122"/>
                <a:cs typeface="+mn-cs"/>
              </a:rPr>
              <a:t>2007</a:t>
            </a:r>
            <a:r>
              <a:rPr lang="zh-TW" altLang="en-US" sz="1200" b="0" i="0" kern="1200" dirty="0">
                <a:solidFill>
                  <a:schemeClr val="tx1"/>
                </a:solidFill>
                <a:effectLst/>
                <a:latin typeface="Arial" charset="0"/>
                <a:ea typeface="宋体" charset="-122"/>
                <a:cs typeface="+mn-cs"/>
              </a:rPr>
              <a:t>年開始發表數量陡增（圖</a:t>
            </a:r>
            <a:r>
              <a:rPr lang="en-US" altLang="zh-TW" sz="1200" b="0" i="0" kern="1200" dirty="0">
                <a:solidFill>
                  <a:schemeClr val="tx1"/>
                </a:solidFill>
                <a:effectLst/>
                <a:latin typeface="Arial" charset="0"/>
                <a:ea typeface="宋体" charset="-122"/>
                <a:cs typeface="+mn-cs"/>
              </a:rPr>
              <a:t>2-11</a:t>
            </a:r>
            <a:r>
              <a:rPr lang="zh-TW" altLang="en-US" sz="1200" b="0" i="0" kern="1200" dirty="0">
                <a:solidFill>
                  <a:schemeClr val="tx1"/>
                </a:solidFill>
                <a:effectLst/>
                <a:latin typeface="Arial" charset="0"/>
                <a:ea typeface="宋体" charset="-122"/>
                <a:cs typeface="+mn-cs"/>
              </a:rPr>
              <a:t>），涉及</a:t>
            </a:r>
            <a:r>
              <a:rPr lang="en-US" altLang="zh-TW" sz="1200" b="0" i="0" kern="1200" dirty="0">
                <a:solidFill>
                  <a:schemeClr val="tx1"/>
                </a:solidFill>
                <a:effectLst/>
                <a:latin typeface="Arial" charset="0"/>
                <a:ea typeface="宋体" charset="-122"/>
                <a:cs typeface="+mn-cs"/>
              </a:rPr>
              <a:t>15</a:t>
            </a:r>
            <a:r>
              <a:rPr lang="zh-TW" altLang="en-US" sz="1200" b="0" i="0" kern="1200" dirty="0">
                <a:solidFill>
                  <a:schemeClr val="tx1"/>
                </a:solidFill>
                <a:effectLst/>
                <a:latin typeface="Arial" charset="0"/>
                <a:ea typeface="宋体" charset="-122"/>
                <a:cs typeface="+mn-cs"/>
              </a:rPr>
              <a:t>個疾病譜，以腫瘤最多</a:t>
            </a:r>
            <a:r>
              <a:rPr lang="en-US" altLang="zh-TW" sz="1200" b="0" i="0" kern="1200" dirty="0">
                <a:solidFill>
                  <a:schemeClr val="tx1"/>
                </a:solidFill>
                <a:effectLst/>
                <a:latin typeface="Arial" charset="0"/>
                <a:ea typeface="宋体" charset="-122"/>
                <a:cs typeface="+mn-cs"/>
              </a:rPr>
              <a:t>(42%)</a:t>
            </a:r>
            <a:r>
              <a:rPr lang="zh-TW" altLang="en-US" sz="1200" b="0" i="0" kern="1200" dirty="0">
                <a:solidFill>
                  <a:schemeClr val="tx1"/>
                </a:solidFill>
                <a:effectLst/>
                <a:latin typeface="Arial" charset="0"/>
                <a:ea typeface="宋体" charset="-122"/>
                <a:cs typeface="+mn-cs"/>
              </a:rPr>
              <a:t>，其他依次為消化系統疾病</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、某些傳染性疾病和寄生蟲</a:t>
            </a:r>
            <a:r>
              <a:rPr lang="en-US" altLang="zh-TW" sz="1200" b="0" i="0" kern="1200" dirty="0">
                <a:solidFill>
                  <a:schemeClr val="tx1"/>
                </a:solidFill>
                <a:effectLst/>
                <a:latin typeface="Arial" charset="0"/>
                <a:ea typeface="宋体" charset="-122"/>
                <a:cs typeface="+mn-cs"/>
              </a:rPr>
              <a:t>(10%)</a:t>
            </a:r>
            <a:r>
              <a:rPr lang="zh-TW" altLang="en-US" sz="1200" b="0" i="0" kern="1200" dirty="0">
                <a:solidFill>
                  <a:schemeClr val="tx1"/>
                </a:solidFill>
                <a:effectLst/>
                <a:latin typeface="Arial" charset="0"/>
                <a:ea typeface="宋体" charset="-122"/>
                <a:cs typeface="+mn-cs"/>
              </a:rPr>
              <a:t>、循環系統疾病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和呼吸系統疾病</a:t>
            </a:r>
            <a:r>
              <a:rPr lang="en-US" altLang="zh-TW" sz="1200" b="0" i="0" kern="1200" dirty="0">
                <a:solidFill>
                  <a:schemeClr val="tx1"/>
                </a:solidFill>
                <a:effectLst/>
                <a:latin typeface="Arial" charset="0"/>
                <a:ea typeface="宋体" charset="-122"/>
                <a:cs typeface="+mn-cs"/>
              </a:rPr>
              <a:t>(8%)</a:t>
            </a:r>
            <a:r>
              <a:rPr lang="zh-TW" altLang="en-US" sz="1200" b="0" i="0" kern="1200" dirty="0">
                <a:solidFill>
                  <a:schemeClr val="tx1"/>
                </a:solidFill>
                <a:effectLst/>
                <a:latin typeface="Arial" charset="0"/>
                <a:ea typeface="宋体" charset="-122"/>
                <a:cs typeface="+mn-cs"/>
              </a:rPr>
              <a:t>等（圖</a:t>
            </a:r>
            <a:r>
              <a:rPr lang="en-US" altLang="zh-TW" sz="1200" b="0" i="0" kern="1200" dirty="0">
                <a:solidFill>
                  <a:schemeClr val="tx1"/>
                </a:solidFill>
                <a:effectLst/>
                <a:latin typeface="Arial" charset="0"/>
                <a:ea typeface="宋体" charset="-122"/>
                <a:cs typeface="+mn-cs"/>
              </a:rPr>
              <a:t>2-12</a:t>
            </a:r>
            <a:r>
              <a:rPr lang="zh-TW" altLang="en-US" sz="1200" b="0" i="0" kern="1200" dirty="0">
                <a:solidFill>
                  <a:schemeClr val="tx1"/>
                </a:solidFill>
                <a:effectLst/>
                <a:latin typeface="Arial" charset="0"/>
                <a:ea typeface="宋体" charset="-122"/>
                <a:cs typeface="+mn-cs"/>
              </a:rPr>
              <a:t>），診斷試驗方法以實驗室檢查</a:t>
            </a:r>
            <a:r>
              <a:rPr lang="en-US" altLang="zh-TW" sz="1200" b="0" i="0" kern="1200" dirty="0">
                <a:solidFill>
                  <a:schemeClr val="tx1"/>
                </a:solidFill>
                <a:effectLst/>
                <a:latin typeface="Arial" charset="0"/>
                <a:ea typeface="宋体" charset="-122"/>
                <a:cs typeface="+mn-cs"/>
              </a:rPr>
              <a:t>(51%)</a:t>
            </a:r>
            <a:r>
              <a:rPr lang="zh-TW" altLang="en-US" sz="1200" b="0" i="0" kern="1200" dirty="0">
                <a:solidFill>
                  <a:schemeClr val="tx1"/>
                </a:solidFill>
                <a:effectLst/>
                <a:latin typeface="Arial" charset="0"/>
                <a:ea typeface="宋体" charset="-122"/>
                <a:cs typeface="+mn-cs"/>
              </a:rPr>
              <a:t>和影像學檢查</a:t>
            </a:r>
            <a:r>
              <a:rPr lang="en-US" altLang="zh-TW" sz="1200" b="0" i="0" kern="1200" dirty="0">
                <a:solidFill>
                  <a:schemeClr val="tx1"/>
                </a:solidFill>
                <a:effectLst/>
                <a:latin typeface="Arial" charset="0"/>
                <a:ea typeface="宋体" charset="-122"/>
                <a:cs typeface="+mn-cs"/>
              </a:rPr>
              <a:t>(45%)</a:t>
            </a:r>
            <a:r>
              <a:rPr lang="zh-TW" altLang="en-US" sz="1200" b="0" i="0" kern="1200" dirty="0">
                <a:solidFill>
                  <a:schemeClr val="tx1"/>
                </a:solidFill>
                <a:effectLst/>
                <a:latin typeface="Arial" charset="0"/>
                <a:ea typeface="宋体" charset="-122"/>
                <a:cs typeface="+mn-cs"/>
              </a:rPr>
              <a:t>最多（圖</a:t>
            </a:r>
            <a:r>
              <a:rPr lang="en-US" altLang="zh-TW" sz="1200" b="0" i="0" kern="1200" dirty="0">
                <a:solidFill>
                  <a:schemeClr val="tx1"/>
                </a:solidFill>
                <a:effectLst/>
                <a:latin typeface="Arial" charset="0"/>
                <a:ea typeface="宋体" charset="-122"/>
                <a:cs typeface="+mn-cs"/>
              </a:rPr>
              <a:t>2-13</a:t>
            </a:r>
            <a:r>
              <a:rPr lang="zh-TW" altLang="en-US" sz="1200" b="0" i="0" kern="1200" dirty="0">
                <a:solidFill>
                  <a:schemeClr val="tx1"/>
                </a:solidFill>
                <a:effectLst/>
                <a:latin typeface="Arial" charset="0"/>
                <a:ea typeface="宋体" charset="-122"/>
                <a:cs typeface="+mn-cs"/>
              </a:rPr>
              <a:t>）；</a:t>
            </a:r>
            <a:endParaRPr lang="en-US" altLang="zh-TW"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i="0" kern="1200" dirty="0">
              <a:solidFill>
                <a:schemeClr val="tx1"/>
              </a:solidFill>
              <a:effectLst/>
              <a:latin typeface="Arial" charset="0"/>
              <a:ea typeface="宋体" charset="-122"/>
              <a:cs typeface="+mn-cs"/>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1" dirty="0">
                <a:latin typeface="Times New Roman" pitchFamily="18" charset="0"/>
                <a:cs typeface="Times New Roman" pitchFamily="18" charset="0"/>
              </a:rPr>
              <a:t>Reporting studies of diagnostic accuracy according to a standard </a:t>
            </a:r>
            <a:r>
              <a:rPr lang="en-US" altLang="zh-CN" sz="1200" i="1" dirty="0" err="1">
                <a:latin typeface="Times New Roman" pitchFamily="18" charset="0"/>
                <a:cs typeface="Times New Roman" pitchFamily="18" charset="0"/>
              </a:rPr>
              <a:t>method</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the</a:t>
            </a:r>
            <a:r>
              <a:rPr lang="en-US" altLang="zh-CN" sz="1200" i="1" dirty="0">
                <a:latin typeface="Times New Roman" pitchFamily="18" charset="0"/>
                <a:cs typeface="Times New Roman" pitchFamily="18" charset="0"/>
              </a:rPr>
              <a:t> Standards for Reporting of Diagnostic Accuracy </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STARD</a:t>
            </a:r>
            <a:r>
              <a:rPr lang="en-US" altLang="zh-CN" sz="1200" dirty="0">
                <a:latin typeface="Times New Roman" pitchFamily="18" charset="0"/>
                <a:cs typeface="Times New Roman" pitchFamily="18" charset="0"/>
              </a:rPr>
              <a:t>), </a:t>
            </a:r>
            <a:r>
              <a:rPr lang="nl-NL" altLang="zh-CN" sz="1200" i="1" dirty="0">
                <a:latin typeface="Times New Roman" pitchFamily="18" charset="0"/>
                <a:cs typeface="Times New Roman" pitchFamily="18" charset="0"/>
              </a:rPr>
              <a:t>Nederlands Tijdschrift Voor Geneeskunde.</a:t>
            </a:r>
            <a:r>
              <a:rPr lang="nl-NL" altLang="zh-CN" sz="1200" dirty="0">
                <a:latin typeface="Times New Roman" pitchFamily="18" charset="0"/>
                <a:cs typeface="Times New Roman" pitchFamily="18" charset="0"/>
              </a:rPr>
              <a:t>2003,147(8):336-340</a:t>
            </a:r>
            <a:r>
              <a:rPr lang="zh-CN" altLang="en-US" sz="1200" dirty="0">
                <a:latin typeface="Times New Roman" pitchFamily="18" charset="0"/>
                <a:cs typeface="Times New Roman" pitchFamily="18" charset="0"/>
              </a:rPr>
              <a:t>；</a:t>
            </a:r>
            <a:endParaRPr lang="zh-TW" altLang="en-US"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a:t>
            </a:r>
            <a:r>
              <a:rPr lang="en-US" altLang="zh-CN" sz="1200" b="0" i="0" kern="1200" dirty="0" err="1">
                <a:solidFill>
                  <a:schemeClr val="tx1"/>
                </a:solidFill>
                <a:effectLst/>
                <a:latin typeface="Arial" charset="0"/>
                <a:ea typeface="宋体" charset="-122"/>
                <a:cs typeface="+mn-cs"/>
              </a:rPr>
              <a:t>Whiting,Anne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的制定：用於系統評價中評價診斷性研究質量的工具</a:t>
            </a:r>
            <a:r>
              <a:rPr lang="en-US" altLang="zh-CN" sz="1200" b="0" i="0" kern="1200" dirty="0">
                <a:solidFill>
                  <a:schemeClr val="tx1"/>
                </a:solidFill>
                <a:effectLst/>
                <a:latin typeface="Arial" charset="0"/>
                <a:ea typeface="宋体" charset="-122"/>
                <a:cs typeface="+mn-cs"/>
              </a:rPr>
              <a:t>(The Development of QUADAS</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Tool for the Quality Assessment of Studies of Diagnostic Accuracy Included in Systematic Reviews).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2007.7(4):296-306.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a:t>
            </a:r>
            <a:r>
              <a:rPr lang="en-US" altLang="zh-CN" sz="1200" b="0" i="0" kern="1200" dirty="0" err="1">
                <a:solidFill>
                  <a:schemeClr val="tx1"/>
                </a:solidFill>
                <a:effectLst/>
                <a:latin typeface="Arial" charset="0"/>
                <a:ea typeface="宋体" charset="-122"/>
                <a:cs typeface="+mn-cs"/>
              </a:rPr>
              <a:t>Whiting,Marie</a:t>
            </a:r>
            <a:r>
              <a:rPr lang="en-US" altLang="zh-CN" sz="1200" b="0" i="0" kern="1200" dirty="0">
                <a:solidFill>
                  <a:schemeClr val="tx1"/>
                </a:solidFill>
                <a:effectLst/>
                <a:latin typeface="Arial" charset="0"/>
                <a:ea typeface="宋体" charset="-122"/>
                <a:cs typeface="+mn-cs"/>
              </a:rPr>
              <a:t> E </a:t>
            </a:r>
            <a:r>
              <a:rPr lang="en-US" altLang="zh-CN" sz="1200" b="0" i="0" kern="1200" dirty="0" err="1">
                <a:solidFill>
                  <a:schemeClr val="tx1"/>
                </a:solidFill>
                <a:effectLst/>
                <a:latin typeface="Arial" charset="0"/>
                <a:ea typeface="宋体" charset="-122"/>
                <a:cs typeface="+mn-cs"/>
              </a:rPr>
              <a:t>Weswood,Anne</a:t>
            </a:r>
            <a:r>
              <a:rPr lang="en-US" altLang="zh-CN" sz="1200" b="0" i="0" kern="1200" dirty="0">
                <a:solidFill>
                  <a:schemeClr val="tx1"/>
                </a:solidFill>
                <a:effectLst/>
                <a:latin typeface="Arial" charset="0"/>
                <a:ea typeface="宋体" charset="-122"/>
                <a:cs typeface="+mn-cs"/>
              </a:rPr>
              <a:t> WS </a:t>
            </a:r>
            <a:r>
              <a:rPr lang="en-US" altLang="zh-CN" sz="1200" b="0" i="0" kern="1200" dirty="0" err="1">
                <a:solidFill>
                  <a:schemeClr val="tx1"/>
                </a:solidFill>
                <a:effectLst/>
                <a:latin typeface="Arial" charset="0"/>
                <a:ea typeface="宋体" charset="-122"/>
                <a:cs typeface="+mn-cs"/>
              </a:rPr>
              <a:t>Rutjes,Johannes</a:t>
            </a:r>
            <a:r>
              <a:rPr lang="en-US" altLang="zh-CN" sz="1200" b="0" i="0" kern="1200" dirty="0">
                <a:solidFill>
                  <a:schemeClr val="tx1"/>
                </a:solidFill>
                <a:effectLst/>
                <a:latin typeface="Arial" charset="0"/>
                <a:ea typeface="宋体" charset="-122"/>
                <a:cs typeface="+mn-cs"/>
              </a:rPr>
              <a:t> B </a:t>
            </a:r>
            <a:r>
              <a:rPr lang="en-US" altLang="zh-CN" sz="1200" b="0" i="0" kern="1200" dirty="0" err="1">
                <a:solidFill>
                  <a:schemeClr val="tx1"/>
                </a:solidFill>
                <a:effectLst/>
                <a:latin typeface="Arial" charset="0"/>
                <a:ea typeface="宋体" charset="-122"/>
                <a:cs typeface="+mn-cs"/>
              </a:rPr>
              <a:t>Reitsma,Patrick</a:t>
            </a:r>
            <a:r>
              <a:rPr lang="en-US" altLang="zh-CN" sz="1200" b="0" i="0" kern="1200" dirty="0">
                <a:solidFill>
                  <a:schemeClr val="tx1"/>
                </a:solidFill>
                <a:effectLst/>
                <a:latin typeface="Arial" charset="0"/>
                <a:ea typeface="宋体" charset="-122"/>
                <a:cs typeface="+mn-cs"/>
              </a:rPr>
              <a:t> MM </a:t>
            </a:r>
            <a:r>
              <a:rPr lang="en-US" altLang="zh-CN" sz="1200" b="0" i="0" kern="1200" dirty="0" err="1">
                <a:solidFill>
                  <a:schemeClr val="tx1"/>
                </a:solidFill>
                <a:effectLst/>
                <a:latin typeface="Arial" charset="0"/>
                <a:ea typeface="宋体" charset="-122"/>
                <a:cs typeface="+mn-cs"/>
              </a:rPr>
              <a:t>Bossuyt,Jos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QUADAS</a:t>
            </a:r>
            <a:r>
              <a:rPr lang="zh-CN" altLang="en-US" sz="1200" b="0" i="0" kern="1200" dirty="0">
                <a:solidFill>
                  <a:schemeClr val="tx1"/>
                </a:solidFill>
                <a:effectLst/>
                <a:latin typeface="Arial" charset="0"/>
                <a:ea typeface="宋体" charset="-122"/>
                <a:cs typeface="+mn-cs"/>
              </a:rPr>
              <a:t>評價：一種用於診斷性研究的品質評價工具（修訂版）（</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(update)). </a:t>
            </a:r>
            <a:r>
              <a:rPr lang="zh-CN" altLang="en-US" sz="1200" b="0" i="0" kern="1200" dirty="0">
                <a:solidFill>
                  <a:schemeClr val="tx1"/>
                </a:solidFill>
                <a:effectLst/>
                <a:latin typeface="Arial" charset="0"/>
                <a:ea typeface="宋体" charset="-122"/>
                <a:cs typeface="+mn-cs"/>
              </a:rPr>
              <a:t>中國循證醫學雜誌，</a:t>
            </a:r>
            <a:r>
              <a:rPr lang="en-US" altLang="zh-CN" sz="1200" b="0" i="0" kern="1200" dirty="0">
                <a:solidFill>
                  <a:schemeClr val="tx1"/>
                </a:solidFill>
                <a:effectLst/>
                <a:latin typeface="Arial" charset="0"/>
                <a:ea typeface="宋体" charset="-122"/>
                <a:cs typeface="+mn-cs"/>
              </a:rPr>
              <a:t>2007.7(7):531-536.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3</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Whiting P;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AW;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JB;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PM;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 J.</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The development of QUADAS a tool for the quality assessment of studies of diagnostic accuracy included in systematic reviews.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2003, 3(3):: 25.</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charset="0"/>
                <a:ea typeface="宋体" charset="-122"/>
                <a:cs typeface="+mn-cs"/>
              </a:rPr>
              <a:t>4</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Penny F Whiting, Marie E </a:t>
            </a:r>
            <a:r>
              <a:rPr lang="en-US" altLang="zh-CN" sz="1200" b="0" i="0" kern="1200" dirty="0" err="1">
                <a:solidFill>
                  <a:schemeClr val="tx1"/>
                </a:solidFill>
                <a:effectLst/>
                <a:latin typeface="Arial" charset="0"/>
                <a:ea typeface="宋体" charset="-122"/>
                <a:cs typeface="+mn-cs"/>
              </a:rPr>
              <a:t>Weswood</a:t>
            </a:r>
            <a:r>
              <a:rPr lang="en-US" altLang="zh-CN" sz="1200" b="0" i="0" kern="1200" dirty="0">
                <a:solidFill>
                  <a:schemeClr val="tx1"/>
                </a:solidFill>
                <a:effectLst/>
                <a:latin typeface="Arial" charset="0"/>
                <a:ea typeface="宋体" charset="-122"/>
                <a:cs typeface="+mn-cs"/>
              </a:rPr>
              <a:t>, Anne WS </a:t>
            </a:r>
            <a:r>
              <a:rPr lang="en-US" altLang="zh-CN" sz="1200" b="0" i="0" kern="1200" dirty="0" err="1">
                <a:solidFill>
                  <a:schemeClr val="tx1"/>
                </a:solidFill>
                <a:effectLst/>
                <a:latin typeface="Arial" charset="0"/>
                <a:ea typeface="宋体" charset="-122"/>
                <a:cs typeface="+mn-cs"/>
              </a:rPr>
              <a:t>Rutjes</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Patrick NM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Jos </a:t>
            </a:r>
            <a:r>
              <a:rPr lang="en-US" altLang="zh-CN" sz="1200" b="0" i="0" kern="1200" dirty="0" err="1">
                <a:solidFill>
                  <a:schemeClr val="tx1"/>
                </a:solidFill>
                <a:effectLst/>
                <a:latin typeface="Arial" charset="0"/>
                <a:ea typeface="宋体" charset="-122"/>
                <a:cs typeface="+mn-cs"/>
              </a:rPr>
              <a:t>Kleijnen</a:t>
            </a:r>
            <a:r>
              <a:rPr lang="en-US" altLang="zh-CN" sz="1200" b="0" i="0" kern="1200" dirty="0">
                <a:solidFill>
                  <a:schemeClr val="tx1"/>
                </a:solidFill>
                <a:effectLst/>
                <a:latin typeface="Arial" charset="0"/>
                <a:ea typeface="宋体" charset="-122"/>
                <a:cs typeface="+mn-cs"/>
              </a:rPr>
              <a:t>.</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Evaluation of QUADAS, a tool for the quality assessment of diagnostic accuracy studies. 《</a:t>
            </a:r>
            <a:r>
              <a:rPr lang="en-US" altLang="zh-CN" sz="1200" b="0" i="0" kern="1200" dirty="0" err="1">
                <a:solidFill>
                  <a:schemeClr val="tx1"/>
                </a:solidFill>
                <a:effectLst/>
                <a:latin typeface="Arial" charset="0"/>
                <a:ea typeface="宋体" charset="-122"/>
                <a:cs typeface="+mn-cs"/>
              </a:rPr>
              <a:t>Bmc</a:t>
            </a:r>
            <a:r>
              <a:rPr lang="en-US" altLang="zh-CN" sz="1200" b="0" i="0" kern="1200" dirty="0">
                <a:solidFill>
                  <a:schemeClr val="tx1"/>
                </a:solidFill>
                <a:effectLst/>
                <a:latin typeface="Arial" charset="0"/>
                <a:ea typeface="宋体" charset="-122"/>
                <a:cs typeface="+mn-cs"/>
              </a:rPr>
              <a:t> Medical Research Methodology》, 2006, 6(8):9.</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5</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Patrick M </a:t>
            </a:r>
            <a:r>
              <a:rPr lang="en-US" altLang="zh-CN" sz="1200" b="0" i="0" kern="1200" dirty="0" err="1">
                <a:solidFill>
                  <a:schemeClr val="tx1"/>
                </a:solidFill>
                <a:effectLst/>
                <a:latin typeface="Arial" charset="0"/>
                <a:ea typeface="宋体" charset="-122"/>
                <a:cs typeface="+mn-cs"/>
              </a:rPr>
              <a:t>Bossuyt</a:t>
            </a:r>
            <a:r>
              <a:rPr lang="en-US" altLang="zh-CN" sz="1200" b="0" i="0" kern="1200" dirty="0">
                <a:solidFill>
                  <a:schemeClr val="tx1"/>
                </a:solidFill>
                <a:effectLst/>
                <a:latin typeface="Arial" charset="0"/>
                <a:ea typeface="宋体" charset="-122"/>
                <a:cs typeface="+mn-cs"/>
              </a:rPr>
              <a:t>, Johannes B </a:t>
            </a:r>
            <a:r>
              <a:rPr lang="en-US" altLang="zh-CN" sz="1200" b="0" i="0" kern="1200" dirty="0" err="1">
                <a:solidFill>
                  <a:schemeClr val="tx1"/>
                </a:solidFill>
                <a:effectLst/>
                <a:latin typeface="Arial" charset="0"/>
                <a:ea typeface="宋体" charset="-122"/>
                <a:cs typeface="+mn-cs"/>
              </a:rPr>
              <a:t>Reitsma</a:t>
            </a:r>
            <a:r>
              <a:rPr lang="en-US" altLang="zh-CN" sz="1200" b="0" i="0" kern="1200" dirty="0">
                <a:solidFill>
                  <a:schemeClr val="tx1"/>
                </a:solidFill>
                <a:effectLst/>
                <a:latin typeface="Arial" charset="0"/>
                <a:ea typeface="宋体" charset="-122"/>
                <a:cs typeface="+mn-cs"/>
              </a:rPr>
              <a:t>, David E </a:t>
            </a:r>
            <a:r>
              <a:rPr lang="en-US" altLang="zh-CN" sz="1200" b="0" i="0" kern="1200" dirty="0" err="1">
                <a:solidFill>
                  <a:schemeClr val="tx1"/>
                </a:solidFill>
                <a:effectLst/>
                <a:latin typeface="Arial" charset="0"/>
                <a:ea typeface="宋体" charset="-122"/>
                <a:cs typeface="+mn-cs"/>
              </a:rPr>
              <a:t>Bruns,Constantine</a:t>
            </a:r>
            <a:r>
              <a:rPr lang="en-US" altLang="zh-CN" sz="1200" b="0" i="0" kern="1200" dirty="0">
                <a:solidFill>
                  <a:schemeClr val="tx1"/>
                </a:solidFill>
                <a:effectLst/>
                <a:latin typeface="Arial" charset="0"/>
                <a:ea typeface="宋体" charset="-122"/>
                <a:cs typeface="+mn-cs"/>
              </a:rPr>
              <a:t> A </a:t>
            </a:r>
            <a:r>
              <a:rPr lang="en-US" altLang="zh-CN" sz="1200" b="0" i="0" kern="1200" dirty="0" err="1">
                <a:solidFill>
                  <a:schemeClr val="tx1"/>
                </a:solidFill>
                <a:effectLst/>
                <a:latin typeface="Arial" charset="0"/>
                <a:ea typeface="宋体" charset="-122"/>
                <a:cs typeface="+mn-cs"/>
              </a:rPr>
              <a:t>Gatsonis</a:t>
            </a:r>
            <a:r>
              <a:rPr lang="en-US" altLang="zh-CN" sz="1200" b="0" i="0" kern="1200" dirty="0">
                <a:solidFill>
                  <a:schemeClr val="tx1"/>
                </a:solidFill>
                <a:effectLst/>
                <a:latin typeface="Arial" charset="0"/>
                <a:ea typeface="宋体" charset="-122"/>
                <a:cs typeface="+mn-cs"/>
              </a:rPr>
              <a:t>, Paul P </a:t>
            </a:r>
            <a:r>
              <a:rPr lang="en-US" altLang="zh-CN" sz="1200" b="0" i="0" kern="1200" dirty="0" err="1">
                <a:solidFill>
                  <a:schemeClr val="tx1"/>
                </a:solidFill>
                <a:effectLst/>
                <a:latin typeface="Arial" charset="0"/>
                <a:ea typeface="宋体" charset="-122"/>
                <a:cs typeface="+mn-cs"/>
              </a:rPr>
              <a:t>Glasziou</a:t>
            </a:r>
            <a:r>
              <a:rPr lang="en-US" altLang="zh-CN" sz="1200" b="0" i="0" kern="1200" dirty="0">
                <a:solidFill>
                  <a:schemeClr val="tx1"/>
                </a:solidFill>
                <a:effectLst/>
                <a:latin typeface="Arial" charset="0"/>
                <a:ea typeface="宋体" charset="-122"/>
                <a:cs typeface="+mn-cs"/>
              </a:rPr>
              <a:t>, Les M </a:t>
            </a:r>
            <a:r>
              <a:rPr lang="en-US" altLang="zh-CN" sz="1200" b="0" i="0" kern="1200" dirty="0" err="1">
                <a:solidFill>
                  <a:schemeClr val="tx1"/>
                </a:solidFill>
                <a:effectLst/>
                <a:latin typeface="Arial" charset="0"/>
                <a:ea typeface="宋体" charset="-122"/>
                <a:cs typeface="+mn-cs"/>
              </a:rPr>
              <a:t>Irwig,Jeroen</a:t>
            </a:r>
            <a:r>
              <a:rPr lang="en-US" altLang="zh-CN" sz="1200" b="0" i="0" kern="1200" dirty="0">
                <a:solidFill>
                  <a:schemeClr val="tx1"/>
                </a:solidFill>
                <a:effectLst/>
                <a:latin typeface="Arial" charset="0"/>
                <a:ea typeface="宋体" charset="-122"/>
                <a:cs typeface="+mn-cs"/>
              </a:rPr>
              <a:t> G </a:t>
            </a:r>
            <a:r>
              <a:rPr lang="en-US" altLang="zh-CN" sz="1200" b="0" i="0" kern="1200" dirty="0" err="1">
                <a:solidFill>
                  <a:schemeClr val="tx1"/>
                </a:solidFill>
                <a:effectLst/>
                <a:latin typeface="Arial" charset="0"/>
                <a:ea typeface="宋体" charset="-122"/>
                <a:cs typeface="+mn-cs"/>
              </a:rPr>
              <a:t>Lijmer</a:t>
            </a:r>
            <a:r>
              <a:rPr lang="en-US" altLang="zh-CN" sz="1200" b="0" i="0" kern="1200" dirty="0">
                <a:solidFill>
                  <a:schemeClr val="tx1"/>
                </a:solidFill>
                <a:effectLst/>
                <a:latin typeface="Arial" charset="0"/>
                <a:ea typeface="宋体" charset="-122"/>
                <a:cs typeface="+mn-cs"/>
              </a:rPr>
              <a:t>, David </a:t>
            </a:r>
            <a:r>
              <a:rPr lang="en-US" altLang="zh-CN" sz="1200" b="0" i="0" kern="1200" dirty="0" err="1">
                <a:solidFill>
                  <a:schemeClr val="tx1"/>
                </a:solidFill>
                <a:effectLst/>
                <a:latin typeface="Arial" charset="0"/>
                <a:ea typeface="宋体" charset="-122"/>
                <a:cs typeface="+mn-cs"/>
              </a:rPr>
              <a:t>Moher</a:t>
            </a:r>
            <a:r>
              <a:rPr lang="en-US" altLang="zh-CN" sz="1200" b="0" i="0" kern="1200" dirty="0">
                <a:solidFill>
                  <a:schemeClr val="tx1"/>
                </a:solidFill>
                <a:effectLst/>
                <a:latin typeface="Arial" charset="0"/>
                <a:ea typeface="宋体" charset="-122"/>
                <a:cs typeface="+mn-cs"/>
              </a:rPr>
              <a:t>, Drummond </a:t>
            </a:r>
            <a:r>
              <a:rPr lang="en-US" altLang="zh-CN" sz="1200" b="0" i="0" kern="1200" dirty="0" err="1">
                <a:solidFill>
                  <a:schemeClr val="tx1"/>
                </a:solidFill>
                <a:effectLst/>
                <a:latin typeface="Arial" charset="0"/>
                <a:ea typeface="宋体" charset="-122"/>
                <a:cs typeface="+mn-cs"/>
              </a:rPr>
              <a:t>Rennie,Henrica</a:t>
            </a:r>
            <a:r>
              <a:rPr lang="en-US" altLang="zh-CN" sz="1200" b="0" i="0" kern="1200" dirty="0">
                <a:solidFill>
                  <a:schemeClr val="tx1"/>
                </a:solidFill>
                <a:effectLst/>
                <a:latin typeface="Arial" charset="0"/>
                <a:ea typeface="宋体" charset="-122"/>
                <a:cs typeface="+mn-cs"/>
              </a:rPr>
              <a:t> CW de Vet, for the STARD group. Towards complete and accurate reporting of studies of diagnostic accuracy the STARD initiative. 《American Journal of Clinical Pathology》, 2003, 119(1):664-669(6)</a:t>
            </a: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6</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R Wade</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M Corbett</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 Eastwood.</a:t>
            </a:r>
            <a:r>
              <a:rPr lang="en-US" altLang="zh-CN" sz="1200" b="0" i="0" kern="1200" baseline="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Quality assessment of comparative diagnostic accuracy studies: our experience using a modified version of the QUADAS‐2 tool. 《Research Synthesis Methods》, 2013, 4(3):280-286.</a:t>
            </a:r>
          </a:p>
          <a:p>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如果文章中指出按生日住院日或住院號等的末尾數位分組</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或按入院順序隨機分組者</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或出現「隨機分組」字樣但沒有注明隨機方法</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只能算是半隨機方法</a:t>
            </a:r>
            <a:r>
              <a:rPr lang="en-US" altLang="zh-CN" sz="1200" b="0" i="0" kern="1200" dirty="0">
                <a:solidFill>
                  <a:schemeClr val="tx1"/>
                </a:solidFill>
                <a:effectLst/>
                <a:latin typeface="Arial" charset="0"/>
                <a:ea typeface="宋体" charset="-122"/>
                <a:cs typeface="+mn-cs"/>
              </a:rPr>
              <a:t>( Controlled Clinical </a:t>
            </a:r>
            <a:r>
              <a:rPr lang="en-US" altLang="zh-CN" sz="1200" b="0" i="0" kern="1200" dirty="0" err="1">
                <a:solidFill>
                  <a:schemeClr val="tx1"/>
                </a:solidFill>
                <a:effectLst/>
                <a:latin typeface="Arial" charset="0"/>
                <a:ea typeface="宋体" charset="-122"/>
                <a:cs typeface="+mn-cs"/>
              </a:rPr>
              <a:t>Trail,CCT</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endParaRPr lang="en-US" altLang="zh-CN" dirty="0">
              <a:ea typeface="宋体" pitchFamily="2" charset="-122"/>
            </a:endParaRPr>
          </a:p>
          <a:p>
            <a:r>
              <a:rPr lang="en-US" altLang="zh-CN" dirty="0">
                <a:ea typeface="宋体" pitchFamily="2" charset="-122"/>
              </a:rPr>
              <a:t>Meta</a:t>
            </a:r>
            <a:r>
              <a:rPr lang="zh-CN" altLang="en-US" baseline="0" dirty="0">
                <a:ea typeface="宋体" pitchFamily="2" charset="-122"/>
              </a:rPr>
              <a:t>分析也稱為：匯總元分析。</a:t>
            </a:r>
            <a:endParaRPr lang="en-US" altLang="zh-CN" baseline="0" dirty="0">
              <a:ea typeface="宋体" pitchFamily="2" charset="-122"/>
            </a:endParaRPr>
          </a:p>
          <a:p>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分析國內翻譯為「薈萃分析」，定義是「</a:t>
            </a:r>
            <a:r>
              <a:rPr lang="en-US" altLang="zh-CN" sz="1200" b="0" i="0" kern="1200" dirty="0">
                <a:solidFill>
                  <a:schemeClr val="tx1"/>
                </a:solidFill>
                <a:effectLst/>
                <a:latin typeface="Arial" charset="0"/>
                <a:ea typeface="宋体" charset="-122"/>
                <a:cs typeface="+mn-cs"/>
              </a:rPr>
              <a:t>The statistical analysis of large collection of analysis results from individual studies for the purpose of integrating the findings.</a:t>
            </a:r>
            <a:r>
              <a:rPr lang="zh-CN" altLang="en-US" sz="1200" b="0" i="0" kern="1200" dirty="0">
                <a:solidFill>
                  <a:schemeClr val="tx1"/>
                </a:solidFill>
                <a:effectLst/>
                <a:latin typeface="Arial" charset="0"/>
                <a:ea typeface="宋体" charset="-122"/>
                <a:cs typeface="+mn-cs"/>
              </a:rPr>
              <a:t>」中文翻譯：對具備特定條件的、同課題的諸多研究結果進行綜合的一類統計方法。</a:t>
            </a:r>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臺灣好像有人將 </a:t>
            </a:r>
            <a:r>
              <a:rPr lang="en-US" altLang="zh-CN" sz="1200" b="0" i="0" kern="1200" dirty="0">
                <a:solidFill>
                  <a:schemeClr val="tx1"/>
                </a:solidFill>
                <a:effectLst/>
                <a:latin typeface="Arial" charset="0"/>
                <a:ea typeface="宋体" charset="-122"/>
                <a:cs typeface="+mn-cs"/>
              </a:rPr>
              <a:t>Meta-analysis</a:t>
            </a:r>
            <a:r>
              <a:rPr lang="zh-CN" altLang="en-US" sz="1200" b="0" i="0" kern="1200" dirty="0">
                <a:solidFill>
                  <a:schemeClr val="tx1"/>
                </a:solidFill>
                <a:effectLst/>
                <a:latin typeface="Arial" charset="0"/>
                <a:ea typeface="宋体" charset="-122"/>
                <a:cs typeface="+mn-cs"/>
              </a:rPr>
              <a:t>翻譯為「後設分析」或「統合分析」</a:t>
            </a:r>
            <a:endParaRPr lang="en-US" altLang="zh-CN" sz="1200" b="0" i="0" kern="1200" dirty="0">
              <a:solidFill>
                <a:schemeClr val="tx1"/>
              </a:solidFill>
              <a:effectLst/>
              <a:latin typeface="Arial" charset="0"/>
              <a:ea typeface="宋体" charset="-122"/>
              <a:cs typeface="+mn-cs"/>
            </a:endParaRPr>
          </a:p>
          <a:p>
            <a:pPr latinLnBrk="1"/>
            <a:r>
              <a:rPr lang="en-US" altLang="zh-CN" sz="1200" b="1" i="0" kern="1200" dirty="0">
                <a:solidFill>
                  <a:schemeClr val="tx1"/>
                </a:solidFill>
                <a:effectLst/>
                <a:latin typeface="Arial" charset="0"/>
                <a:ea typeface="宋体" charset="-122"/>
                <a:cs typeface="+mn-cs"/>
              </a:rPr>
              <a:t>Meta</a:t>
            </a:r>
            <a:r>
              <a:rPr lang="zh-CN" altLang="en-US" sz="1200" b="1" i="0" kern="1200" dirty="0">
                <a:solidFill>
                  <a:schemeClr val="tx1"/>
                </a:solidFill>
                <a:effectLst/>
                <a:latin typeface="Arial" charset="0"/>
                <a:ea typeface="宋体" charset="-122"/>
                <a:cs typeface="+mn-cs"/>
              </a:rPr>
              <a:t>分析的起源</a:t>
            </a:r>
            <a:endParaRPr lang="zh-CN" altLang="en-US" sz="1200" b="0" i="0" kern="1200" dirty="0">
              <a:solidFill>
                <a:schemeClr val="tx1"/>
              </a:solidFill>
              <a:effectLst/>
              <a:latin typeface="Arial" charset="0"/>
              <a:ea typeface="宋体" charset="-122"/>
              <a:cs typeface="+mn-cs"/>
            </a:endParaRP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分析的前身源於</a:t>
            </a:r>
            <a:r>
              <a:rPr lang="en-US" altLang="zh-CN" sz="1200" b="0" i="0" kern="1200" dirty="0">
                <a:solidFill>
                  <a:schemeClr val="tx1"/>
                </a:solidFill>
                <a:effectLst/>
                <a:latin typeface="Arial" charset="0"/>
                <a:ea typeface="宋体" charset="-122"/>
                <a:cs typeface="+mn-cs"/>
              </a:rPr>
              <a:t>Fisher 1920</a:t>
            </a:r>
            <a:r>
              <a:rPr lang="zh-CN" altLang="en-US" sz="1200" b="0" i="0" kern="1200" dirty="0">
                <a:solidFill>
                  <a:schemeClr val="tx1"/>
                </a:solidFill>
                <a:effectLst/>
                <a:latin typeface="Arial" charset="0"/>
                <a:ea typeface="宋体" charset="-122"/>
                <a:cs typeface="+mn-cs"/>
              </a:rPr>
              <a:t>年「合併</a:t>
            </a:r>
            <a:r>
              <a:rPr lang="en-US" altLang="zh-CN" sz="1200" b="0" i="0" kern="1200" dirty="0">
                <a:solidFill>
                  <a:schemeClr val="tx1"/>
                </a:solidFill>
                <a:effectLst/>
                <a:latin typeface="Arial" charset="0"/>
                <a:ea typeface="宋体" charset="-122"/>
                <a:cs typeface="+mn-cs"/>
              </a:rPr>
              <a:t>P</a:t>
            </a:r>
            <a:r>
              <a:rPr lang="zh-CN" altLang="en-US" sz="1200" b="0" i="0" kern="1200" dirty="0">
                <a:solidFill>
                  <a:schemeClr val="tx1"/>
                </a:solidFill>
                <a:effectLst/>
                <a:latin typeface="Arial" charset="0"/>
                <a:ea typeface="宋体" charset="-122"/>
                <a:cs typeface="+mn-cs"/>
              </a:rPr>
              <a:t>值」的思想；</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1955</a:t>
            </a:r>
            <a:r>
              <a:rPr lang="zh-CN" altLang="en-US" sz="1200" b="0" i="0" kern="1200" dirty="0">
                <a:solidFill>
                  <a:schemeClr val="tx1"/>
                </a:solidFill>
                <a:effectLst/>
                <a:latin typeface="Arial" charset="0"/>
                <a:ea typeface="宋体" charset="-122"/>
                <a:cs typeface="+mn-cs"/>
              </a:rPr>
              <a:t>年由</a:t>
            </a:r>
            <a:r>
              <a:rPr lang="en-US" altLang="zh-CN" sz="1200" b="0" i="0" kern="1200" dirty="0">
                <a:solidFill>
                  <a:schemeClr val="tx1"/>
                </a:solidFill>
                <a:effectLst/>
                <a:latin typeface="Arial" charset="0"/>
                <a:ea typeface="宋体" charset="-122"/>
                <a:cs typeface="+mn-cs"/>
              </a:rPr>
              <a:t>Beecher</a:t>
            </a:r>
            <a:r>
              <a:rPr lang="zh-CN" altLang="en-US" sz="1200" b="0" i="0" kern="1200" dirty="0">
                <a:solidFill>
                  <a:schemeClr val="tx1"/>
                </a:solidFill>
                <a:effectLst/>
                <a:latin typeface="Arial" charset="0"/>
                <a:ea typeface="宋体" charset="-122"/>
                <a:cs typeface="+mn-cs"/>
              </a:rPr>
              <a:t>首次提出初步的概念；</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1976</a:t>
            </a:r>
            <a:r>
              <a:rPr lang="zh-CN" altLang="en-US" sz="1200" b="0" i="0" kern="1200" dirty="0">
                <a:solidFill>
                  <a:schemeClr val="tx1"/>
                </a:solidFill>
                <a:effectLst/>
                <a:latin typeface="Arial" charset="0"/>
                <a:ea typeface="宋体" charset="-122"/>
                <a:cs typeface="+mn-cs"/>
              </a:rPr>
              <a:t>年心理學家</a:t>
            </a:r>
            <a:r>
              <a:rPr lang="en-US" altLang="zh-CN" sz="1200" b="0" i="0" kern="1200" dirty="0">
                <a:solidFill>
                  <a:schemeClr val="tx1"/>
                </a:solidFill>
                <a:effectLst/>
                <a:latin typeface="Arial" charset="0"/>
                <a:ea typeface="宋体" charset="-122"/>
                <a:cs typeface="+mn-cs"/>
              </a:rPr>
              <a:t>Glass</a:t>
            </a:r>
            <a:r>
              <a:rPr lang="zh-CN" altLang="en-US" sz="1200" b="0" i="0" kern="1200" dirty="0">
                <a:solidFill>
                  <a:schemeClr val="tx1"/>
                </a:solidFill>
                <a:effectLst/>
                <a:latin typeface="Arial" charset="0"/>
                <a:ea typeface="宋体" charset="-122"/>
                <a:cs typeface="+mn-cs"/>
              </a:rPr>
              <a:t>進一步按照其思想發展為「合併統計量」，稱之為</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分析；</a:t>
            </a:r>
          </a:p>
          <a:p>
            <a:pPr latinLnBrk="1"/>
            <a:r>
              <a:rPr lang="zh-CN" altLang="en-US" sz="1200" b="0" i="0" kern="1200" dirty="0">
                <a:solidFill>
                  <a:schemeClr val="tx1"/>
                </a:solidFill>
                <a:effectLst/>
                <a:latin typeface="Arial" charset="0"/>
                <a:ea typeface="宋体" charset="-122"/>
                <a:cs typeface="+mn-cs"/>
              </a:rPr>
              <a:t>　　</a:t>
            </a:r>
            <a:r>
              <a:rPr lang="en-US" altLang="zh-CN" sz="1200" b="0" i="0" kern="1200" dirty="0">
                <a:solidFill>
                  <a:schemeClr val="tx1"/>
                </a:solidFill>
                <a:effectLst/>
                <a:latin typeface="Arial" charset="0"/>
                <a:ea typeface="宋体" charset="-122"/>
                <a:cs typeface="+mn-cs"/>
              </a:rPr>
              <a:t>1979</a:t>
            </a:r>
            <a:r>
              <a:rPr lang="zh-CN" altLang="en-US" sz="1200" b="0" i="0" kern="1200" dirty="0">
                <a:solidFill>
                  <a:schemeClr val="tx1"/>
                </a:solidFill>
                <a:effectLst/>
                <a:latin typeface="Arial" charset="0"/>
                <a:ea typeface="宋体" charset="-122"/>
                <a:cs typeface="+mn-cs"/>
              </a:rPr>
              <a:t>年英國臨床流行病學家</a:t>
            </a:r>
            <a:r>
              <a:rPr lang="en-US" altLang="zh-CN" sz="1200" b="0" i="0" kern="1200" dirty="0">
                <a:solidFill>
                  <a:schemeClr val="tx1"/>
                </a:solidFill>
                <a:effectLst/>
                <a:latin typeface="Arial" charset="0"/>
                <a:ea typeface="宋体" charset="-122"/>
                <a:cs typeface="+mn-cs"/>
              </a:rPr>
              <a:t>Archie Cochrane</a:t>
            </a:r>
            <a:r>
              <a:rPr lang="zh-CN" altLang="en-US" sz="1200" b="0" i="0" kern="1200" dirty="0">
                <a:solidFill>
                  <a:schemeClr val="tx1"/>
                </a:solidFill>
                <a:effectLst/>
                <a:latin typeface="Arial" charset="0"/>
                <a:ea typeface="宋体" charset="-122"/>
                <a:cs typeface="+mn-cs"/>
              </a:rPr>
              <a:t>提出系統評價（</a:t>
            </a:r>
            <a:r>
              <a:rPr lang="en-US" altLang="zh-CN" sz="1200" b="0" i="0" kern="1200" dirty="0">
                <a:solidFill>
                  <a:schemeClr val="tx1"/>
                </a:solidFill>
                <a:effectLst/>
                <a:latin typeface="Arial" charset="0"/>
                <a:ea typeface="宋体" charset="-122"/>
                <a:cs typeface="+mn-cs"/>
              </a:rPr>
              <a:t>Systematic Review</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SR</a:t>
            </a:r>
            <a:r>
              <a:rPr lang="zh-CN" altLang="en-US" sz="1200" b="0" i="0" kern="1200" dirty="0">
                <a:solidFill>
                  <a:schemeClr val="tx1"/>
                </a:solidFill>
                <a:effectLst/>
                <a:latin typeface="Arial" charset="0"/>
                <a:ea typeface="宋体" charset="-122"/>
                <a:cs typeface="+mn-cs"/>
              </a:rPr>
              <a:t>）的概念，並發表了</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激素治療早產孕婦降低新生兒死亡率隨機對照試驗的系統評價</a:t>
            </a:r>
            <a:r>
              <a:rPr lang="en-US" altLang="zh-CN" sz="1200" b="0" i="0" kern="1200" dirty="0">
                <a:solidFill>
                  <a:schemeClr val="tx1"/>
                </a:solidFill>
                <a:effectLst/>
                <a:latin typeface="Arial" charset="0"/>
                <a:ea typeface="宋体" charset="-122"/>
                <a:cs typeface="+mn-cs"/>
              </a:rPr>
              <a:t>》</a:t>
            </a:r>
            <a:r>
              <a:rPr lang="zh-CN" altLang="en-US" sz="1200" b="0" i="0" kern="1200" dirty="0">
                <a:solidFill>
                  <a:schemeClr val="tx1"/>
                </a:solidFill>
                <a:effectLst/>
                <a:latin typeface="Arial" charset="0"/>
                <a:ea typeface="宋体" charset="-122"/>
                <a:cs typeface="+mn-cs"/>
              </a:rPr>
              <a:t>。</a:t>
            </a:r>
            <a:endParaRPr lang="en-US" altLang="zh-CN" sz="1200" b="0" i="0" kern="1200" dirty="0">
              <a:solidFill>
                <a:schemeClr val="tx1"/>
              </a:solidFill>
              <a:effectLst/>
              <a:latin typeface="Arial" charset="0"/>
              <a:ea typeface="宋体" charset="-122"/>
              <a:cs typeface="+mn-cs"/>
            </a:endParaRPr>
          </a:p>
          <a:p>
            <a:pPr latinLnBrk="1"/>
            <a:endParaRPr lang="en-US" altLang="zh-CN" sz="1200" b="0" i="0" kern="1200" dirty="0">
              <a:solidFill>
                <a:schemeClr val="tx1"/>
              </a:solidFill>
              <a:effectLst/>
              <a:latin typeface="Arial" charset="0"/>
              <a:ea typeface="宋体" charset="-122"/>
              <a:cs typeface="+mn-cs"/>
            </a:endParaRPr>
          </a:p>
          <a:p>
            <a:r>
              <a:rPr lang="zh-CN" altLang="en-US" sz="1200" b="0" i="0" kern="1200" dirty="0">
                <a:solidFill>
                  <a:schemeClr val="tx1"/>
                </a:solidFill>
                <a:effectLst/>
                <a:latin typeface="Arial" charset="0"/>
                <a:ea typeface="宋体" charset="-122"/>
                <a:cs typeface="+mn-cs"/>
              </a:rPr>
              <a:t>廣義上的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指的是一個科學的臨床研究活動，指全面收集所有相關研究並逐個進行嚴格評價和分析，再用定量合成的方法對資料進行統計學處理得出綜合結論的整個過程（系統評價）；</a:t>
            </a:r>
          </a:p>
          <a:p>
            <a:r>
              <a:rPr lang="zh-CN" altLang="en-US" sz="1200" b="0" i="0" kern="1200" dirty="0">
                <a:solidFill>
                  <a:schemeClr val="tx1"/>
                </a:solidFill>
                <a:effectLst/>
                <a:latin typeface="Arial" charset="0"/>
                <a:ea typeface="宋体" charset="-122"/>
                <a:cs typeface="+mn-cs"/>
              </a:rPr>
              <a:t>狹義上的</a:t>
            </a:r>
            <a:r>
              <a:rPr lang="en-US" altLang="zh-CN" sz="1200" b="0" i="0" kern="1200" dirty="0">
                <a:solidFill>
                  <a:schemeClr val="tx1"/>
                </a:solidFill>
                <a:effectLst/>
                <a:latin typeface="Arial" charset="0"/>
                <a:ea typeface="宋体" charset="-122"/>
                <a:cs typeface="+mn-cs"/>
              </a:rPr>
              <a:t>Meta</a:t>
            </a:r>
            <a:r>
              <a:rPr lang="zh-CN" altLang="en-US" sz="1200" b="0" i="0" kern="1200" dirty="0">
                <a:solidFill>
                  <a:schemeClr val="tx1"/>
                </a:solidFill>
                <a:effectLst/>
                <a:latin typeface="Arial" charset="0"/>
                <a:ea typeface="宋体" charset="-122"/>
                <a:cs typeface="+mn-cs"/>
              </a:rPr>
              <a:t>指的是一種單純的定量合成的統計學方法。</a:t>
            </a:r>
            <a:endParaRPr lang="en-US" altLang="zh-CN" sz="1200" b="0" i="0" kern="1200" dirty="0">
              <a:solidFill>
                <a:schemeClr val="tx1"/>
              </a:solidFill>
              <a:effectLst/>
              <a:latin typeface="Arial" charset="0"/>
              <a:ea typeface="宋体" charset="-122"/>
              <a:cs typeface="+mn-cs"/>
            </a:endParaRPr>
          </a:p>
          <a:p>
            <a:endParaRPr lang="en-US" altLang="zh-CN" sz="1200" b="0" i="0" kern="1200" dirty="0">
              <a:solidFill>
                <a:schemeClr val="tx1"/>
              </a:solidFill>
              <a:effectLst/>
              <a:latin typeface="Arial"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itchFamily="18" charset="0"/>
                <a:cs typeface="Times New Roman" pitchFamily="18" charset="0"/>
              </a:rPr>
              <a:t>1979</a:t>
            </a:r>
            <a:r>
              <a:rPr lang="zh-CN" altLang="en-US" sz="1200" dirty="0">
                <a:latin typeface="Times New Roman" pitchFamily="18" charset="0"/>
                <a:cs typeface="Times New Roman" pitchFamily="18" charset="0"/>
              </a:rPr>
              <a:t>年英國臨床流行病學家</a:t>
            </a:r>
            <a:r>
              <a:rPr lang="en-US" altLang="zh-CN" sz="1200" i="1" dirty="0" err="1">
                <a:latin typeface="Times New Roman" pitchFamily="18" charset="0"/>
                <a:cs typeface="Times New Roman" pitchFamily="18" charset="0"/>
              </a:rPr>
              <a:t>Archie.Cochrane</a:t>
            </a:r>
            <a:r>
              <a:rPr lang="zh-CN" altLang="en-US" sz="1200" dirty="0">
                <a:latin typeface="Times New Roman" pitchFamily="18" charset="0"/>
                <a:cs typeface="Times New Roman" pitchFamily="18" charset="0"/>
              </a:rPr>
              <a:t>提出了系統評價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的概念，並發表了</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激素治療早產孕婦降低新生兒死亡率隨機對照試驗的系統評價</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一文，系統評價</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systematic </a:t>
            </a:r>
            <a:r>
              <a:rPr lang="en-US" altLang="zh-CN" sz="1200" i="1" dirty="0" err="1">
                <a:latin typeface="Times New Roman" pitchFamily="18" charset="0"/>
                <a:cs typeface="Times New Roman" pitchFamily="18" charset="0"/>
              </a:rPr>
              <a:t>review</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SR</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整合分析，</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，得出可靠的綜合結論；科克倫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系統評價是科克倫協作網的評價人員按照統一工作手冊</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zh-CN" altLang="en-US" sz="1200" i="1"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reviewers</a:t>
            </a:r>
            <a:r>
              <a:rPr lang="en-US" altLang="zh-CN" sz="1200" dirty="0" err="1">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handbook</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，在相應科克倫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評價小組編輯部的指導和幫助下所完成的系統評價；由於科克倫</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Cochrane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協作網有嚴密的組織管理和質量控制系統，因此科克倫系統評價的質量通常比非科克倫系統評價質量更高，被認為是單一的、評價幹預措施療效的最好的資訊資源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best single source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也有翻譯稱為薈萃分析、匯集元分析，狹義上的整合分析</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Meta-analysis</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是指一種單純的定量合成統計學方法，科克倫圖書館</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the</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Cochrane library</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將其定義為「</a:t>
            </a:r>
            <a:r>
              <a:rPr lang="en-US" altLang="zh-CN" sz="1200" i="1" dirty="0">
                <a:latin typeface="Times New Roman" pitchFamily="18" charset="0"/>
                <a:cs typeface="Times New Roman" pitchFamily="18" charset="0"/>
              </a:rPr>
              <a:t>Meta</a:t>
            </a:r>
            <a:r>
              <a:rPr lang="en-US" altLang="zh-CN"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Analysis is statistical technique for assembling the results of several studies in a review into a single numerical estimate</a:t>
            </a:r>
            <a:r>
              <a:rPr lang="en-US" altLang="zh-CN" sz="12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200" dirty="0">
                <a:latin typeface="Times New Roman" pitchFamily="18" charset="0"/>
                <a:cs typeface="Times New Roman" pitchFamily="18" charset="0"/>
              </a:rPr>
              <a:t>其思想起源可追溯到</a:t>
            </a:r>
            <a:r>
              <a:rPr lang="en-US" altLang="zh-TW" sz="1200" dirty="0">
                <a:latin typeface="Times New Roman" pitchFamily="18" charset="0"/>
                <a:cs typeface="Times New Roman" pitchFamily="18" charset="0"/>
              </a:rPr>
              <a:t>1904</a:t>
            </a:r>
            <a:r>
              <a:rPr lang="zh-TW" altLang="en-US" sz="1200" dirty="0">
                <a:latin typeface="Times New Roman" pitchFamily="18" charset="0"/>
                <a:cs typeface="Times New Roman" pitchFamily="18" charset="0"/>
              </a:rPr>
              <a:t>年英國統計學家</a:t>
            </a:r>
            <a:r>
              <a:rPr lang="en-US" altLang="zh-TW" sz="1200" i="1" dirty="0" err="1">
                <a:latin typeface="Times New Roman" pitchFamily="18" charset="0"/>
                <a:cs typeface="Times New Roman" pitchFamily="18" charset="0"/>
              </a:rPr>
              <a:t>Kar</a:t>
            </a:r>
            <a:r>
              <a:rPr lang="en-US" altLang="zh-TW" sz="1200" i="1" dirty="0">
                <a:latin typeface="Times New Roman" pitchFamily="18" charset="0"/>
                <a:cs typeface="Times New Roman" pitchFamily="18" charset="0"/>
              </a:rPr>
              <a:t> Pearson</a:t>
            </a:r>
            <a:r>
              <a:rPr lang="zh-TW" altLang="en-US" sz="1200" dirty="0">
                <a:latin typeface="Times New Roman" pitchFamily="18" charset="0"/>
                <a:cs typeface="Times New Roman" pitchFamily="18" charset="0"/>
              </a:rPr>
              <a:t>關於預防傷寒免疫血清的預防效果的報告，這個報告是運用這一方法對不同樣本的資料進行合併分析的首次報導，報告中</a:t>
            </a:r>
            <a:r>
              <a:rPr lang="en-US" altLang="zh-TW" sz="1200" i="1" dirty="0">
                <a:latin typeface="Times New Roman" pitchFamily="18" charset="0"/>
                <a:cs typeface="Times New Roman" pitchFamily="18" charset="0"/>
              </a:rPr>
              <a:t>Pearson</a:t>
            </a:r>
            <a:r>
              <a:rPr lang="zh-TW" altLang="en-US" sz="1200" dirty="0">
                <a:latin typeface="Times New Roman" pitchFamily="18" charset="0"/>
                <a:cs typeface="Times New Roman" pitchFamily="18" charset="0"/>
              </a:rPr>
              <a:t>提出的合併研究的原因：「許多觀察組，由於樣本數太少而難以明確其結果」至今仍被沿用，</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30</a:t>
            </a:r>
            <a:r>
              <a:rPr lang="zh-TW" altLang="en-US" sz="1200" dirty="0">
                <a:latin typeface="Times New Roman" pitchFamily="18" charset="0"/>
                <a:cs typeface="Times New Roman" pitchFamily="18" charset="0"/>
              </a:rPr>
              <a:t>年代英國統計學家</a:t>
            </a:r>
            <a:r>
              <a:rPr lang="en-US" altLang="zh-TW" sz="1200" i="1" dirty="0" err="1">
                <a:latin typeface="Times New Roman" pitchFamily="18" charset="0"/>
                <a:cs typeface="Times New Roman" pitchFamily="18" charset="0"/>
              </a:rPr>
              <a:t>Tippett</a:t>
            </a:r>
            <a:r>
              <a:rPr lang="zh-CN" altLang="en-US"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Fisher</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Yates</a:t>
            </a:r>
            <a:r>
              <a:rPr lang="zh-TW" altLang="en-US" sz="1200" dirty="0">
                <a:latin typeface="Times New Roman" pitchFamily="18" charset="0"/>
                <a:cs typeface="Times New Roman" pitchFamily="18" charset="0"/>
              </a:rPr>
              <a:t>提出了合併概率統計檢驗，通常人們將這一時期稱為整合分析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的萌芽階段；</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1955</a:t>
            </a:r>
            <a:r>
              <a:rPr lang="zh-TW" altLang="en-US" sz="1200" dirty="0">
                <a:latin typeface="Times New Roman" pitchFamily="18" charset="0"/>
                <a:cs typeface="Times New Roman" pitchFamily="18" charset="0"/>
              </a:rPr>
              <a:t>年美國學者</a:t>
            </a:r>
            <a:r>
              <a:rPr lang="en-US" altLang="zh-TW" sz="1200" i="1" dirty="0">
                <a:latin typeface="Times New Roman" pitchFamily="18" charset="0"/>
                <a:cs typeface="Times New Roman" pitchFamily="18" charset="0"/>
              </a:rPr>
              <a:t>Beecher</a:t>
            </a:r>
            <a:r>
              <a:rPr lang="zh-TW" altLang="en-US" sz="1200" dirty="0">
                <a:latin typeface="Times New Roman" pitchFamily="18" charset="0"/>
                <a:cs typeface="Times New Roman" pitchFamily="18" charset="0"/>
              </a:rPr>
              <a:t>發表的</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安慰劑的功效</a:t>
            </a:r>
            <a:r>
              <a:rPr lang="en-US" altLang="zh-CN"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一文，率先提出文獻綜合分析理論，作者分析了</a:t>
            </a:r>
            <a:r>
              <a:rPr lang="en-US" altLang="zh-TW" sz="1200" dirty="0">
                <a:latin typeface="Times New Roman" pitchFamily="18" charset="0"/>
                <a:cs typeface="Times New Roman" pitchFamily="18" charset="0"/>
              </a:rPr>
              <a:t>15</a:t>
            </a:r>
            <a:r>
              <a:rPr lang="zh-TW" altLang="en-US" sz="1200" dirty="0">
                <a:latin typeface="Times New Roman" pitchFamily="18" charset="0"/>
                <a:cs typeface="Times New Roman" pitchFamily="18" charset="0"/>
              </a:rPr>
              <a:t>份單獨研究結果，對</a:t>
            </a:r>
            <a:r>
              <a:rPr lang="en-US" altLang="zh-TW" sz="1200" dirty="0">
                <a:latin typeface="Times New Roman" pitchFamily="18" charset="0"/>
                <a:cs typeface="Times New Roman" pitchFamily="18" charset="0"/>
              </a:rPr>
              <a:t>1000</a:t>
            </a:r>
            <a:r>
              <a:rPr lang="zh-TW" altLang="en-US" sz="1200" dirty="0">
                <a:latin typeface="Times New Roman" pitchFamily="18" charset="0"/>
                <a:cs typeface="Times New Roman" pitchFamily="18" charset="0"/>
              </a:rPr>
              <a:t>餘名差異非常大的</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如術後傷口痛、咳嗽和心絞痛等</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疾病患者服用安慰劑的療效進行了綜合分析；</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1971</a:t>
            </a:r>
            <a:r>
              <a:rPr lang="zh-TW" altLang="en-US" sz="1200" dirty="0">
                <a:latin typeface="Times New Roman" pitchFamily="18" charset="0"/>
                <a:cs typeface="Times New Roman" pitchFamily="18" charset="0"/>
              </a:rPr>
              <a:t>年美國的兩位學者</a:t>
            </a:r>
            <a:r>
              <a:rPr lang="en-US" altLang="zh-TW" sz="1200" i="1" dirty="0">
                <a:latin typeface="Times New Roman" pitchFamily="18" charset="0"/>
                <a:cs typeface="Times New Roman" pitchFamily="18" charset="0"/>
              </a:rPr>
              <a:t>Light</a:t>
            </a:r>
            <a:r>
              <a:rPr lang="zh-TW" altLang="en-US" sz="1200" dirty="0">
                <a:latin typeface="Times New Roman" pitchFamily="18" charset="0"/>
                <a:cs typeface="Times New Roman" pitchFamily="18" charset="0"/>
              </a:rPr>
              <a:t>和</a:t>
            </a:r>
            <a:r>
              <a:rPr lang="en-US" altLang="zh-TW" sz="1200" i="1" dirty="0">
                <a:latin typeface="Times New Roman" pitchFamily="18" charset="0"/>
                <a:cs typeface="Times New Roman" pitchFamily="18" charset="0"/>
              </a:rPr>
              <a:t>Smith</a:t>
            </a:r>
            <a:r>
              <a:rPr lang="zh-TW" altLang="en-US" sz="1200" dirty="0">
                <a:latin typeface="Times New Roman" pitchFamily="18" charset="0"/>
                <a:cs typeface="Times New Roman" pitchFamily="18" charset="0"/>
              </a:rPr>
              <a:t>提出，應當在全世界收集對某一病種各種療法的小樣本、單個臨床研究試驗結果，對其進行系統評價和統計分析，將盡可能真實的科學結論及時提供給社會，以促進推廣真正有效的治療手段，剔除尚無依據的無效的甚至有害的方法；</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Times New Roman" pitchFamily="18" charset="0"/>
                <a:cs typeface="Times New Roman" pitchFamily="18" charset="0"/>
              </a:rPr>
              <a:t>1976</a:t>
            </a:r>
            <a:r>
              <a:rPr lang="zh-TW" altLang="en-US" sz="1200" dirty="0">
                <a:latin typeface="Times New Roman" pitchFamily="18" charset="0"/>
                <a:cs typeface="Times New Roman" pitchFamily="18" charset="0"/>
              </a:rPr>
              <a:t>年美國</a:t>
            </a:r>
            <a:r>
              <a:rPr lang="zh-CN" altLang="en-US" sz="1200" dirty="0">
                <a:latin typeface="Times New Roman" pitchFamily="18" charset="0"/>
                <a:cs typeface="Times New Roman" pitchFamily="18" charset="0"/>
              </a:rPr>
              <a:t>心裡</a:t>
            </a:r>
            <a:r>
              <a:rPr lang="zh-TW" altLang="en-US" sz="1200" dirty="0">
                <a:latin typeface="Times New Roman" pitchFamily="18" charset="0"/>
                <a:cs typeface="Times New Roman" pitchFamily="18" charset="0"/>
              </a:rPr>
              <a:t>學家</a:t>
            </a:r>
            <a:r>
              <a:rPr lang="en-US" altLang="zh-TW" sz="1200" i="1" dirty="0">
                <a:latin typeface="Times New Roman" pitchFamily="18" charset="0"/>
                <a:cs typeface="Times New Roman" pitchFamily="18" charset="0"/>
              </a:rPr>
              <a:t>Glass</a:t>
            </a:r>
            <a:r>
              <a:rPr lang="zh-TW" altLang="en-US" sz="1200" dirty="0">
                <a:latin typeface="Times New Roman" pitchFamily="18" charset="0"/>
                <a:cs typeface="Times New Roman" pitchFamily="18" charset="0"/>
              </a:rPr>
              <a:t>在研究心理療法的有效性時，首次將這種類型的研究命名為「</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zh-TW" altLang="en-US" sz="1200" dirty="0">
                <a:latin typeface="Times New Roman" pitchFamily="18" charset="0"/>
                <a:cs typeface="Times New Roman" pitchFamily="18" charset="0"/>
              </a:rPr>
              <a:t>」並給出了定義，之後，整合分析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先後被教育學、心理學和社會決策學等社會科學和醫學研究領域所接受，</a:t>
            </a:r>
            <a:r>
              <a:rPr lang="en-US" altLang="zh-TW" sz="1200" dirty="0">
                <a:latin typeface="Times New Roman" pitchFamily="18" charset="0"/>
                <a:cs typeface="Times New Roman" pitchFamily="18" charset="0"/>
              </a:rPr>
              <a:t>20</a:t>
            </a:r>
            <a:r>
              <a:rPr lang="zh-TW" altLang="en-US" sz="1200" dirty="0">
                <a:latin typeface="Times New Roman" pitchFamily="18" charset="0"/>
                <a:cs typeface="Times New Roman" pitchFamily="18" charset="0"/>
              </a:rPr>
              <a:t>世紀</a:t>
            </a:r>
            <a:r>
              <a:rPr lang="en-US" altLang="zh-TW" sz="1200" dirty="0">
                <a:latin typeface="Times New Roman" pitchFamily="18" charset="0"/>
                <a:cs typeface="Times New Roman" pitchFamily="18" charset="0"/>
              </a:rPr>
              <a:t>90</a:t>
            </a:r>
            <a:r>
              <a:rPr lang="zh-TW" altLang="en-US" sz="1200" dirty="0">
                <a:latin typeface="Times New Roman" pitchFamily="18" charset="0"/>
                <a:cs typeface="Times New Roman" pitchFamily="18" charset="0"/>
              </a:rPr>
              <a:t>年代被引人生態領域；</a:t>
            </a:r>
            <a:endParaRPr lang="en-US" altLang="zh-TW"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Times New Roman" pitchFamily="18" charset="0"/>
                <a:cs typeface="Times New Roman" pitchFamily="18" charset="0"/>
              </a:rPr>
              <a:t>國內</a:t>
            </a:r>
            <a:r>
              <a:rPr lang="en-US" altLang="zh-TW" sz="1200" dirty="0">
                <a:solidFill>
                  <a:srgbClr val="FF0000"/>
                </a:solidFill>
                <a:latin typeface="Times New Roman" pitchFamily="18" charset="0"/>
                <a:cs typeface="Times New Roman" pitchFamily="18" charset="0"/>
              </a:rPr>
              <a:t>1990</a:t>
            </a:r>
            <a:r>
              <a:rPr lang="zh-CN" altLang="en-US" sz="1200" dirty="0">
                <a:solidFill>
                  <a:srgbClr val="FF0000"/>
                </a:solidFill>
                <a:latin typeface="Times New Roman" pitchFamily="18" charset="0"/>
                <a:cs typeface="Times New Roman" pitchFamily="18" charset="0"/>
              </a:rPr>
              <a:t>年</a:t>
            </a:r>
            <a:r>
              <a:rPr lang="zh-TW" altLang="en-US" sz="1200" dirty="0">
                <a:solidFill>
                  <a:srgbClr val="FF0000"/>
                </a:solidFill>
                <a:latin typeface="Times New Roman" pitchFamily="18" charset="0"/>
                <a:cs typeface="Times New Roman" pitchFamily="18" charset="0"/>
              </a:rPr>
              <a:t>由王重鳴等</a:t>
            </a:r>
            <a:r>
              <a:rPr lang="zh-CN" altLang="en-US" sz="1200" dirty="0">
                <a:solidFill>
                  <a:srgbClr val="FF0000"/>
                </a:solidFill>
                <a:latin typeface="Times New Roman" pitchFamily="18" charset="0"/>
                <a:cs typeface="Times New Roman" pitchFamily="18" charset="0"/>
              </a:rPr>
              <a:t>首先</a:t>
            </a:r>
            <a:r>
              <a:rPr lang="zh-TW" altLang="en-US" sz="1200" dirty="0">
                <a:solidFill>
                  <a:srgbClr val="FF0000"/>
                </a:solidFill>
                <a:latin typeface="Times New Roman" pitchFamily="18" charset="0"/>
                <a:cs typeface="Times New Roman" pitchFamily="18" charset="0"/>
              </a:rPr>
              <a:t>介紹到我國的心理學研究領域，</a:t>
            </a:r>
            <a:r>
              <a:rPr lang="en-US" altLang="zh-TW" sz="1200" dirty="0">
                <a:solidFill>
                  <a:srgbClr val="FF0000"/>
                </a:solidFill>
                <a:latin typeface="Times New Roman" pitchFamily="18" charset="0"/>
                <a:cs typeface="Times New Roman" pitchFamily="18" charset="0"/>
              </a:rPr>
              <a:t>1992</a:t>
            </a:r>
            <a:r>
              <a:rPr lang="zh-TW" altLang="en-US" sz="1200" dirty="0">
                <a:solidFill>
                  <a:srgbClr val="FF0000"/>
                </a:solidFill>
                <a:latin typeface="Times New Roman" pitchFamily="18" charset="0"/>
                <a:cs typeface="Times New Roman" pitchFamily="18" charset="0"/>
              </a:rPr>
              <a:t>年趙甯、俞順章首次將整合分析</a:t>
            </a:r>
            <a:r>
              <a:rPr lang="en-US" altLang="zh-TW" sz="1200" dirty="0">
                <a:solidFill>
                  <a:srgbClr val="FF0000"/>
                </a:solidFill>
                <a:latin typeface="Times New Roman" pitchFamily="18" charset="0"/>
                <a:cs typeface="Times New Roman" pitchFamily="18" charset="0"/>
              </a:rPr>
              <a:t>(Meta-analysis)</a:t>
            </a:r>
            <a:r>
              <a:rPr lang="zh-TW" altLang="en-US" sz="1200" dirty="0">
                <a:solidFill>
                  <a:srgbClr val="FF0000"/>
                </a:solidFill>
                <a:latin typeface="Times New Roman" pitchFamily="18" charset="0"/>
                <a:cs typeface="Times New Roman" pitchFamily="18" charset="0"/>
              </a:rPr>
              <a:t>方法介紹到醫學界，</a:t>
            </a:r>
            <a:r>
              <a:rPr lang="en-US" altLang="zh-TW" sz="1200" dirty="0">
                <a:solidFill>
                  <a:srgbClr val="FF0000"/>
                </a:solidFill>
                <a:latin typeface="Times New Roman" pitchFamily="18" charset="0"/>
                <a:cs typeface="Times New Roman" pitchFamily="18" charset="0"/>
              </a:rPr>
              <a:t>1998</a:t>
            </a:r>
            <a:r>
              <a:rPr lang="zh-TW" altLang="en-US" sz="1200" dirty="0">
                <a:solidFill>
                  <a:srgbClr val="FF0000"/>
                </a:solidFill>
                <a:latin typeface="Times New Roman" pitchFamily="18" charset="0"/>
                <a:cs typeface="Times New Roman" pitchFamily="18" charset="0"/>
              </a:rPr>
              <a:t>年彭少麟、唐小焱把這一方法引入了生態學研究領域；</a:t>
            </a:r>
            <a:endParaRPr lang="en-US" altLang="zh-TW" sz="1200" dirty="0">
              <a:solidFill>
                <a:srgbClr val="FF0000"/>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Times New Roman" pitchFamily="18" charset="0"/>
                <a:cs typeface="Times New Roman" pitchFamily="18" charset="0"/>
              </a:rPr>
              <a:t>廣義上的整合分析</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Meta</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analysis</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指的是一個科學的臨床研究活動，指全面收集所有相關研究並逐個進行嚴格評價和分析，再用定量合成的方法對資料進行統計學處理得出綜合結論的整個過程，與系統評價</a:t>
            </a:r>
            <a:r>
              <a:rPr lang="en-US" altLang="zh-TW" sz="1200" dirty="0">
                <a:latin typeface="Times New Roman" pitchFamily="18" charset="0"/>
                <a:cs typeface="Times New Roman" pitchFamily="18" charset="0"/>
              </a:rPr>
              <a:t>(</a:t>
            </a:r>
            <a:r>
              <a:rPr lang="en-US" altLang="zh-TW" sz="1200" i="1" dirty="0">
                <a:latin typeface="Times New Roman" pitchFamily="18" charset="0"/>
                <a:cs typeface="Times New Roman" pitchFamily="18" charset="0"/>
              </a:rPr>
              <a:t>systematic </a:t>
            </a:r>
            <a:r>
              <a:rPr lang="en-US" altLang="zh-TW" sz="1200" i="1" dirty="0" err="1">
                <a:latin typeface="Times New Roman" pitchFamily="18" charset="0"/>
                <a:cs typeface="Times New Roman" pitchFamily="18" charset="0"/>
              </a:rPr>
              <a:t>review</a:t>
            </a:r>
            <a:r>
              <a:rPr lang="en-US" altLang="zh-TW" sz="1200" dirty="0" err="1">
                <a:latin typeface="Times New Roman" pitchFamily="18" charset="0"/>
                <a:cs typeface="Times New Roman" pitchFamily="18" charset="0"/>
              </a:rPr>
              <a:t>,</a:t>
            </a:r>
            <a:r>
              <a:rPr lang="en-US" altLang="zh-TW" sz="1200" i="1" dirty="0" err="1">
                <a:latin typeface="Times New Roman" pitchFamily="18" charset="0"/>
                <a:cs typeface="Times New Roman" pitchFamily="18" charset="0"/>
              </a:rPr>
              <a:t>SR</a:t>
            </a:r>
            <a:r>
              <a:rPr lang="en-US" altLang="zh-TW" sz="12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常常混用；</a:t>
            </a:r>
          </a:p>
          <a:p>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1</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Pearson.K</a:t>
            </a:r>
            <a:r>
              <a:rPr lang="en-US" altLang="zh-CN" sz="1200" i="1" dirty="0">
                <a:solidFill>
                  <a:schemeClr val="accent2"/>
                </a:solidFill>
                <a:latin typeface="Times New Roman" pitchFamily="18" charset="0"/>
                <a:cs typeface="Times New Roman" pitchFamily="18" charset="0"/>
              </a:rPr>
              <a:t> Report on certain enteric fever inoculation statistics[J]. British Medicine Journal, 1904,(3):1243-1246.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2</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Tippett,L.H</a:t>
            </a:r>
            <a:r>
              <a:rPr lang="en-US" altLang="zh-CN" sz="1200" i="1" dirty="0">
                <a:solidFill>
                  <a:schemeClr val="accent2"/>
                </a:solidFill>
                <a:latin typeface="Times New Roman" pitchFamily="18" charset="0"/>
                <a:cs typeface="Times New Roman" pitchFamily="18" charset="0"/>
              </a:rPr>
              <a:t> The methods of statistics. </a:t>
            </a:r>
            <a:r>
              <a:rPr lang="en-US" altLang="zh-CN" sz="1200" i="1" dirty="0" err="1">
                <a:solidFill>
                  <a:schemeClr val="accent2"/>
                </a:solidFill>
                <a:latin typeface="Times New Roman" pitchFamily="18" charset="0"/>
                <a:cs typeface="Times New Roman" pitchFamily="18" charset="0"/>
              </a:rPr>
              <a:t>London.England</a:t>
            </a:r>
            <a:r>
              <a:rPr lang="en-US" altLang="zh-CN" sz="1200" i="1" dirty="0">
                <a:solidFill>
                  <a:schemeClr val="accent2"/>
                </a:solidFill>
                <a:latin typeface="Times New Roman" pitchFamily="18" charset="0"/>
                <a:cs typeface="Times New Roman" pitchFamily="18" charset="0"/>
              </a:rPr>
              <a:t>: Williams&amp;Norgate.1931.</a:t>
            </a:r>
            <a:endParaRPr lang="zh-CN" altLang="zh-CN" sz="1200" i="1" dirty="0">
              <a:solidFill>
                <a:schemeClr val="accent2"/>
              </a:solidFill>
              <a:latin typeface="Times New Roman" pitchFamily="18" charset="0"/>
              <a:cs typeface="Times New Roman" pitchFamily="18" charset="0"/>
            </a:endParaRPr>
          </a:p>
          <a:p>
            <a:r>
              <a:rPr lang="en-US" altLang="zh-CN" sz="1200" dirty="0">
                <a:solidFill>
                  <a:schemeClr val="accent2"/>
                </a:solidFill>
                <a:latin typeface="Times New Roman" pitchFamily="18" charset="0"/>
                <a:cs typeface="Times New Roman" pitchFamily="18" charset="0"/>
              </a:rPr>
              <a:t>3</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Fisher,R.A</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Stati</a:t>
            </a:r>
            <a:r>
              <a:rPr lang="en-US" altLang="zh-CN" sz="1200" i="1" dirty="0">
                <a:solidFill>
                  <a:schemeClr val="accent2"/>
                </a:solidFill>
                <a:latin typeface="Times New Roman" pitchFamily="18" charset="0"/>
                <a:cs typeface="Times New Roman" pitchFamily="18" charset="0"/>
              </a:rPr>
              <a:t> </a:t>
            </a:r>
            <a:r>
              <a:rPr lang="en-US" altLang="zh-CN" sz="1200" i="1" dirty="0" err="1">
                <a:solidFill>
                  <a:schemeClr val="accent2"/>
                </a:solidFill>
                <a:latin typeface="Times New Roman" pitchFamily="18" charset="0"/>
                <a:cs typeface="Times New Roman" pitchFamily="18" charset="0"/>
              </a:rPr>
              <a:t>stical</a:t>
            </a:r>
            <a:r>
              <a:rPr lang="en-US" altLang="zh-CN" sz="1200" i="1" dirty="0">
                <a:solidFill>
                  <a:schemeClr val="accent2"/>
                </a:solidFill>
                <a:latin typeface="Times New Roman" pitchFamily="18" charset="0"/>
                <a:cs typeface="Times New Roman" pitchFamily="18" charset="0"/>
              </a:rPr>
              <a:t> methods for research workers. 4th edition. </a:t>
            </a:r>
            <a:r>
              <a:rPr lang="en-US" altLang="zh-CN" sz="1200" i="1" dirty="0" err="1">
                <a:solidFill>
                  <a:schemeClr val="accent2"/>
                </a:solidFill>
                <a:latin typeface="Times New Roman" pitchFamily="18" charset="0"/>
                <a:cs typeface="Times New Roman" pitchFamily="18" charset="0"/>
              </a:rPr>
              <a:t>London.England:Oliver</a:t>
            </a:r>
            <a:r>
              <a:rPr lang="en-US" altLang="zh-CN" sz="1200" i="1" dirty="0">
                <a:solidFill>
                  <a:schemeClr val="accent2"/>
                </a:solidFill>
                <a:latin typeface="Times New Roman" pitchFamily="18" charset="0"/>
                <a:cs typeface="Times New Roman" pitchFamily="18" charset="0"/>
              </a:rPr>
              <a:t> and Boyd.1932</a:t>
            </a:r>
            <a:endParaRPr lang="en-US" altLang="zh-CN" sz="1200" b="0" i="0" kern="1200" dirty="0">
              <a:solidFill>
                <a:schemeClr val="tx1"/>
              </a:solidFill>
              <a:effectLst/>
              <a:latin typeface="Arial" charset="0"/>
              <a:ea typeface="宋体"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4</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Yates,F</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analysis of groups of experiments. Journal of Agricultural Science. 1938,28:556-580.</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5</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Cochran,W.G</a:t>
            </a:r>
            <a:r>
              <a:rPr lang="en-US" altLang="zh-CN" sz="1200" i="1" dirty="0">
                <a:solidFill>
                  <a:schemeClr val="accent2"/>
                </a:solidFill>
                <a:latin typeface="Times New Roman" pitchFamily="18" charset="0"/>
                <a:cs typeface="Times New Roman" pitchFamily="18" charset="0"/>
              </a:rPr>
              <a:t>. The combination of estimates form different experiments. Biometrics. 1954,10:101-129.</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6</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Beecher,H.K</a:t>
            </a:r>
            <a:r>
              <a:rPr lang="en-US" altLang="zh-CN" sz="1200" i="1" dirty="0">
                <a:solidFill>
                  <a:schemeClr val="accent2"/>
                </a:solidFill>
                <a:latin typeface="Times New Roman" pitchFamily="18" charset="0"/>
                <a:cs typeface="Times New Roman" pitchFamily="18" charset="0"/>
              </a:rPr>
              <a:t>. The powerful placebo. Journal of American Medical Association, 1955,159:1602-1606.</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7</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Mantel,N</a:t>
            </a:r>
            <a:r>
              <a:rPr lang="en-US" altLang="zh-CN" sz="1200" i="1" dirty="0">
                <a:solidFill>
                  <a:schemeClr val="accent2"/>
                </a:solidFill>
                <a:latin typeface="Times New Roman" pitchFamily="18" charset="0"/>
                <a:cs typeface="Times New Roman" pitchFamily="18" charset="0"/>
              </a:rPr>
              <a:t>. and </a:t>
            </a:r>
            <a:r>
              <a:rPr lang="en-US" altLang="zh-CN" sz="1200" i="1" dirty="0" err="1">
                <a:solidFill>
                  <a:schemeClr val="accent2"/>
                </a:solidFill>
                <a:latin typeface="Times New Roman" pitchFamily="18" charset="0"/>
                <a:cs typeface="Times New Roman" pitchFamily="18" charset="0"/>
              </a:rPr>
              <a:t>Haenszel,W</a:t>
            </a:r>
            <a:r>
              <a:rPr lang="en-US" altLang="zh-CN" sz="12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 1959,29:719-748.</a:t>
            </a:r>
            <a:endParaRPr lang="zh-CN" altLang="zh-CN" sz="1200" i="1" dirty="0">
              <a:solidFill>
                <a:schemeClr val="accent2"/>
              </a:solidFill>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8</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Glass,G.V</a:t>
            </a:r>
            <a:r>
              <a:rPr lang="en-US" altLang="zh-CN" sz="1200" i="1" dirty="0">
                <a:solidFill>
                  <a:schemeClr val="accent2"/>
                </a:solidFill>
                <a:latin typeface="Times New Roman" pitchFamily="18" charset="0"/>
                <a:cs typeface="Times New Roman" pitchFamily="18" charset="0"/>
              </a:rPr>
              <a:t>. Primary secondary and meta-analysis of research[J]. Education Research. 1976</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6(5)</a:t>
            </a:r>
            <a:r>
              <a:rPr lang="zh-CN" altLang="zh-CN" sz="1200" i="1" dirty="0">
                <a:solidFill>
                  <a:schemeClr val="accent2"/>
                </a:solidFill>
                <a:latin typeface="Times New Roman" pitchFamily="18" charset="0"/>
                <a:cs typeface="Times New Roman" pitchFamily="18" charset="0"/>
              </a:rPr>
              <a:t>：</a:t>
            </a:r>
            <a:r>
              <a:rPr lang="en-US" altLang="zh-CN" sz="1200" i="1" dirty="0">
                <a:solidFill>
                  <a:schemeClr val="accent2"/>
                </a:solidFill>
                <a:latin typeface="Times New Roman" pitchFamily="18" charset="0"/>
                <a:cs typeface="Times New Roman" pitchFamily="18" charset="0"/>
              </a:rPr>
              <a:t>3-8.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accent2"/>
                </a:solidFill>
                <a:latin typeface="Times New Roman" pitchFamily="18" charset="0"/>
                <a:cs typeface="Times New Roman" pitchFamily="18" charset="0"/>
              </a:rPr>
              <a:t>9</a:t>
            </a:r>
            <a:r>
              <a:rPr lang="zh-CN" altLang="zh-CN" sz="1200" dirty="0">
                <a:solidFill>
                  <a:schemeClr val="accent2"/>
                </a:solidFill>
                <a:latin typeface="Times New Roman" pitchFamily="18" charset="0"/>
                <a:cs typeface="Times New Roman" pitchFamily="18" charset="0"/>
              </a:rPr>
              <a:t>、</a:t>
            </a:r>
            <a:r>
              <a:rPr lang="en-US" altLang="zh-CN" sz="1200" i="1" dirty="0" err="1">
                <a:solidFill>
                  <a:schemeClr val="accent2"/>
                </a:solidFill>
                <a:latin typeface="Times New Roman" pitchFamily="18" charset="0"/>
                <a:cs typeface="Times New Roman" pitchFamily="18" charset="0"/>
              </a:rPr>
              <a:t>Light,R.J</a:t>
            </a:r>
            <a:r>
              <a:rPr lang="en-US" altLang="zh-CN" sz="1200" i="1" dirty="0">
                <a:solidFill>
                  <a:schemeClr val="accent2"/>
                </a:solidFill>
                <a:latin typeface="Times New Roman" pitchFamily="18" charset="0"/>
                <a:cs typeface="Times New Roman" pitchFamily="18" charset="0"/>
              </a:rPr>
              <a:t>. Accumulating evidence from independent studies: what we can win and what we can lose[J]. Statistics Medicine,1987,6(3):221.</a:t>
            </a:r>
            <a:endParaRPr lang="zh-CN" altLang="zh-CN" sz="1200" i="1" dirty="0">
              <a:solidFill>
                <a:schemeClr val="accent2"/>
              </a:solidFill>
              <a:latin typeface="Times New Roman" pitchFamily="18" charset="0"/>
              <a:cs typeface="Times New Roman" pitchFamily="18" charset="0"/>
            </a:endParaRPr>
          </a:p>
          <a:p>
            <a:endParaRPr lang="en-US" altLang="zh-CN" sz="1200" b="0" i="0" kern="1200" dirty="0">
              <a:solidFill>
                <a:schemeClr val="tx1"/>
              </a:solidFill>
              <a:effectLst/>
              <a:latin typeface="Arial" charset="0"/>
              <a:ea typeface="宋体" charset="-122"/>
              <a:cs typeface="+mn-cs"/>
            </a:endParaRPr>
          </a:p>
          <a:p>
            <a:r>
              <a:rPr lang="en-US" altLang="zh-CN" sz="1200" b="0" i="0" kern="1200" dirty="0">
                <a:solidFill>
                  <a:schemeClr val="tx1"/>
                </a:solidFill>
                <a:effectLst/>
                <a:latin typeface="Arial" charset="0"/>
                <a:ea typeface="宋体" charset="-122"/>
                <a:cs typeface="+mn-cs"/>
              </a:rPr>
              <a:t>1</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Cochrane A. A critical </a:t>
            </a:r>
            <a:r>
              <a:rPr lang="en-US" altLang="zh-CN" sz="1200" b="0" i="0" kern="1200" dirty="0" err="1">
                <a:solidFill>
                  <a:schemeClr val="tx1"/>
                </a:solidFill>
                <a:effectLst/>
                <a:latin typeface="Arial" charset="0"/>
                <a:ea typeface="宋体" charset="-122"/>
                <a:cs typeface="+mn-cs"/>
              </a:rPr>
              <a:t>review,with</a:t>
            </a:r>
            <a:r>
              <a:rPr lang="en-US" altLang="zh-CN" sz="1200" b="0" i="0" kern="1200" dirty="0">
                <a:solidFill>
                  <a:schemeClr val="tx1"/>
                </a:solidFill>
                <a:effectLst/>
                <a:latin typeface="Arial" charset="0"/>
                <a:ea typeface="宋体" charset="-122"/>
                <a:cs typeface="+mn-cs"/>
              </a:rPr>
              <a:t> particular reference to the medical profession. Medicines for the year 2000(pp.1-11). </a:t>
            </a:r>
            <a:r>
              <a:rPr lang="en-US" altLang="zh-CN" sz="1200" b="0" i="0" kern="1200" dirty="0" err="1">
                <a:solidFill>
                  <a:schemeClr val="tx1"/>
                </a:solidFill>
                <a:effectLst/>
                <a:latin typeface="Arial" charset="0"/>
                <a:ea typeface="宋体" charset="-122"/>
                <a:cs typeface="+mn-cs"/>
              </a:rPr>
              <a:t>London:Office</a:t>
            </a:r>
            <a:r>
              <a:rPr lang="en-US" altLang="zh-CN" sz="1200" b="0" i="0" kern="1200" dirty="0">
                <a:solidFill>
                  <a:schemeClr val="tx1"/>
                </a:solidFill>
                <a:effectLst/>
                <a:latin typeface="Arial" charset="0"/>
                <a:ea typeface="宋体" charset="-122"/>
                <a:cs typeface="+mn-cs"/>
              </a:rPr>
              <a:t> of Health Economics.1979:1931-1971.</a:t>
            </a:r>
          </a:p>
          <a:p>
            <a:r>
              <a:rPr lang="en-US" altLang="zh-CN" sz="1200" b="0" i="0" kern="1200" dirty="0">
                <a:solidFill>
                  <a:schemeClr val="tx1"/>
                </a:solidFill>
                <a:effectLst/>
                <a:latin typeface="Arial" charset="0"/>
                <a:ea typeface="宋体" charset="-122"/>
                <a:cs typeface="+mn-cs"/>
              </a:rPr>
              <a:t>2</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Crowley </a:t>
            </a:r>
            <a:r>
              <a:rPr lang="en-US" altLang="zh-CN" sz="1200" b="0" i="0" kern="1200" dirty="0" err="1">
                <a:solidFill>
                  <a:schemeClr val="tx1"/>
                </a:solidFill>
                <a:effectLst/>
                <a:latin typeface="Arial" charset="0"/>
                <a:ea typeface="宋体" charset="-122"/>
                <a:cs typeface="+mn-cs"/>
              </a:rPr>
              <a:t>P,Chalmers</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I,Keirse</a:t>
            </a:r>
            <a:r>
              <a:rPr lang="en-US" altLang="zh-CN" sz="1200" b="0" i="0" kern="1200" dirty="0">
                <a:solidFill>
                  <a:schemeClr val="tx1"/>
                </a:solidFill>
                <a:effectLst/>
                <a:latin typeface="Arial" charset="0"/>
                <a:ea typeface="宋体" charset="-122"/>
                <a:cs typeface="+mn-cs"/>
              </a:rPr>
              <a:t> MJ. The effects of corticosteroid administration before preterm delivery</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an overview of the evidence from controlled trials. Br J </a:t>
            </a:r>
            <a:r>
              <a:rPr lang="en-US" altLang="zh-CN" sz="1200" b="0" i="0" kern="1200" dirty="0" err="1">
                <a:solidFill>
                  <a:schemeClr val="tx1"/>
                </a:solidFill>
                <a:effectLst/>
                <a:latin typeface="Arial" charset="0"/>
                <a:ea typeface="宋体" charset="-122"/>
                <a:cs typeface="+mn-cs"/>
              </a:rPr>
              <a:t>Obstet</a:t>
            </a:r>
            <a:r>
              <a:rPr lang="en-US" altLang="zh-CN" sz="1200" b="0" i="0" kern="1200" dirty="0">
                <a:solidFill>
                  <a:schemeClr val="tx1"/>
                </a:solidFill>
                <a:effectLst/>
                <a:latin typeface="Arial" charset="0"/>
                <a:ea typeface="宋体" charset="-122"/>
                <a:cs typeface="+mn-cs"/>
              </a:rPr>
              <a:t> </a:t>
            </a:r>
            <a:r>
              <a:rPr lang="en-US" altLang="zh-CN" sz="1200" b="0" i="0" kern="1200" dirty="0" err="1">
                <a:solidFill>
                  <a:schemeClr val="tx1"/>
                </a:solidFill>
                <a:effectLst/>
                <a:latin typeface="Arial" charset="0"/>
                <a:ea typeface="宋体" charset="-122"/>
                <a:cs typeface="+mn-cs"/>
              </a:rPr>
              <a:t>GvnaecoL</a:t>
            </a:r>
            <a:r>
              <a:rPr lang="en-US" altLang="zh-CN" sz="1200" b="0" i="0" kern="1200" dirty="0">
                <a:solidFill>
                  <a:schemeClr val="tx1"/>
                </a:solidFill>
                <a:effectLst/>
                <a:latin typeface="Arial" charset="0"/>
                <a:ea typeface="宋体" charset="-122"/>
                <a:cs typeface="+mn-cs"/>
              </a:rPr>
              <a:t> 1990.97(1):l1-25</a:t>
            </a:r>
            <a:r>
              <a:rPr lang="zh-CN" altLang="en-US" sz="1200" b="0" i="0" kern="1200" dirty="0">
                <a:solidFill>
                  <a:schemeClr val="tx1"/>
                </a:solidFill>
                <a:effectLst/>
                <a:latin typeface="Arial" charset="0"/>
                <a:ea typeface="宋体" charset="-122"/>
                <a:cs typeface="+mn-cs"/>
              </a:rPr>
              <a:t>．</a:t>
            </a: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9" descr="PPT用图2 16 9"/>
          <p:cNvPicPr>
            <a:picLocks noChangeAspect="1" noChangeArrowheads="1"/>
          </p:cNvPicPr>
          <p:nvPr/>
        </p:nvPicPr>
        <p:blipFill>
          <a:blip r:embed="rId2" cstate="print">
            <a:extLst>
              <a:ext uri="{28A0092B-C50C-407E-A947-70E740481C1C}">
                <a14:useLocalDpi xmlns:a14="http://schemas.microsoft.com/office/drawing/2010/main" val="0"/>
              </a:ext>
            </a:extLst>
          </a:blip>
          <a:srcRect t="8968" b="2744"/>
          <a:stretch>
            <a:fillRect/>
          </a:stretch>
        </p:blipFill>
        <p:spPr bwMode="auto">
          <a:xfrm>
            <a:off x="3" y="0"/>
            <a:ext cx="1152207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p:cNvSpPr txBox="1">
            <a:spLocks noChangeArrowheads="1"/>
          </p:cNvSpPr>
          <p:nvPr userDrawn="1"/>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20495" name="Rectangle 15"/>
          <p:cNvSpPr>
            <a:spLocks noGrp="1" noChangeArrowheads="1"/>
          </p:cNvSpPr>
          <p:nvPr>
            <p:ph type="ctrTitle"/>
          </p:nvPr>
        </p:nvSpPr>
        <p:spPr>
          <a:xfrm>
            <a:off x="620714" y="284165"/>
            <a:ext cx="9793288" cy="1163637"/>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0496" name="Rectangle 16"/>
          <p:cNvSpPr>
            <a:spLocks noGrp="1" noChangeArrowheads="1"/>
          </p:cNvSpPr>
          <p:nvPr>
            <p:ph type="subTitle" idx="1"/>
          </p:nvPr>
        </p:nvSpPr>
        <p:spPr>
          <a:xfrm>
            <a:off x="620717" y="1592263"/>
            <a:ext cx="8064500" cy="773112"/>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554619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1632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2"/>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44452"/>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2478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5" y="44450"/>
            <a:ext cx="10864851"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7"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0469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5" y="44450"/>
            <a:ext cx="10864851"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7"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811840" y="1087438"/>
            <a:ext cx="5356224" cy="231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811840" y="3551240"/>
            <a:ext cx="5356224" cy="2312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4867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3"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20911"/>
          <a:stretch>
            <a:fillRect/>
          </a:stretch>
        </p:blipFill>
        <p:spPr bwMode="auto">
          <a:xfrm>
            <a:off x="3" y="2"/>
            <a:ext cx="115220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PPT用图16 9"/>
          <p:cNvPicPr>
            <a:picLocks noChangeAspect="1" noChangeArrowheads="1"/>
          </p:cNvPicPr>
          <p:nvPr/>
        </p:nvPicPr>
        <p:blipFill>
          <a:blip r:embed="rId3" cstate="print">
            <a:extLst>
              <a:ext uri="{28A0092B-C50C-407E-A947-70E740481C1C}">
                <a14:useLocalDpi xmlns:a14="http://schemas.microsoft.com/office/drawing/2010/main" val="0"/>
              </a:ext>
            </a:extLst>
          </a:blip>
          <a:srcRect l="621" t="59732" r="491" b="2483"/>
          <a:stretch>
            <a:fillRect/>
          </a:stretch>
        </p:blipFill>
        <p:spPr bwMode="auto">
          <a:xfrm>
            <a:off x="3" y="3879850"/>
            <a:ext cx="115220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pic>
        <p:nvPicPr>
          <p:cNvPr id="7" name="Picture 2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8" y="5851525"/>
            <a:ext cx="244474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18"/>
          <p:cNvSpPr>
            <a:spLocks noGrp="1" noChangeArrowheads="1"/>
          </p:cNvSpPr>
          <p:nvPr>
            <p:ph type="ctrTitle"/>
          </p:nvPr>
        </p:nvSpPr>
        <p:spPr>
          <a:xfrm>
            <a:off x="863601" y="3868739"/>
            <a:ext cx="9794875" cy="1082675"/>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3571" name="Rectangle 19"/>
          <p:cNvSpPr>
            <a:spLocks noGrp="1" noChangeArrowheads="1"/>
          </p:cNvSpPr>
          <p:nvPr>
            <p:ph type="subTitle" idx="1"/>
          </p:nvPr>
        </p:nvSpPr>
        <p:spPr>
          <a:xfrm>
            <a:off x="863601" y="5005390"/>
            <a:ext cx="8066088" cy="585787"/>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21328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90656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056423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8617" y="1030289"/>
            <a:ext cx="5356224"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41" y="1030289"/>
            <a:ext cx="5356224"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11961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1157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1684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05304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836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224850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82415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32486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3" y="2"/>
            <a:ext cx="2722563" cy="58594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2"/>
            <a:ext cx="8015287" cy="58594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36478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8"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15022"/>
          <a:stretch>
            <a:fillRect/>
          </a:stretch>
        </p:blipFill>
        <p:spPr bwMode="auto">
          <a:xfrm>
            <a:off x="3"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PT用图红色"/>
          <p:cNvPicPr>
            <a:picLocks noChangeAspect="1" noChangeArrowheads="1"/>
          </p:cNvPicPr>
          <p:nvPr/>
        </p:nvPicPr>
        <p:blipFill>
          <a:blip r:embed="rId3" cstate="print">
            <a:extLst>
              <a:ext uri="{28A0092B-C50C-407E-A947-70E740481C1C}">
                <a14:useLocalDpi xmlns:a14="http://schemas.microsoft.com/office/drawing/2010/main" val="0"/>
              </a:ext>
            </a:extLst>
          </a:blip>
          <a:srcRect l="8858" t="42973" r="9386" b="275"/>
          <a:stretch>
            <a:fillRect/>
          </a:stretch>
        </p:blipFill>
        <p:spPr bwMode="auto">
          <a:xfrm>
            <a:off x="3" y="2343152"/>
            <a:ext cx="1152207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solidFill>
                  <a:schemeClr val="bg1"/>
                </a:solidFill>
                <a:ea typeface="Arial Unicode MS" pitchFamily="34" charset="-122"/>
                <a:cs typeface="Arial Unicode MS" pitchFamily="34" charset="-122"/>
              </a:rPr>
              <a:t>© 2011 </a:t>
            </a:r>
            <a:r>
              <a:rPr lang="en-US" altLang="zh-CN" sz="800" dirty="0" err="1">
                <a:solidFill>
                  <a:schemeClr val="bg1"/>
                </a:solidFill>
                <a:ea typeface="Arial Unicode MS" pitchFamily="34" charset="-122"/>
                <a:cs typeface="Arial Unicode MS" pitchFamily="34" charset="-122"/>
              </a:rPr>
              <a:t>Mindray</a:t>
            </a:r>
            <a:r>
              <a:rPr lang="en-US" altLang="zh-CN" sz="800" dirty="0">
                <a:solidFill>
                  <a:schemeClr val="bg1"/>
                </a:solidFill>
                <a:ea typeface="Arial Unicode MS" pitchFamily="34" charset="-122"/>
                <a:cs typeface="Arial Unicode MS" pitchFamily="34" charset="-122"/>
              </a:rPr>
              <a:t> Confidential</a:t>
            </a:r>
          </a:p>
        </p:txBody>
      </p:sp>
      <p:sp>
        <p:nvSpPr>
          <p:cNvPr id="7" name="Freeform 17"/>
          <p:cNvSpPr>
            <a:spLocks noEditPoints="1"/>
          </p:cNvSpPr>
          <p:nvPr/>
        </p:nvSpPr>
        <p:spPr bwMode="auto">
          <a:xfrm>
            <a:off x="8632828" y="5851525"/>
            <a:ext cx="2444749" cy="431800"/>
          </a:xfrm>
          <a:custGeom>
            <a:avLst/>
            <a:gdLst>
              <a:gd name="T0" fmla="*/ 2147483647 w 16940"/>
              <a:gd name="T1" fmla="*/ 2147483647 h 2992"/>
              <a:gd name="T2" fmla="*/ 2147483647 w 16940"/>
              <a:gd name="T3" fmla="*/ 2147483647 h 2992"/>
              <a:gd name="T4" fmla="*/ 2147483647 w 16940"/>
              <a:gd name="T5" fmla="*/ 2147483647 h 2992"/>
              <a:gd name="T6" fmla="*/ 2147483647 w 16940"/>
              <a:gd name="T7" fmla="*/ 2147483647 h 2992"/>
              <a:gd name="T8" fmla="*/ 2147483647 w 16940"/>
              <a:gd name="T9" fmla="*/ 2147483647 h 2992"/>
              <a:gd name="T10" fmla="*/ 2147483647 w 16940"/>
              <a:gd name="T11" fmla="*/ 2147483647 h 2992"/>
              <a:gd name="T12" fmla="*/ 2147483647 w 16940"/>
              <a:gd name="T13" fmla="*/ 2147483647 h 2992"/>
              <a:gd name="T14" fmla="*/ 2147483647 w 16940"/>
              <a:gd name="T15" fmla="*/ 2147483647 h 2992"/>
              <a:gd name="T16" fmla="*/ 2147483647 w 16940"/>
              <a:gd name="T17" fmla="*/ 2147483647 h 2992"/>
              <a:gd name="T18" fmla="*/ 2147483647 w 16940"/>
              <a:gd name="T19" fmla="*/ 2147483647 h 2992"/>
              <a:gd name="T20" fmla="*/ 2147483647 w 16940"/>
              <a:gd name="T21" fmla="*/ 2147483647 h 2992"/>
              <a:gd name="T22" fmla="*/ 2147483647 w 16940"/>
              <a:gd name="T23" fmla="*/ 2147483647 h 2992"/>
              <a:gd name="T24" fmla="*/ 2147483647 w 16940"/>
              <a:gd name="T25" fmla="*/ 2147483647 h 2992"/>
              <a:gd name="T26" fmla="*/ 2147483647 w 16940"/>
              <a:gd name="T27" fmla="*/ 2147483647 h 2992"/>
              <a:gd name="T28" fmla="*/ 2147483647 w 16940"/>
              <a:gd name="T29" fmla="*/ 2147483647 h 2992"/>
              <a:gd name="T30" fmla="*/ 2147483647 w 16940"/>
              <a:gd name="T31" fmla="*/ 2147483647 h 2992"/>
              <a:gd name="T32" fmla="*/ 2147483647 w 16940"/>
              <a:gd name="T33" fmla="*/ 2147483647 h 2992"/>
              <a:gd name="T34" fmla="*/ 2147483647 w 16940"/>
              <a:gd name="T35" fmla="*/ 2147483647 h 2992"/>
              <a:gd name="T36" fmla="*/ 2147483647 w 16940"/>
              <a:gd name="T37" fmla="*/ 2147483647 h 2992"/>
              <a:gd name="T38" fmla="*/ 2147483647 w 16940"/>
              <a:gd name="T39" fmla="*/ 2147483647 h 2992"/>
              <a:gd name="T40" fmla="*/ 2147483647 w 16940"/>
              <a:gd name="T41" fmla="*/ 2147483647 h 2992"/>
              <a:gd name="T42" fmla="*/ 2147483647 w 16940"/>
              <a:gd name="T43" fmla="*/ 2147483647 h 2992"/>
              <a:gd name="T44" fmla="*/ 2147483647 w 16940"/>
              <a:gd name="T45" fmla="*/ 2147483647 h 2992"/>
              <a:gd name="T46" fmla="*/ 2147483647 w 16940"/>
              <a:gd name="T47" fmla="*/ 2147483647 h 2992"/>
              <a:gd name="T48" fmla="*/ 2147483647 w 16940"/>
              <a:gd name="T49" fmla="*/ 2147483647 h 2992"/>
              <a:gd name="T50" fmla="*/ 2147483647 w 16940"/>
              <a:gd name="T51" fmla="*/ 2147483647 h 2992"/>
              <a:gd name="T52" fmla="*/ 2147483647 w 16940"/>
              <a:gd name="T53" fmla="*/ 2147483647 h 2992"/>
              <a:gd name="T54" fmla="*/ 2147483647 w 16940"/>
              <a:gd name="T55" fmla="*/ 2147483647 h 2992"/>
              <a:gd name="T56" fmla="*/ 2147483647 w 16940"/>
              <a:gd name="T57" fmla="*/ 2147483647 h 2992"/>
              <a:gd name="T58" fmla="*/ 2147483647 w 16940"/>
              <a:gd name="T59" fmla="*/ 2147483647 h 2992"/>
              <a:gd name="T60" fmla="*/ 2147483647 w 16940"/>
              <a:gd name="T61" fmla="*/ 2147483647 h 2992"/>
              <a:gd name="T62" fmla="*/ 2147483647 w 16940"/>
              <a:gd name="T63" fmla="*/ 2147483647 h 2992"/>
              <a:gd name="T64" fmla="*/ 2147483647 w 16940"/>
              <a:gd name="T65" fmla="*/ 2147483647 h 2992"/>
              <a:gd name="T66" fmla="*/ 2147483647 w 16940"/>
              <a:gd name="T67" fmla="*/ 2147483647 h 2992"/>
              <a:gd name="T68" fmla="*/ 2147483647 w 16940"/>
              <a:gd name="T69" fmla="*/ 2147483647 h 2992"/>
              <a:gd name="T70" fmla="*/ 2147483647 w 16940"/>
              <a:gd name="T71" fmla="*/ 2147483647 h 2992"/>
              <a:gd name="T72" fmla="*/ 2147483647 w 16940"/>
              <a:gd name="T73" fmla="*/ 2147483647 h 2992"/>
              <a:gd name="T74" fmla="*/ 2147483647 w 16940"/>
              <a:gd name="T75" fmla="*/ 2147483647 h 2992"/>
              <a:gd name="T76" fmla="*/ 2147483647 w 16940"/>
              <a:gd name="T77" fmla="*/ 2147483647 h 2992"/>
              <a:gd name="T78" fmla="*/ 2147483647 w 16940"/>
              <a:gd name="T79" fmla="*/ 2147483647 h 2992"/>
              <a:gd name="T80" fmla="*/ 2147483647 w 16940"/>
              <a:gd name="T81" fmla="*/ 2147483647 h 2992"/>
              <a:gd name="T82" fmla="*/ 2147483647 w 16940"/>
              <a:gd name="T83" fmla="*/ 2147483647 h 2992"/>
              <a:gd name="T84" fmla="*/ 2147483647 w 16940"/>
              <a:gd name="T85" fmla="*/ 2147483647 h 2992"/>
              <a:gd name="T86" fmla="*/ 2147483647 w 16940"/>
              <a:gd name="T87" fmla="*/ 2147483647 h 2992"/>
              <a:gd name="T88" fmla="*/ 2147483647 w 16940"/>
              <a:gd name="T89" fmla="*/ 2147483647 h 2992"/>
              <a:gd name="T90" fmla="*/ 2147483647 w 16940"/>
              <a:gd name="T91" fmla="*/ 2147483647 h 2992"/>
              <a:gd name="T92" fmla="*/ 2147483647 w 16940"/>
              <a:gd name="T93" fmla="*/ 2147483647 h 2992"/>
              <a:gd name="T94" fmla="*/ 2147483647 w 16940"/>
              <a:gd name="T95" fmla="*/ 2147483647 h 2992"/>
              <a:gd name="T96" fmla="*/ 2147483647 w 16940"/>
              <a:gd name="T97" fmla="*/ 0 h 2992"/>
              <a:gd name="T98" fmla="*/ 2147483647 w 16940"/>
              <a:gd name="T99" fmla="*/ 2147483647 h 2992"/>
              <a:gd name="T100" fmla="*/ 2147483647 w 16940"/>
              <a:gd name="T101" fmla="*/ 2147483647 h 2992"/>
              <a:gd name="T102" fmla="*/ 2147483647 w 16940"/>
              <a:gd name="T103" fmla="*/ 2147483647 h 2992"/>
              <a:gd name="T104" fmla="*/ 2147483647 w 16940"/>
              <a:gd name="T105" fmla="*/ 2147483647 h 2992"/>
              <a:gd name="T106" fmla="*/ 2147483647 w 16940"/>
              <a:gd name="T107" fmla="*/ 2147483647 h 2992"/>
              <a:gd name="T108" fmla="*/ 2147483647 w 16940"/>
              <a:gd name="T109" fmla="*/ 2147483647 h 2992"/>
              <a:gd name="T110" fmla="*/ 2147483647 w 16940"/>
              <a:gd name="T111" fmla="*/ 2147483647 h 2992"/>
              <a:gd name="T112" fmla="*/ 2147483647 w 16940"/>
              <a:gd name="T113" fmla="*/ 2147483647 h 2992"/>
              <a:gd name="T114" fmla="*/ 2147483647 w 16940"/>
              <a:gd name="T115" fmla="*/ 2147483647 h 2992"/>
              <a:gd name="T116" fmla="*/ 2147483647 w 16940"/>
              <a:gd name="T117" fmla="*/ 2147483647 h 2992"/>
              <a:gd name="T118" fmla="*/ 2147483647 w 16940"/>
              <a:gd name="T119" fmla="*/ 2147483647 h 2992"/>
              <a:gd name="T120" fmla="*/ 2147483647 w 16940"/>
              <a:gd name="T121" fmla="*/ 2147483647 h 2992"/>
              <a:gd name="T122" fmla="*/ 2147483647 w 16940"/>
              <a:gd name="T123" fmla="*/ 2147483647 h 2992"/>
              <a:gd name="T124" fmla="*/ 2147483647 w 16940"/>
              <a:gd name="T125" fmla="*/ 2147483647 h 2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40" h="2992">
                <a:moveTo>
                  <a:pt x="12947" y="1611"/>
                </a:moveTo>
                <a:lnTo>
                  <a:pt x="12974" y="1588"/>
                </a:lnTo>
                <a:lnTo>
                  <a:pt x="12998" y="1565"/>
                </a:lnTo>
                <a:lnTo>
                  <a:pt x="13022" y="1539"/>
                </a:lnTo>
                <a:lnTo>
                  <a:pt x="13044" y="1514"/>
                </a:lnTo>
                <a:lnTo>
                  <a:pt x="13066" y="1488"/>
                </a:lnTo>
                <a:lnTo>
                  <a:pt x="13085" y="1459"/>
                </a:lnTo>
                <a:lnTo>
                  <a:pt x="13104" y="1430"/>
                </a:lnTo>
                <a:lnTo>
                  <a:pt x="13122" y="1402"/>
                </a:lnTo>
                <a:lnTo>
                  <a:pt x="13138" y="1371"/>
                </a:lnTo>
                <a:lnTo>
                  <a:pt x="13153" y="1341"/>
                </a:lnTo>
                <a:lnTo>
                  <a:pt x="13167" y="1310"/>
                </a:lnTo>
                <a:lnTo>
                  <a:pt x="13179" y="1279"/>
                </a:lnTo>
                <a:lnTo>
                  <a:pt x="13191" y="1247"/>
                </a:lnTo>
                <a:lnTo>
                  <a:pt x="13200" y="1214"/>
                </a:lnTo>
                <a:lnTo>
                  <a:pt x="13209" y="1182"/>
                </a:lnTo>
                <a:lnTo>
                  <a:pt x="13216" y="1150"/>
                </a:lnTo>
                <a:lnTo>
                  <a:pt x="13230" y="1074"/>
                </a:lnTo>
                <a:lnTo>
                  <a:pt x="13241" y="1002"/>
                </a:lnTo>
                <a:lnTo>
                  <a:pt x="13246" y="967"/>
                </a:lnTo>
                <a:lnTo>
                  <a:pt x="13249" y="932"/>
                </a:lnTo>
                <a:lnTo>
                  <a:pt x="13253" y="896"/>
                </a:lnTo>
                <a:lnTo>
                  <a:pt x="13256" y="860"/>
                </a:lnTo>
                <a:lnTo>
                  <a:pt x="13261" y="784"/>
                </a:lnTo>
                <a:lnTo>
                  <a:pt x="13263" y="700"/>
                </a:lnTo>
                <a:lnTo>
                  <a:pt x="13265" y="608"/>
                </a:lnTo>
                <a:lnTo>
                  <a:pt x="13265" y="503"/>
                </a:lnTo>
                <a:lnTo>
                  <a:pt x="13253" y="503"/>
                </a:lnTo>
                <a:lnTo>
                  <a:pt x="13222" y="503"/>
                </a:lnTo>
                <a:lnTo>
                  <a:pt x="13176" y="503"/>
                </a:lnTo>
                <a:lnTo>
                  <a:pt x="13124" y="503"/>
                </a:lnTo>
                <a:lnTo>
                  <a:pt x="13073" y="503"/>
                </a:lnTo>
                <a:lnTo>
                  <a:pt x="13028" y="503"/>
                </a:lnTo>
                <a:lnTo>
                  <a:pt x="12996" y="503"/>
                </a:lnTo>
                <a:lnTo>
                  <a:pt x="12985" y="503"/>
                </a:lnTo>
                <a:lnTo>
                  <a:pt x="12985" y="493"/>
                </a:lnTo>
                <a:lnTo>
                  <a:pt x="12985" y="465"/>
                </a:lnTo>
                <a:lnTo>
                  <a:pt x="12985" y="427"/>
                </a:lnTo>
                <a:lnTo>
                  <a:pt x="12985" y="382"/>
                </a:lnTo>
                <a:lnTo>
                  <a:pt x="12985" y="339"/>
                </a:lnTo>
                <a:lnTo>
                  <a:pt x="12985" y="300"/>
                </a:lnTo>
                <a:lnTo>
                  <a:pt x="12985" y="273"/>
                </a:lnTo>
                <a:lnTo>
                  <a:pt x="12985" y="263"/>
                </a:lnTo>
                <a:lnTo>
                  <a:pt x="13001" y="263"/>
                </a:lnTo>
                <a:lnTo>
                  <a:pt x="13050" y="263"/>
                </a:lnTo>
                <a:lnTo>
                  <a:pt x="13126" y="263"/>
                </a:lnTo>
                <a:lnTo>
                  <a:pt x="13226" y="263"/>
                </a:lnTo>
                <a:lnTo>
                  <a:pt x="13343" y="263"/>
                </a:lnTo>
                <a:lnTo>
                  <a:pt x="13474" y="263"/>
                </a:lnTo>
                <a:lnTo>
                  <a:pt x="13613" y="263"/>
                </a:lnTo>
                <a:lnTo>
                  <a:pt x="13757" y="263"/>
                </a:lnTo>
                <a:lnTo>
                  <a:pt x="13902" y="263"/>
                </a:lnTo>
                <a:lnTo>
                  <a:pt x="14042" y="263"/>
                </a:lnTo>
                <a:lnTo>
                  <a:pt x="14172" y="263"/>
                </a:lnTo>
                <a:lnTo>
                  <a:pt x="14290" y="263"/>
                </a:lnTo>
                <a:lnTo>
                  <a:pt x="14388" y="263"/>
                </a:lnTo>
                <a:lnTo>
                  <a:pt x="14465" y="263"/>
                </a:lnTo>
                <a:lnTo>
                  <a:pt x="14514" y="263"/>
                </a:lnTo>
                <a:lnTo>
                  <a:pt x="14531" y="263"/>
                </a:lnTo>
                <a:lnTo>
                  <a:pt x="14528" y="273"/>
                </a:lnTo>
                <a:lnTo>
                  <a:pt x="14521" y="300"/>
                </a:lnTo>
                <a:lnTo>
                  <a:pt x="14510" y="339"/>
                </a:lnTo>
                <a:lnTo>
                  <a:pt x="14497" y="382"/>
                </a:lnTo>
                <a:lnTo>
                  <a:pt x="14485" y="427"/>
                </a:lnTo>
                <a:lnTo>
                  <a:pt x="14474" y="465"/>
                </a:lnTo>
                <a:lnTo>
                  <a:pt x="14467" y="493"/>
                </a:lnTo>
                <a:lnTo>
                  <a:pt x="14464" y="503"/>
                </a:lnTo>
                <a:lnTo>
                  <a:pt x="14454" y="503"/>
                </a:lnTo>
                <a:lnTo>
                  <a:pt x="14425" y="503"/>
                </a:lnTo>
                <a:lnTo>
                  <a:pt x="14382" y="503"/>
                </a:lnTo>
                <a:lnTo>
                  <a:pt x="14325" y="503"/>
                </a:lnTo>
                <a:lnTo>
                  <a:pt x="14258" y="503"/>
                </a:lnTo>
                <a:lnTo>
                  <a:pt x="14183" y="503"/>
                </a:lnTo>
                <a:lnTo>
                  <a:pt x="14103" y="503"/>
                </a:lnTo>
                <a:lnTo>
                  <a:pt x="14020" y="503"/>
                </a:lnTo>
                <a:lnTo>
                  <a:pt x="13937" y="503"/>
                </a:lnTo>
                <a:lnTo>
                  <a:pt x="13858" y="503"/>
                </a:lnTo>
                <a:lnTo>
                  <a:pt x="13783" y="503"/>
                </a:lnTo>
                <a:lnTo>
                  <a:pt x="13715" y="503"/>
                </a:lnTo>
                <a:lnTo>
                  <a:pt x="13659" y="503"/>
                </a:lnTo>
                <a:lnTo>
                  <a:pt x="13616" y="503"/>
                </a:lnTo>
                <a:lnTo>
                  <a:pt x="13587" y="503"/>
                </a:lnTo>
                <a:lnTo>
                  <a:pt x="13577" y="503"/>
                </a:lnTo>
                <a:lnTo>
                  <a:pt x="13577" y="513"/>
                </a:lnTo>
                <a:lnTo>
                  <a:pt x="13576" y="539"/>
                </a:lnTo>
                <a:lnTo>
                  <a:pt x="13576" y="577"/>
                </a:lnTo>
                <a:lnTo>
                  <a:pt x="13576" y="620"/>
                </a:lnTo>
                <a:lnTo>
                  <a:pt x="13576" y="662"/>
                </a:lnTo>
                <a:lnTo>
                  <a:pt x="13576" y="700"/>
                </a:lnTo>
                <a:lnTo>
                  <a:pt x="13576" y="727"/>
                </a:lnTo>
                <a:lnTo>
                  <a:pt x="13576" y="736"/>
                </a:lnTo>
                <a:lnTo>
                  <a:pt x="13600" y="736"/>
                </a:lnTo>
                <a:lnTo>
                  <a:pt x="13663" y="736"/>
                </a:lnTo>
                <a:lnTo>
                  <a:pt x="13754" y="736"/>
                </a:lnTo>
                <a:lnTo>
                  <a:pt x="13862" y="736"/>
                </a:lnTo>
                <a:lnTo>
                  <a:pt x="13976" y="736"/>
                </a:lnTo>
                <a:lnTo>
                  <a:pt x="14085" y="736"/>
                </a:lnTo>
                <a:lnTo>
                  <a:pt x="14177" y="736"/>
                </a:lnTo>
                <a:lnTo>
                  <a:pt x="14240" y="736"/>
                </a:lnTo>
                <a:lnTo>
                  <a:pt x="14255" y="736"/>
                </a:lnTo>
                <a:lnTo>
                  <a:pt x="14270" y="738"/>
                </a:lnTo>
                <a:lnTo>
                  <a:pt x="14284" y="740"/>
                </a:lnTo>
                <a:lnTo>
                  <a:pt x="14296" y="743"/>
                </a:lnTo>
                <a:lnTo>
                  <a:pt x="14309" y="745"/>
                </a:lnTo>
                <a:lnTo>
                  <a:pt x="14321" y="749"/>
                </a:lnTo>
                <a:lnTo>
                  <a:pt x="14331" y="753"/>
                </a:lnTo>
                <a:lnTo>
                  <a:pt x="14342" y="758"/>
                </a:lnTo>
                <a:lnTo>
                  <a:pt x="14351" y="763"/>
                </a:lnTo>
                <a:lnTo>
                  <a:pt x="14361" y="768"/>
                </a:lnTo>
                <a:lnTo>
                  <a:pt x="14369" y="774"/>
                </a:lnTo>
                <a:lnTo>
                  <a:pt x="14378" y="780"/>
                </a:lnTo>
                <a:lnTo>
                  <a:pt x="14392" y="794"/>
                </a:lnTo>
                <a:lnTo>
                  <a:pt x="14404" y="806"/>
                </a:lnTo>
                <a:lnTo>
                  <a:pt x="14415" y="821"/>
                </a:lnTo>
                <a:lnTo>
                  <a:pt x="14423" y="835"/>
                </a:lnTo>
                <a:lnTo>
                  <a:pt x="14431" y="848"/>
                </a:lnTo>
                <a:lnTo>
                  <a:pt x="14436" y="860"/>
                </a:lnTo>
                <a:lnTo>
                  <a:pt x="14440" y="872"/>
                </a:lnTo>
                <a:lnTo>
                  <a:pt x="14442" y="881"/>
                </a:lnTo>
                <a:lnTo>
                  <a:pt x="14443" y="890"/>
                </a:lnTo>
                <a:lnTo>
                  <a:pt x="14445" y="896"/>
                </a:lnTo>
                <a:lnTo>
                  <a:pt x="14446" y="908"/>
                </a:lnTo>
                <a:lnTo>
                  <a:pt x="14446" y="914"/>
                </a:lnTo>
                <a:lnTo>
                  <a:pt x="14446" y="939"/>
                </a:lnTo>
                <a:lnTo>
                  <a:pt x="14446" y="1003"/>
                </a:lnTo>
                <a:lnTo>
                  <a:pt x="14446" y="1094"/>
                </a:lnTo>
                <a:lnTo>
                  <a:pt x="14446" y="1198"/>
                </a:lnTo>
                <a:lnTo>
                  <a:pt x="14446" y="1303"/>
                </a:lnTo>
                <a:lnTo>
                  <a:pt x="14446" y="1394"/>
                </a:lnTo>
                <a:lnTo>
                  <a:pt x="14446" y="1458"/>
                </a:lnTo>
                <a:lnTo>
                  <a:pt x="14446" y="1482"/>
                </a:lnTo>
                <a:lnTo>
                  <a:pt x="14443" y="1504"/>
                </a:lnTo>
                <a:lnTo>
                  <a:pt x="14442" y="1526"/>
                </a:lnTo>
                <a:lnTo>
                  <a:pt x="14439" y="1547"/>
                </a:lnTo>
                <a:lnTo>
                  <a:pt x="14436" y="1567"/>
                </a:lnTo>
                <a:lnTo>
                  <a:pt x="14432" y="1586"/>
                </a:lnTo>
                <a:lnTo>
                  <a:pt x="14428" y="1604"/>
                </a:lnTo>
                <a:lnTo>
                  <a:pt x="14422" y="1623"/>
                </a:lnTo>
                <a:lnTo>
                  <a:pt x="14416" y="1640"/>
                </a:lnTo>
                <a:lnTo>
                  <a:pt x="14409" y="1657"/>
                </a:lnTo>
                <a:lnTo>
                  <a:pt x="14401" y="1673"/>
                </a:lnTo>
                <a:lnTo>
                  <a:pt x="14394" y="1688"/>
                </a:lnTo>
                <a:lnTo>
                  <a:pt x="14384" y="1703"/>
                </a:lnTo>
                <a:lnTo>
                  <a:pt x="14375" y="1717"/>
                </a:lnTo>
                <a:lnTo>
                  <a:pt x="14365" y="1730"/>
                </a:lnTo>
                <a:lnTo>
                  <a:pt x="14355" y="1743"/>
                </a:lnTo>
                <a:lnTo>
                  <a:pt x="14343" y="1756"/>
                </a:lnTo>
                <a:lnTo>
                  <a:pt x="14331" y="1766"/>
                </a:lnTo>
                <a:lnTo>
                  <a:pt x="14320" y="1778"/>
                </a:lnTo>
                <a:lnTo>
                  <a:pt x="14306" y="1787"/>
                </a:lnTo>
                <a:lnTo>
                  <a:pt x="14293" y="1797"/>
                </a:lnTo>
                <a:lnTo>
                  <a:pt x="14278" y="1805"/>
                </a:lnTo>
                <a:lnTo>
                  <a:pt x="14265" y="1814"/>
                </a:lnTo>
                <a:lnTo>
                  <a:pt x="14249" y="1820"/>
                </a:lnTo>
                <a:lnTo>
                  <a:pt x="14233" y="1828"/>
                </a:lnTo>
                <a:lnTo>
                  <a:pt x="14217" y="1833"/>
                </a:lnTo>
                <a:lnTo>
                  <a:pt x="14201" y="1838"/>
                </a:lnTo>
                <a:lnTo>
                  <a:pt x="14183" y="1842"/>
                </a:lnTo>
                <a:lnTo>
                  <a:pt x="14166" y="1847"/>
                </a:lnTo>
                <a:lnTo>
                  <a:pt x="14148" y="1850"/>
                </a:lnTo>
                <a:lnTo>
                  <a:pt x="14129" y="1852"/>
                </a:lnTo>
                <a:lnTo>
                  <a:pt x="14110" y="1853"/>
                </a:lnTo>
                <a:lnTo>
                  <a:pt x="14091" y="1854"/>
                </a:lnTo>
                <a:lnTo>
                  <a:pt x="14054" y="1856"/>
                </a:lnTo>
                <a:lnTo>
                  <a:pt x="14001" y="1858"/>
                </a:lnTo>
                <a:lnTo>
                  <a:pt x="13937" y="1860"/>
                </a:lnTo>
                <a:lnTo>
                  <a:pt x="13871" y="1862"/>
                </a:lnTo>
                <a:lnTo>
                  <a:pt x="13807" y="1863"/>
                </a:lnTo>
                <a:lnTo>
                  <a:pt x="13753" y="1864"/>
                </a:lnTo>
                <a:lnTo>
                  <a:pt x="13716" y="1864"/>
                </a:lnTo>
                <a:lnTo>
                  <a:pt x="13702" y="1864"/>
                </a:lnTo>
                <a:lnTo>
                  <a:pt x="13699" y="1851"/>
                </a:lnTo>
                <a:lnTo>
                  <a:pt x="13691" y="1819"/>
                </a:lnTo>
                <a:lnTo>
                  <a:pt x="13679" y="1773"/>
                </a:lnTo>
                <a:lnTo>
                  <a:pt x="13666" y="1720"/>
                </a:lnTo>
                <a:lnTo>
                  <a:pt x="13653" y="1667"/>
                </a:lnTo>
                <a:lnTo>
                  <a:pt x="13641" y="1620"/>
                </a:lnTo>
                <a:lnTo>
                  <a:pt x="13632" y="1587"/>
                </a:lnTo>
                <a:lnTo>
                  <a:pt x="13629" y="1574"/>
                </a:lnTo>
                <a:lnTo>
                  <a:pt x="13639" y="1575"/>
                </a:lnTo>
                <a:lnTo>
                  <a:pt x="13664" y="1578"/>
                </a:lnTo>
                <a:lnTo>
                  <a:pt x="13701" y="1581"/>
                </a:lnTo>
                <a:lnTo>
                  <a:pt x="13748" y="1585"/>
                </a:lnTo>
                <a:lnTo>
                  <a:pt x="13798" y="1588"/>
                </a:lnTo>
                <a:lnTo>
                  <a:pt x="13848" y="1591"/>
                </a:lnTo>
                <a:lnTo>
                  <a:pt x="13895" y="1593"/>
                </a:lnTo>
                <a:lnTo>
                  <a:pt x="13935" y="1595"/>
                </a:lnTo>
                <a:lnTo>
                  <a:pt x="13960" y="1593"/>
                </a:lnTo>
                <a:lnTo>
                  <a:pt x="13982" y="1591"/>
                </a:lnTo>
                <a:lnTo>
                  <a:pt x="14003" y="1588"/>
                </a:lnTo>
                <a:lnTo>
                  <a:pt x="14023" y="1583"/>
                </a:lnTo>
                <a:lnTo>
                  <a:pt x="14041" y="1577"/>
                </a:lnTo>
                <a:lnTo>
                  <a:pt x="14058" y="1569"/>
                </a:lnTo>
                <a:lnTo>
                  <a:pt x="14074" y="1560"/>
                </a:lnTo>
                <a:lnTo>
                  <a:pt x="14088" y="1549"/>
                </a:lnTo>
                <a:lnTo>
                  <a:pt x="14100" y="1537"/>
                </a:lnTo>
                <a:lnTo>
                  <a:pt x="14112" y="1525"/>
                </a:lnTo>
                <a:lnTo>
                  <a:pt x="14122" y="1510"/>
                </a:lnTo>
                <a:lnTo>
                  <a:pt x="14129" y="1494"/>
                </a:lnTo>
                <a:lnTo>
                  <a:pt x="14135" y="1476"/>
                </a:lnTo>
                <a:lnTo>
                  <a:pt x="14140" y="1457"/>
                </a:lnTo>
                <a:lnTo>
                  <a:pt x="14143" y="1437"/>
                </a:lnTo>
                <a:lnTo>
                  <a:pt x="14144" y="1415"/>
                </a:lnTo>
                <a:lnTo>
                  <a:pt x="14144" y="1402"/>
                </a:lnTo>
                <a:lnTo>
                  <a:pt x="14144" y="1365"/>
                </a:lnTo>
                <a:lnTo>
                  <a:pt x="14144" y="1312"/>
                </a:lnTo>
                <a:lnTo>
                  <a:pt x="14144" y="1252"/>
                </a:lnTo>
                <a:lnTo>
                  <a:pt x="14144" y="1192"/>
                </a:lnTo>
                <a:lnTo>
                  <a:pt x="14144" y="1140"/>
                </a:lnTo>
                <a:lnTo>
                  <a:pt x="14144" y="1103"/>
                </a:lnTo>
                <a:lnTo>
                  <a:pt x="14144" y="1088"/>
                </a:lnTo>
                <a:lnTo>
                  <a:pt x="14144" y="1083"/>
                </a:lnTo>
                <a:lnTo>
                  <a:pt x="14142" y="1070"/>
                </a:lnTo>
                <a:lnTo>
                  <a:pt x="14141" y="1062"/>
                </a:lnTo>
                <a:lnTo>
                  <a:pt x="14137" y="1053"/>
                </a:lnTo>
                <a:lnTo>
                  <a:pt x="14134" y="1043"/>
                </a:lnTo>
                <a:lnTo>
                  <a:pt x="14129" y="1033"/>
                </a:lnTo>
                <a:lnTo>
                  <a:pt x="14124" y="1022"/>
                </a:lnTo>
                <a:lnTo>
                  <a:pt x="14116" y="1013"/>
                </a:lnTo>
                <a:lnTo>
                  <a:pt x="14107" y="1004"/>
                </a:lnTo>
                <a:lnTo>
                  <a:pt x="14096" y="996"/>
                </a:lnTo>
                <a:lnTo>
                  <a:pt x="14091" y="993"/>
                </a:lnTo>
                <a:lnTo>
                  <a:pt x="14083" y="990"/>
                </a:lnTo>
                <a:lnTo>
                  <a:pt x="14077" y="986"/>
                </a:lnTo>
                <a:lnTo>
                  <a:pt x="14070" y="984"/>
                </a:lnTo>
                <a:lnTo>
                  <a:pt x="14061" y="982"/>
                </a:lnTo>
                <a:lnTo>
                  <a:pt x="14053" y="981"/>
                </a:lnTo>
                <a:lnTo>
                  <a:pt x="14043" y="980"/>
                </a:lnTo>
                <a:lnTo>
                  <a:pt x="14034" y="980"/>
                </a:lnTo>
                <a:lnTo>
                  <a:pt x="13984" y="980"/>
                </a:lnTo>
                <a:lnTo>
                  <a:pt x="13920" y="980"/>
                </a:lnTo>
                <a:lnTo>
                  <a:pt x="13847" y="980"/>
                </a:lnTo>
                <a:lnTo>
                  <a:pt x="13772" y="980"/>
                </a:lnTo>
                <a:lnTo>
                  <a:pt x="13699" y="980"/>
                </a:lnTo>
                <a:lnTo>
                  <a:pt x="13636" y="980"/>
                </a:lnTo>
                <a:lnTo>
                  <a:pt x="13588" y="980"/>
                </a:lnTo>
                <a:lnTo>
                  <a:pt x="13559" y="980"/>
                </a:lnTo>
                <a:lnTo>
                  <a:pt x="13557" y="1018"/>
                </a:lnTo>
                <a:lnTo>
                  <a:pt x="13553" y="1056"/>
                </a:lnTo>
                <a:lnTo>
                  <a:pt x="13549" y="1093"/>
                </a:lnTo>
                <a:lnTo>
                  <a:pt x="13544" y="1129"/>
                </a:lnTo>
                <a:lnTo>
                  <a:pt x="13537" y="1164"/>
                </a:lnTo>
                <a:lnTo>
                  <a:pt x="13530" y="1199"/>
                </a:lnTo>
                <a:lnTo>
                  <a:pt x="13522" y="1233"/>
                </a:lnTo>
                <a:lnTo>
                  <a:pt x="13514" y="1266"/>
                </a:lnTo>
                <a:lnTo>
                  <a:pt x="13504" y="1299"/>
                </a:lnTo>
                <a:lnTo>
                  <a:pt x="13494" y="1331"/>
                </a:lnTo>
                <a:lnTo>
                  <a:pt x="13482" y="1361"/>
                </a:lnTo>
                <a:lnTo>
                  <a:pt x="13470" y="1392"/>
                </a:lnTo>
                <a:lnTo>
                  <a:pt x="13459" y="1422"/>
                </a:lnTo>
                <a:lnTo>
                  <a:pt x="13445" y="1452"/>
                </a:lnTo>
                <a:lnTo>
                  <a:pt x="13431" y="1479"/>
                </a:lnTo>
                <a:lnTo>
                  <a:pt x="13416" y="1507"/>
                </a:lnTo>
                <a:lnTo>
                  <a:pt x="13402" y="1534"/>
                </a:lnTo>
                <a:lnTo>
                  <a:pt x="13386" y="1561"/>
                </a:lnTo>
                <a:lnTo>
                  <a:pt x="13369" y="1586"/>
                </a:lnTo>
                <a:lnTo>
                  <a:pt x="13352" y="1611"/>
                </a:lnTo>
                <a:lnTo>
                  <a:pt x="13334" y="1636"/>
                </a:lnTo>
                <a:lnTo>
                  <a:pt x="13316" y="1660"/>
                </a:lnTo>
                <a:lnTo>
                  <a:pt x="13297" y="1684"/>
                </a:lnTo>
                <a:lnTo>
                  <a:pt x="13277" y="1706"/>
                </a:lnTo>
                <a:lnTo>
                  <a:pt x="13257" y="1728"/>
                </a:lnTo>
                <a:lnTo>
                  <a:pt x="13236" y="1749"/>
                </a:lnTo>
                <a:lnTo>
                  <a:pt x="13215" y="1770"/>
                </a:lnTo>
                <a:lnTo>
                  <a:pt x="13193" y="1791"/>
                </a:lnTo>
                <a:lnTo>
                  <a:pt x="13172" y="1811"/>
                </a:lnTo>
                <a:lnTo>
                  <a:pt x="13149" y="1830"/>
                </a:lnTo>
                <a:lnTo>
                  <a:pt x="13125" y="1849"/>
                </a:lnTo>
                <a:lnTo>
                  <a:pt x="13102" y="1867"/>
                </a:lnTo>
                <a:lnTo>
                  <a:pt x="13096" y="1856"/>
                </a:lnTo>
                <a:lnTo>
                  <a:pt x="13078" y="1827"/>
                </a:lnTo>
                <a:lnTo>
                  <a:pt x="13053" y="1786"/>
                </a:lnTo>
                <a:lnTo>
                  <a:pt x="13025" y="1739"/>
                </a:lnTo>
                <a:lnTo>
                  <a:pt x="12996" y="1692"/>
                </a:lnTo>
                <a:lnTo>
                  <a:pt x="12972" y="1651"/>
                </a:lnTo>
                <a:lnTo>
                  <a:pt x="12955" y="1622"/>
                </a:lnTo>
                <a:lnTo>
                  <a:pt x="12947" y="1611"/>
                </a:lnTo>
                <a:close/>
                <a:moveTo>
                  <a:pt x="12325" y="1930"/>
                </a:moveTo>
                <a:lnTo>
                  <a:pt x="12334" y="1925"/>
                </a:lnTo>
                <a:lnTo>
                  <a:pt x="12358" y="1911"/>
                </a:lnTo>
                <a:lnTo>
                  <a:pt x="12392" y="1891"/>
                </a:lnTo>
                <a:lnTo>
                  <a:pt x="12430" y="1868"/>
                </a:lnTo>
                <a:lnTo>
                  <a:pt x="12469" y="1846"/>
                </a:lnTo>
                <a:lnTo>
                  <a:pt x="12502" y="1826"/>
                </a:lnTo>
                <a:lnTo>
                  <a:pt x="12526" y="1812"/>
                </a:lnTo>
                <a:lnTo>
                  <a:pt x="12535" y="1806"/>
                </a:lnTo>
                <a:lnTo>
                  <a:pt x="12535" y="1778"/>
                </a:lnTo>
                <a:lnTo>
                  <a:pt x="12535" y="1702"/>
                </a:lnTo>
                <a:lnTo>
                  <a:pt x="12535" y="1595"/>
                </a:lnTo>
                <a:lnTo>
                  <a:pt x="12535" y="1472"/>
                </a:lnTo>
                <a:lnTo>
                  <a:pt x="12536" y="1349"/>
                </a:lnTo>
                <a:lnTo>
                  <a:pt x="12536" y="1242"/>
                </a:lnTo>
                <a:lnTo>
                  <a:pt x="12536" y="1166"/>
                </a:lnTo>
                <a:lnTo>
                  <a:pt x="12536" y="1137"/>
                </a:lnTo>
                <a:lnTo>
                  <a:pt x="12526" y="1137"/>
                </a:lnTo>
                <a:lnTo>
                  <a:pt x="12503" y="1137"/>
                </a:lnTo>
                <a:lnTo>
                  <a:pt x="12470" y="1137"/>
                </a:lnTo>
                <a:lnTo>
                  <a:pt x="12432" y="1137"/>
                </a:lnTo>
                <a:lnTo>
                  <a:pt x="12394" y="1137"/>
                </a:lnTo>
                <a:lnTo>
                  <a:pt x="12361" y="1137"/>
                </a:lnTo>
                <a:lnTo>
                  <a:pt x="12338" y="1137"/>
                </a:lnTo>
                <a:lnTo>
                  <a:pt x="12328" y="1137"/>
                </a:lnTo>
                <a:lnTo>
                  <a:pt x="12328" y="1126"/>
                </a:lnTo>
                <a:lnTo>
                  <a:pt x="12328" y="1099"/>
                </a:lnTo>
                <a:lnTo>
                  <a:pt x="12328" y="1061"/>
                </a:lnTo>
                <a:lnTo>
                  <a:pt x="12328" y="1015"/>
                </a:lnTo>
                <a:lnTo>
                  <a:pt x="12328" y="970"/>
                </a:lnTo>
                <a:lnTo>
                  <a:pt x="12328" y="931"/>
                </a:lnTo>
                <a:lnTo>
                  <a:pt x="12328" y="904"/>
                </a:lnTo>
                <a:lnTo>
                  <a:pt x="12328" y="893"/>
                </a:lnTo>
                <a:lnTo>
                  <a:pt x="12343" y="893"/>
                </a:lnTo>
                <a:lnTo>
                  <a:pt x="12382" y="893"/>
                </a:lnTo>
                <a:lnTo>
                  <a:pt x="12438" y="893"/>
                </a:lnTo>
                <a:lnTo>
                  <a:pt x="12502" y="893"/>
                </a:lnTo>
                <a:lnTo>
                  <a:pt x="12566" y="893"/>
                </a:lnTo>
                <a:lnTo>
                  <a:pt x="12623" y="893"/>
                </a:lnTo>
                <a:lnTo>
                  <a:pt x="12667" y="893"/>
                </a:lnTo>
                <a:lnTo>
                  <a:pt x="12686" y="893"/>
                </a:lnTo>
                <a:lnTo>
                  <a:pt x="12701" y="894"/>
                </a:lnTo>
                <a:lnTo>
                  <a:pt x="12721" y="898"/>
                </a:lnTo>
                <a:lnTo>
                  <a:pt x="12734" y="902"/>
                </a:lnTo>
                <a:lnTo>
                  <a:pt x="12746" y="907"/>
                </a:lnTo>
                <a:lnTo>
                  <a:pt x="12759" y="913"/>
                </a:lnTo>
                <a:lnTo>
                  <a:pt x="12772" y="922"/>
                </a:lnTo>
                <a:lnTo>
                  <a:pt x="12784" y="931"/>
                </a:lnTo>
                <a:lnTo>
                  <a:pt x="12796" y="944"/>
                </a:lnTo>
                <a:lnTo>
                  <a:pt x="12801" y="950"/>
                </a:lnTo>
                <a:lnTo>
                  <a:pt x="12808" y="959"/>
                </a:lnTo>
                <a:lnTo>
                  <a:pt x="12812" y="966"/>
                </a:lnTo>
                <a:lnTo>
                  <a:pt x="12817" y="976"/>
                </a:lnTo>
                <a:lnTo>
                  <a:pt x="12821" y="985"/>
                </a:lnTo>
                <a:lnTo>
                  <a:pt x="12825" y="995"/>
                </a:lnTo>
                <a:lnTo>
                  <a:pt x="12829" y="1005"/>
                </a:lnTo>
                <a:lnTo>
                  <a:pt x="12831" y="1017"/>
                </a:lnTo>
                <a:lnTo>
                  <a:pt x="12833" y="1030"/>
                </a:lnTo>
                <a:lnTo>
                  <a:pt x="12835" y="1044"/>
                </a:lnTo>
                <a:lnTo>
                  <a:pt x="12836" y="1057"/>
                </a:lnTo>
                <a:lnTo>
                  <a:pt x="12836" y="1072"/>
                </a:lnTo>
                <a:lnTo>
                  <a:pt x="12836" y="1081"/>
                </a:lnTo>
                <a:lnTo>
                  <a:pt x="12836" y="1104"/>
                </a:lnTo>
                <a:lnTo>
                  <a:pt x="12836" y="1141"/>
                </a:lnTo>
                <a:lnTo>
                  <a:pt x="12836" y="1188"/>
                </a:lnTo>
                <a:lnTo>
                  <a:pt x="12836" y="1244"/>
                </a:lnTo>
                <a:lnTo>
                  <a:pt x="12836" y="1307"/>
                </a:lnTo>
                <a:lnTo>
                  <a:pt x="12836" y="1374"/>
                </a:lnTo>
                <a:lnTo>
                  <a:pt x="12836" y="1443"/>
                </a:lnTo>
                <a:lnTo>
                  <a:pt x="12836" y="1513"/>
                </a:lnTo>
                <a:lnTo>
                  <a:pt x="12836" y="1580"/>
                </a:lnTo>
                <a:lnTo>
                  <a:pt x="12836" y="1642"/>
                </a:lnTo>
                <a:lnTo>
                  <a:pt x="12836" y="1699"/>
                </a:lnTo>
                <a:lnTo>
                  <a:pt x="12836" y="1746"/>
                </a:lnTo>
                <a:lnTo>
                  <a:pt x="12836" y="1783"/>
                </a:lnTo>
                <a:lnTo>
                  <a:pt x="12836" y="1806"/>
                </a:lnTo>
                <a:lnTo>
                  <a:pt x="12836" y="1815"/>
                </a:lnTo>
                <a:lnTo>
                  <a:pt x="12847" y="1827"/>
                </a:lnTo>
                <a:lnTo>
                  <a:pt x="12859" y="1837"/>
                </a:lnTo>
                <a:lnTo>
                  <a:pt x="12870" y="1848"/>
                </a:lnTo>
                <a:lnTo>
                  <a:pt x="12883" y="1858"/>
                </a:lnTo>
                <a:lnTo>
                  <a:pt x="12896" y="1868"/>
                </a:lnTo>
                <a:lnTo>
                  <a:pt x="12908" y="1877"/>
                </a:lnTo>
                <a:lnTo>
                  <a:pt x="12922" y="1886"/>
                </a:lnTo>
                <a:lnTo>
                  <a:pt x="12937" y="1894"/>
                </a:lnTo>
                <a:lnTo>
                  <a:pt x="12951" y="1903"/>
                </a:lnTo>
                <a:lnTo>
                  <a:pt x="12967" y="1910"/>
                </a:lnTo>
                <a:lnTo>
                  <a:pt x="12982" y="1918"/>
                </a:lnTo>
                <a:lnTo>
                  <a:pt x="12998" y="1925"/>
                </a:lnTo>
                <a:lnTo>
                  <a:pt x="13032" y="1938"/>
                </a:lnTo>
                <a:lnTo>
                  <a:pt x="13068" y="1949"/>
                </a:lnTo>
                <a:lnTo>
                  <a:pt x="13105" y="1960"/>
                </a:lnTo>
                <a:lnTo>
                  <a:pt x="13145" y="1969"/>
                </a:lnTo>
                <a:lnTo>
                  <a:pt x="13187" y="1976"/>
                </a:lnTo>
                <a:lnTo>
                  <a:pt x="13231" y="1981"/>
                </a:lnTo>
                <a:lnTo>
                  <a:pt x="13277" y="1985"/>
                </a:lnTo>
                <a:lnTo>
                  <a:pt x="13324" y="1989"/>
                </a:lnTo>
                <a:lnTo>
                  <a:pt x="13374" y="1991"/>
                </a:lnTo>
                <a:lnTo>
                  <a:pt x="13426" y="1992"/>
                </a:lnTo>
                <a:lnTo>
                  <a:pt x="13439" y="1992"/>
                </a:lnTo>
                <a:lnTo>
                  <a:pt x="13474" y="1992"/>
                </a:lnTo>
                <a:lnTo>
                  <a:pt x="13528" y="1992"/>
                </a:lnTo>
                <a:lnTo>
                  <a:pt x="13599" y="1992"/>
                </a:lnTo>
                <a:lnTo>
                  <a:pt x="13682" y="1992"/>
                </a:lnTo>
                <a:lnTo>
                  <a:pt x="13776" y="1992"/>
                </a:lnTo>
                <a:lnTo>
                  <a:pt x="13876" y="1992"/>
                </a:lnTo>
                <a:lnTo>
                  <a:pt x="13980" y="1992"/>
                </a:lnTo>
                <a:lnTo>
                  <a:pt x="14082" y="1992"/>
                </a:lnTo>
                <a:lnTo>
                  <a:pt x="14182" y="1992"/>
                </a:lnTo>
                <a:lnTo>
                  <a:pt x="14276" y="1992"/>
                </a:lnTo>
                <a:lnTo>
                  <a:pt x="14360" y="1992"/>
                </a:lnTo>
                <a:lnTo>
                  <a:pt x="14431" y="1992"/>
                </a:lnTo>
                <a:lnTo>
                  <a:pt x="14485" y="1992"/>
                </a:lnTo>
                <a:lnTo>
                  <a:pt x="14521" y="1992"/>
                </a:lnTo>
                <a:lnTo>
                  <a:pt x="14532" y="1992"/>
                </a:lnTo>
                <a:lnTo>
                  <a:pt x="14529" y="2003"/>
                </a:lnTo>
                <a:lnTo>
                  <a:pt x="14521" y="2034"/>
                </a:lnTo>
                <a:lnTo>
                  <a:pt x="14508" y="2078"/>
                </a:lnTo>
                <a:lnTo>
                  <a:pt x="14494" y="2129"/>
                </a:lnTo>
                <a:lnTo>
                  <a:pt x="14481" y="2178"/>
                </a:lnTo>
                <a:lnTo>
                  <a:pt x="14468" y="2222"/>
                </a:lnTo>
                <a:lnTo>
                  <a:pt x="14459" y="2252"/>
                </a:lnTo>
                <a:lnTo>
                  <a:pt x="14456" y="2264"/>
                </a:lnTo>
                <a:lnTo>
                  <a:pt x="14443" y="2264"/>
                </a:lnTo>
                <a:lnTo>
                  <a:pt x="14411" y="2264"/>
                </a:lnTo>
                <a:lnTo>
                  <a:pt x="14359" y="2264"/>
                </a:lnTo>
                <a:lnTo>
                  <a:pt x="14291" y="2264"/>
                </a:lnTo>
                <a:lnTo>
                  <a:pt x="14211" y="2264"/>
                </a:lnTo>
                <a:lnTo>
                  <a:pt x="14122" y="2264"/>
                </a:lnTo>
                <a:lnTo>
                  <a:pt x="14026" y="2264"/>
                </a:lnTo>
                <a:lnTo>
                  <a:pt x="13928" y="2264"/>
                </a:lnTo>
                <a:lnTo>
                  <a:pt x="13829" y="2264"/>
                </a:lnTo>
                <a:lnTo>
                  <a:pt x="13733" y="2264"/>
                </a:lnTo>
                <a:lnTo>
                  <a:pt x="13644" y="2264"/>
                </a:lnTo>
                <a:lnTo>
                  <a:pt x="13564" y="2264"/>
                </a:lnTo>
                <a:lnTo>
                  <a:pt x="13496" y="2264"/>
                </a:lnTo>
                <a:lnTo>
                  <a:pt x="13443" y="2264"/>
                </a:lnTo>
                <a:lnTo>
                  <a:pt x="13409" y="2264"/>
                </a:lnTo>
                <a:lnTo>
                  <a:pt x="13397" y="2264"/>
                </a:lnTo>
                <a:lnTo>
                  <a:pt x="13337" y="2261"/>
                </a:lnTo>
                <a:lnTo>
                  <a:pt x="13280" y="2256"/>
                </a:lnTo>
                <a:lnTo>
                  <a:pt x="13224" y="2250"/>
                </a:lnTo>
                <a:lnTo>
                  <a:pt x="13171" y="2244"/>
                </a:lnTo>
                <a:lnTo>
                  <a:pt x="13120" y="2237"/>
                </a:lnTo>
                <a:lnTo>
                  <a:pt x="13070" y="2228"/>
                </a:lnTo>
                <a:lnTo>
                  <a:pt x="13024" y="2219"/>
                </a:lnTo>
                <a:lnTo>
                  <a:pt x="12979" y="2208"/>
                </a:lnTo>
                <a:lnTo>
                  <a:pt x="12937" y="2196"/>
                </a:lnTo>
                <a:lnTo>
                  <a:pt x="12897" y="2183"/>
                </a:lnTo>
                <a:lnTo>
                  <a:pt x="12877" y="2175"/>
                </a:lnTo>
                <a:lnTo>
                  <a:pt x="12859" y="2168"/>
                </a:lnTo>
                <a:lnTo>
                  <a:pt x="12839" y="2159"/>
                </a:lnTo>
                <a:lnTo>
                  <a:pt x="12823" y="2151"/>
                </a:lnTo>
                <a:lnTo>
                  <a:pt x="12805" y="2142"/>
                </a:lnTo>
                <a:lnTo>
                  <a:pt x="12789" y="2133"/>
                </a:lnTo>
                <a:lnTo>
                  <a:pt x="12772" y="2123"/>
                </a:lnTo>
                <a:lnTo>
                  <a:pt x="12757" y="2113"/>
                </a:lnTo>
                <a:lnTo>
                  <a:pt x="12741" y="2102"/>
                </a:lnTo>
                <a:lnTo>
                  <a:pt x="12727" y="2091"/>
                </a:lnTo>
                <a:lnTo>
                  <a:pt x="12713" y="2080"/>
                </a:lnTo>
                <a:lnTo>
                  <a:pt x="12700" y="2067"/>
                </a:lnTo>
                <a:lnTo>
                  <a:pt x="12684" y="2077"/>
                </a:lnTo>
                <a:lnTo>
                  <a:pt x="12641" y="2102"/>
                </a:lnTo>
                <a:lnTo>
                  <a:pt x="12581" y="2137"/>
                </a:lnTo>
                <a:lnTo>
                  <a:pt x="12512" y="2176"/>
                </a:lnTo>
                <a:lnTo>
                  <a:pt x="12443" y="2216"/>
                </a:lnTo>
                <a:lnTo>
                  <a:pt x="12384" y="2251"/>
                </a:lnTo>
                <a:lnTo>
                  <a:pt x="12342" y="2276"/>
                </a:lnTo>
                <a:lnTo>
                  <a:pt x="12326" y="2285"/>
                </a:lnTo>
                <a:lnTo>
                  <a:pt x="12326" y="2269"/>
                </a:lnTo>
                <a:lnTo>
                  <a:pt x="12326" y="2229"/>
                </a:lnTo>
                <a:lnTo>
                  <a:pt x="12325" y="2173"/>
                </a:lnTo>
                <a:lnTo>
                  <a:pt x="12325" y="2107"/>
                </a:lnTo>
                <a:lnTo>
                  <a:pt x="12325" y="2043"/>
                </a:lnTo>
                <a:lnTo>
                  <a:pt x="12325" y="1985"/>
                </a:lnTo>
                <a:lnTo>
                  <a:pt x="12325" y="1945"/>
                </a:lnTo>
                <a:lnTo>
                  <a:pt x="12325" y="1930"/>
                </a:lnTo>
                <a:close/>
                <a:moveTo>
                  <a:pt x="12337" y="299"/>
                </a:moveTo>
                <a:lnTo>
                  <a:pt x="12335" y="296"/>
                </a:lnTo>
                <a:lnTo>
                  <a:pt x="12335" y="288"/>
                </a:lnTo>
                <a:lnTo>
                  <a:pt x="12335" y="284"/>
                </a:lnTo>
                <a:lnTo>
                  <a:pt x="12337" y="280"/>
                </a:lnTo>
                <a:lnTo>
                  <a:pt x="12339" y="275"/>
                </a:lnTo>
                <a:lnTo>
                  <a:pt x="12343" y="271"/>
                </a:lnTo>
                <a:lnTo>
                  <a:pt x="12347" y="268"/>
                </a:lnTo>
                <a:lnTo>
                  <a:pt x="12353" y="265"/>
                </a:lnTo>
                <a:lnTo>
                  <a:pt x="12362" y="263"/>
                </a:lnTo>
                <a:lnTo>
                  <a:pt x="12371" y="263"/>
                </a:lnTo>
                <a:lnTo>
                  <a:pt x="12388" y="263"/>
                </a:lnTo>
                <a:lnTo>
                  <a:pt x="12414" y="263"/>
                </a:lnTo>
                <a:lnTo>
                  <a:pt x="12446" y="263"/>
                </a:lnTo>
                <a:lnTo>
                  <a:pt x="12482" y="263"/>
                </a:lnTo>
                <a:lnTo>
                  <a:pt x="12519" y="263"/>
                </a:lnTo>
                <a:lnTo>
                  <a:pt x="12556" y="263"/>
                </a:lnTo>
                <a:lnTo>
                  <a:pt x="12590" y="263"/>
                </a:lnTo>
                <a:lnTo>
                  <a:pt x="12617" y="263"/>
                </a:lnTo>
                <a:lnTo>
                  <a:pt x="12625" y="263"/>
                </a:lnTo>
                <a:lnTo>
                  <a:pt x="12631" y="264"/>
                </a:lnTo>
                <a:lnTo>
                  <a:pt x="12637" y="266"/>
                </a:lnTo>
                <a:lnTo>
                  <a:pt x="12643" y="268"/>
                </a:lnTo>
                <a:lnTo>
                  <a:pt x="12652" y="274"/>
                </a:lnTo>
                <a:lnTo>
                  <a:pt x="12659" y="281"/>
                </a:lnTo>
                <a:lnTo>
                  <a:pt x="12669" y="293"/>
                </a:lnTo>
                <a:lnTo>
                  <a:pt x="12672" y="300"/>
                </a:lnTo>
                <a:lnTo>
                  <a:pt x="12679" y="317"/>
                </a:lnTo>
                <a:lnTo>
                  <a:pt x="12695" y="362"/>
                </a:lnTo>
                <a:lnTo>
                  <a:pt x="12720" y="427"/>
                </a:lnTo>
                <a:lnTo>
                  <a:pt x="12748" y="500"/>
                </a:lnTo>
                <a:lnTo>
                  <a:pt x="12777" y="574"/>
                </a:lnTo>
                <a:lnTo>
                  <a:pt x="12801" y="638"/>
                </a:lnTo>
                <a:lnTo>
                  <a:pt x="12818" y="683"/>
                </a:lnTo>
                <a:lnTo>
                  <a:pt x="12825" y="700"/>
                </a:lnTo>
                <a:lnTo>
                  <a:pt x="12827" y="706"/>
                </a:lnTo>
                <a:lnTo>
                  <a:pt x="12828" y="716"/>
                </a:lnTo>
                <a:lnTo>
                  <a:pt x="12828" y="722"/>
                </a:lnTo>
                <a:lnTo>
                  <a:pt x="12827" y="726"/>
                </a:lnTo>
                <a:lnTo>
                  <a:pt x="12825" y="731"/>
                </a:lnTo>
                <a:lnTo>
                  <a:pt x="12820" y="735"/>
                </a:lnTo>
                <a:lnTo>
                  <a:pt x="12815" y="740"/>
                </a:lnTo>
                <a:lnTo>
                  <a:pt x="12809" y="742"/>
                </a:lnTo>
                <a:lnTo>
                  <a:pt x="12800" y="744"/>
                </a:lnTo>
                <a:lnTo>
                  <a:pt x="12791" y="745"/>
                </a:lnTo>
                <a:lnTo>
                  <a:pt x="12770" y="745"/>
                </a:lnTo>
                <a:lnTo>
                  <a:pt x="12737" y="745"/>
                </a:lnTo>
                <a:lnTo>
                  <a:pt x="12695" y="745"/>
                </a:lnTo>
                <a:lnTo>
                  <a:pt x="12652" y="745"/>
                </a:lnTo>
                <a:lnTo>
                  <a:pt x="12610" y="745"/>
                </a:lnTo>
                <a:lnTo>
                  <a:pt x="12574" y="745"/>
                </a:lnTo>
                <a:lnTo>
                  <a:pt x="12548" y="745"/>
                </a:lnTo>
                <a:lnTo>
                  <a:pt x="12539" y="745"/>
                </a:lnTo>
                <a:lnTo>
                  <a:pt x="12533" y="744"/>
                </a:lnTo>
                <a:lnTo>
                  <a:pt x="12527" y="743"/>
                </a:lnTo>
                <a:lnTo>
                  <a:pt x="12521" y="741"/>
                </a:lnTo>
                <a:lnTo>
                  <a:pt x="12514" y="737"/>
                </a:lnTo>
                <a:lnTo>
                  <a:pt x="12509" y="734"/>
                </a:lnTo>
                <a:lnTo>
                  <a:pt x="12504" y="729"/>
                </a:lnTo>
                <a:lnTo>
                  <a:pt x="12500" y="724"/>
                </a:lnTo>
                <a:lnTo>
                  <a:pt x="12496" y="717"/>
                </a:lnTo>
                <a:lnTo>
                  <a:pt x="12489" y="698"/>
                </a:lnTo>
                <a:lnTo>
                  <a:pt x="12471" y="651"/>
                </a:lnTo>
                <a:lnTo>
                  <a:pt x="12445" y="584"/>
                </a:lnTo>
                <a:lnTo>
                  <a:pt x="12416" y="506"/>
                </a:lnTo>
                <a:lnTo>
                  <a:pt x="12387" y="430"/>
                </a:lnTo>
                <a:lnTo>
                  <a:pt x="12362" y="363"/>
                </a:lnTo>
                <a:lnTo>
                  <a:pt x="12344" y="317"/>
                </a:lnTo>
                <a:lnTo>
                  <a:pt x="12337" y="299"/>
                </a:lnTo>
                <a:close/>
                <a:moveTo>
                  <a:pt x="15547" y="784"/>
                </a:moveTo>
                <a:lnTo>
                  <a:pt x="15547" y="762"/>
                </a:lnTo>
                <a:lnTo>
                  <a:pt x="15547" y="702"/>
                </a:lnTo>
                <a:lnTo>
                  <a:pt x="15547" y="619"/>
                </a:lnTo>
                <a:lnTo>
                  <a:pt x="15547" y="523"/>
                </a:lnTo>
                <a:lnTo>
                  <a:pt x="15547" y="428"/>
                </a:lnTo>
                <a:lnTo>
                  <a:pt x="15547" y="344"/>
                </a:lnTo>
                <a:lnTo>
                  <a:pt x="15547" y="285"/>
                </a:lnTo>
                <a:lnTo>
                  <a:pt x="15547" y="263"/>
                </a:lnTo>
                <a:lnTo>
                  <a:pt x="15559" y="263"/>
                </a:lnTo>
                <a:lnTo>
                  <a:pt x="15594" y="263"/>
                </a:lnTo>
                <a:lnTo>
                  <a:pt x="15642" y="263"/>
                </a:lnTo>
                <a:lnTo>
                  <a:pt x="15698" y="263"/>
                </a:lnTo>
                <a:lnTo>
                  <a:pt x="15754" y="263"/>
                </a:lnTo>
                <a:lnTo>
                  <a:pt x="15802" y="263"/>
                </a:lnTo>
                <a:lnTo>
                  <a:pt x="15837" y="263"/>
                </a:lnTo>
                <a:lnTo>
                  <a:pt x="15849" y="263"/>
                </a:lnTo>
                <a:lnTo>
                  <a:pt x="15849" y="274"/>
                </a:lnTo>
                <a:lnTo>
                  <a:pt x="15849" y="306"/>
                </a:lnTo>
                <a:lnTo>
                  <a:pt x="15849" y="352"/>
                </a:lnTo>
                <a:lnTo>
                  <a:pt x="15849" y="403"/>
                </a:lnTo>
                <a:lnTo>
                  <a:pt x="15849" y="455"/>
                </a:lnTo>
                <a:lnTo>
                  <a:pt x="15849" y="499"/>
                </a:lnTo>
                <a:lnTo>
                  <a:pt x="15849" y="531"/>
                </a:lnTo>
                <a:lnTo>
                  <a:pt x="15849" y="542"/>
                </a:lnTo>
                <a:lnTo>
                  <a:pt x="15860" y="542"/>
                </a:lnTo>
                <a:lnTo>
                  <a:pt x="15887" y="542"/>
                </a:lnTo>
                <a:lnTo>
                  <a:pt x="15924" y="542"/>
                </a:lnTo>
                <a:lnTo>
                  <a:pt x="15967" y="542"/>
                </a:lnTo>
                <a:lnTo>
                  <a:pt x="16009" y="542"/>
                </a:lnTo>
                <a:lnTo>
                  <a:pt x="16046" y="542"/>
                </a:lnTo>
                <a:lnTo>
                  <a:pt x="16073" y="542"/>
                </a:lnTo>
                <a:lnTo>
                  <a:pt x="16083" y="542"/>
                </a:lnTo>
                <a:lnTo>
                  <a:pt x="16083" y="526"/>
                </a:lnTo>
                <a:lnTo>
                  <a:pt x="16083" y="481"/>
                </a:lnTo>
                <a:lnTo>
                  <a:pt x="16083" y="416"/>
                </a:lnTo>
                <a:lnTo>
                  <a:pt x="16083" y="343"/>
                </a:lnTo>
                <a:lnTo>
                  <a:pt x="16083" y="270"/>
                </a:lnTo>
                <a:lnTo>
                  <a:pt x="16083" y="207"/>
                </a:lnTo>
                <a:lnTo>
                  <a:pt x="16083" y="161"/>
                </a:lnTo>
                <a:lnTo>
                  <a:pt x="16083" y="144"/>
                </a:lnTo>
                <a:lnTo>
                  <a:pt x="16096" y="144"/>
                </a:lnTo>
                <a:lnTo>
                  <a:pt x="16130" y="144"/>
                </a:lnTo>
                <a:lnTo>
                  <a:pt x="16179" y="144"/>
                </a:lnTo>
                <a:lnTo>
                  <a:pt x="16234" y="144"/>
                </a:lnTo>
                <a:lnTo>
                  <a:pt x="16289" y="144"/>
                </a:lnTo>
                <a:lnTo>
                  <a:pt x="16338" y="144"/>
                </a:lnTo>
                <a:lnTo>
                  <a:pt x="16371" y="144"/>
                </a:lnTo>
                <a:lnTo>
                  <a:pt x="16384" y="144"/>
                </a:lnTo>
                <a:lnTo>
                  <a:pt x="16384" y="161"/>
                </a:lnTo>
                <a:lnTo>
                  <a:pt x="16384" y="207"/>
                </a:lnTo>
                <a:lnTo>
                  <a:pt x="16384" y="270"/>
                </a:lnTo>
                <a:lnTo>
                  <a:pt x="16384" y="343"/>
                </a:lnTo>
                <a:lnTo>
                  <a:pt x="16384" y="416"/>
                </a:lnTo>
                <a:lnTo>
                  <a:pt x="16384" y="481"/>
                </a:lnTo>
                <a:lnTo>
                  <a:pt x="16384" y="526"/>
                </a:lnTo>
                <a:lnTo>
                  <a:pt x="16384" y="542"/>
                </a:lnTo>
                <a:lnTo>
                  <a:pt x="16392" y="542"/>
                </a:lnTo>
                <a:lnTo>
                  <a:pt x="16412" y="542"/>
                </a:lnTo>
                <a:lnTo>
                  <a:pt x="16439" y="542"/>
                </a:lnTo>
                <a:lnTo>
                  <a:pt x="16471" y="542"/>
                </a:lnTo>
                <a:lnTo>
                  <a:pt x="16503" y="542"/>
                </a:lnTo>
                <a:lnTo>
                  <a:pt x="16531" y="542"/>
                </a:lnTo>
                <a:lnTo>
                  <a:pt x="16550" y="542"/>
                </a:lnTo>
                <a:lnTo>
                  <a:pt x="16558" y="542"/>
                </a:lnTo>
                <a:lnTo>
                  <a:pt x="16567" y="542"/>
                </a:lnTo>
                <a:lnTo>
                  <a:pt x="16585" y="539"/>
                </a:lnTo>
                <a:lnTo>
                  <a:pt x="16596" y="536"/>
                </a:lnTo>
                <a:lnTo>
                  <a:pt x="16605" y="532"/>
                </a:lnTo>
                <a:lnTo>
                  <a:pt x="16611" y="530"/>
                </a:lnTo>
                <a:lnTo>
                  <a:pt x="16615" y="527"/>
                </a:lnTo>
                <a:lnTo>
                  <a:pt x="16619" y="522"/>
                </a:lnTo>
                <a:lnTo>
                  <a:pt x="16622" y="519"/>
                </a:lnTo>
                <a:lnTo>
                  <a:pt x="16627" y="513"/>
                </a:lnTo>
                <a:lnTo>
                  <a:pt x="16631" y="506"/>
                </a:lnTo>
                <a:lnTo>
                  <a:pt x="16633" y="500"/>
                </a:lnTo>
                <a:lnTo>
                  <a:pt x="16635" y="494"/>
                </a:lnTo>
                <a:lnTo>
                  <a:pt x="16637" y="482"/>
                </a:lnTo>
                <a:lnTo>
                  <a:pt x="16637" y="471"/>
                </a:lnTo>
                <a:lnTo>
                  <a:pt x="16638" y="463"/>
                </a:lnTo>
                <a:lnTo>
                  <a:pt x="16638" y="439"/>
                </a:lnTo>
                <a:lnTo>
                  <a:pt x="16638" y="406"/>
                </a:lnTo>
                <a:lnTo>
                  <a:pt x="16638" y="367"/>
                </a:lnTo>
                <a:lnTo>
                  <a:pt x="16638" y="328"/>
                </a:lnTo>
                <a:lnTo>
                  <a:pt x="16638" y="296"/>
                </a:lnTo>
                <a:lnTo>
                  <a:pt x="16638" y="271"/>
                </a:lnTo>
                <a:lnTo>
                  <a:pt x="16638" y="263"/>
                </a:lnTo>
                <a:lnTo>
                  <a:pt x="16651" y="263"/>
                </a:lnTo>
                <a:lnTo>
                  <a:pt x="16685" y="263"/>
                </a:lnTo>
                <a:lnTo>
                  <a:pt x="16734" y="263"/>
                </a:lnTo>
                <a:lnTo>
                  <a:pt x="16789" y="263"/>
                </a:lnTo>
                <a:lnTo>
                  <a:pt x="16845" y="263"/>
                </a:lnTo>
                <a:lnTo>
                  <a:pt x="16892" y="263"/>
                </a:lnTo>
                <a:lnTo>
                  <a:pt x="16927" y="263"/>
                </a:lnTo>
                <a:lnTo>
                  <a:pt x="16940" y="263"/>
                </a:lnTo>
                <a:lnTo>
                  <a:pt x="16940" y="275"/>
                </a:lnTo>
                <a:lnTo>
                  <a:pt x="16940" y="310"/>
                </a:lnTo>
                <a:lnTo>
                  <a:pt x="16940" y="359"/>
                </a:lnTo>
                <a:lnTo>
                  <a:pt x="16940" y="415"/>
                </a:lnTo>
                <a:lnTo>
                  <a:pt x="16940" y="471"/>
                </a:lnTo>
                <a:lnTo>
                  <a:pt x="16940" y="520"/>
                </a:lnTo>
                <a:lnTo>
                  <a:pt x="16940" y="554"/>
                </a:lnTo>
                <a:lnTo>
                  <a:pt x="16940" y="568"/>
                </a:lnTo>
                <a:lnTo>
                  <a:pt x="16940" y="571"/>
                </a:lnTo>
                <a:lnTo>
                  <a:pt x="16939" y="583"/>
                </a:lnTo>
                <a:lnTo>
                  <a:pt x="16940" y="587"/>
                </a:lnTo>
                <a:lnTo>
                  <a:pt x="16939" y="598"/>
                </a:lnTo>
                <a:lnTo>
                  <a:pt x="16938" y="615"/>
                </a:lnTo>
                <a:lnTo>
                  <a:pt x="16935" y="636"/>
                </a:lnTo>
                <a:lnTo>
                  <a:pt x="16933" y="646"/>
                </a:lnTo>
                <a:lnTo>
                  <a:pt x="16929" y="659"/>
                </a:lnTo>
                <a:lnTo>
                  <a:pt x="16925" y="671"/>
                </a:lnTo>
                <a:lnTo>
                  <a:pt x="16921" y="682"/>
                </a:lnTo>
                <a:lnTo>
                  <a:pt x="16915" y="695"/>
                </a:lnTo>
                <a:lnTo>
                  <a:pt x="16908" y="707"/>
                </a:lnTo>
                <a:lnTo>
                  <a:pt x="16900" y="717"/>
                </a:lnTo>
                <a:lnTo>
                  <a:pt x="16890" y="728"/>
                </a:lnTo>
                <a:lnTo>
                  <a:pt x="16888" y="730"/>
                </a:lnTo>
                <a:lnTo>
                  <a:pt x="16883" y="736"/>
                </a:lnTo>
                <a:lnTo>
                  <a:pt x="16871" y="746"/>
                </a:lnTo>
                <a:lnTo>
                  <a:pt x="16855" y="755"/>
                </a:lnTo>
                <a:lnTo>
                  <a:pt x="16846" y="761"/>
                </a:lnTo>
                <a:lnTo>
                  <a:pt x="16834" y="766"/>
                </a:lnTo>
                <a:lnTo>
                  <a:pt x="16821" y="771"/>
                </a:lnTo>
                <a:lnTo>
                  <a:pt x="16808" y="776"/>
                </a:lnTo>
                <a:lnTo>
                  <a:pt x="16792" y="779"/>
                </a:lnTo>
                <a:lnTo>
                  <a:pt x="16775" y="782"/>
                </a:lnTo>
                <a:lnTo>
                  <a:pt x="16757" y="783"/>
                </a:lnTo>
                <a:lnTo>
                  <a:pt x="16736" y="784"/>
                </a:lnTo>
                <a:lnTo>
                  <a:pt x="16721" y="784"/>
                </a:lnTo>
                <a:lnTo>
                  <a:pt x="16683" y="784"/>
                </a:lnTo>
                <a:lnTo>
                  <a:pt x="16622" y="784"/>
                </a:lnTo>
                <a:lnTo>
                  <a:pt x="16546" y="784"/>
                </a:lnTo>
                <a:lnTo>
                  <a:pt x="16456" y="784"/>
                </a:lnTo>
                <a:lnTo>
                  <a:pt x="16356" y="784"/>
                </a:lnTo>
                <a:lnTo>
                  <a:pt x="16249" y="784"/>
                </a:lnTo>
                <a:lnTo>
                  <a:pt x="16137" y="784"/>
                </a:lnTo>
                <a:lnTo>
                  <a:pt x="16027" y="784"/>
                </a:lnTo>
                <a:lnTo>
                  <a:pt x="15920" y="784"/>
                </a:lnTo>
                <a:lnTo>
                  <a:pt x="15821" y="784"/>
                </a:lnTo>
                <a:lnTo>
                  <a:pt x="15731" y="784"/>
                </a:lnTo>
                <a:lnTo>
                  <a:pt x="15656" y="784"/>
                </a:lnTo>
                <a:lnTo>
                  <a:pt x="15598" y="784"/>
                </a:lnTo>
                <a:lnTo>
                  <a:pt x="15559" y="784"/>
                </a:lnTo>
                <a:lnTo>
                  <a:pt x="15547" y="784"/>
                </a:lnTo>
                <a:close/>
                <a:moveTo>
                  <a:pt x="15547" y="2264"/>
                </a:moveTo>
                <a:lnTo>
                  <a:pt x="15547" y="2254"/>
                </a:lnTo>
                <a:lnTo>
                  <a:pt x="15547" y="2223"/>
                </a:lnTo>
                <a:lnTo>
                  <a:pt x="15547" y="2174"/>
                </a:lnTo>
                <a:lnTo>
                  <a:pt x="15547" y="2112"/>
                </a:lnTo>
                <a:lnTo>
                  <a:pt x="15547" y="2038"/>
                </a:lnTo>
                <a:lnTo>
                  <a:pt x="15547" y="1956"/>
                </a:lnTo>
                <a:lnTo>
                  <a:pt x="15547" y="1867"/>
                </a:lnTo>
                <a:lnTo>
                  <a:pt x="15547" y="1777"/>
                </a:lnTo>
                <a:lnTo>
                  <a:pt x="15547" y="1686"/>
                </a:lnTo>
                <a:lnTo>
                  <a:pt x="15547" y="1597"/>
                </a:lnTo>
                <a:lnTo>
                  <a:pt x="15547" y="1515"/>
                </a:lnTo>
                <a:lnTo>
                  <a:pt x="15547" y="1441"/>
                </a:lnTo>
                <a:lnTo>
                  <a:pt x="15547" y="1378"/>
                </a:lnTo>
                <a:lnTo>
                  <a:pt x="15547" y="1331"/>
                </a:lnTo>
                <a:lnTo>
                  <a:pt x="15547" y="1299"/>
                </a:lnTo>
                <a:lnTo>
                  <a:pt x="15547" y="1288"/>
                </a:lnTo>
                <a:lnTo>
                  <a:pt x="15568" y="1288"/>
                </a:lnTo>
                <a:lnTo>
                  <a:pt x="15623" y="1288"/>
                </a:lnTo>
                <a:lnTo>
                  <a:pt x="15702" y="1288"/>
                </a:lnTo>
                <a:lnTo>
                  <a:pt x="15792" y="1288"/>
                </a:lnTo>
                <a:lnTo>
                  <a:pt x="15883" y="1288"/>
                </a:lnTo>
                <a:lnTo>
                  <a:pt x="15962" y="1288"/>
                </a:lnTo>
                <a:lnTo>
                  <a:pt x="16018" y="1288"/>
                </a:lnTo>
                <a:lnTo>
                  <a:pt x="16039" y="1288"/>
                </a:lnTo>
                <a:lnTo>
                  <a:pt x="16045" y="1265"/>
                </a:lnTo>
                <a:lnTo>
                  <a:pt x="16059" y="1213"/>
                </a:lnTo>
                <a:lnTo>
                  <a:pt x="16074" y="1161"/>
                </a:lnTo>
                <a:lnTo>
                  <a:pt x="16080" y="1137"/>
                </a:lnTo>
                <a:lnTo>
                  <a:pt x="16057" y="1137"/>
                </a:lnTo>
                <a:lnTo>
                  <a:pt x="15996" y="1137"/>
                </a:lnTo>
                <a:lnTo>
                  <a:pt x="15909" y="1137"/>
                </a:lnTo>
                <a:lnTo>
                  <a:pt x="15809" y="1137"/>
                </a:lnTo>
                <a:lnTo>
                  <a:pt x="15709" y="1137"/>
                </a:lnTo>
                <a:lnTo>
                  <a:pt x="15622" y="1137"/>
                </a:lnTo>
                <a:lnTo>
                  <a:pt x="15560" y="1137"/>
                </a:lnTo>
                <a:lnTo>
                  <a:pt x="15537" y="1137"/>
                </a:lnTo>
                <a:lnTo>
                  <a:pt x="15540" y="1126"/>
                </a:lnTo>
                <a:lnTo>
                  <a:pt x="15548" y="1099"/>
                </a:lnTo>
                <a:lnTo>
                  <a:pt x="15558" y="1061"/>
                </a:lnTo>
                <a:lnTo>
                  <a:pt x="15570" y="1015"/>
                </a:lnTo>
                <a:lnTo>
                  <a:pt x="15583" y="970"/>
                </a:lnTo>
                <a:lnTo>
                  <a:pt x="15593" y="932"/>
                </a:lnTo>
                <a:lnTo>
                  <a:pt x="15601" y="905"/>
                </a:lnTo>
                <a:lnTo>
                  <a:pt x="15604" y="894"/>
                </a:lnTo>
                <a:lnTo>
                  <a:pt x="15619" y="894"/>
                </a:lnTo>
                <a:lnTo>
                  <a:pt x="15661" y="894"/>
                </a:lnTo>
                <a:lnTo>
                  <a:pt x="15727" y="894"/>
                </a:lnTo>
                <a:lnTo>
                  <a:pt x="15812" y="894"/>
                </a:lnTo>
                <a:lnTo>
                  <a:pt x="15913" y="894"/>
                </a:lnTo>
                <a:lnTo>
                  <a:pt x="16026" y="894"/>
                </a:lnTo>
                <a:lnTo>
                  <a:pt x="16147" y="894"/>
                </a:lnTo>
                <a:lnTo>
                  <a:pt x="16272" y="894"/>
                </a:lnTo>
                <a:lnTo>
                  <a:pt x="16397" y="894"/>
                </a:lnTo>
                <a:lnTo>
                  <a:pt x="16518" y="894"/>
                </a:lnTo>
                <a:lnTo>
                  <a:pt x="16630" y="894"/>
                </a:lnTo>
                <a:lnTo>
                  <a:pt x="16731" y="894"/>
                </a:lnTo>
                <a:lnTo>
                  <a:pt x="16816" y="894"/>
                </a:lnTo>
                <a:lnTo>
                  <a:pt x="16883" y="894"/>
                </a:lnTo>
                <a:lnTo>
                  <a:pt x="16925" y="894"/>
                </a:lnTo>
                <a:lnTo>
                  <a:pt x="16940" y="894"/>
                </a:lnTo>
                <a:lnTo>
                  <a:pt x="16940" y="905"/>
                </a:lnTo>
                <a:lnTo>
                  <a:pt x="16940" y="932"/>
                </a:lnTo>
                <a:lnTo>
                  <a:pt x="16940" y="970"/>
                </a:lnTo>
                <a:lnTo>
                  <a:pt x="16940" y="1015"/>
                </a:lnTo>
                <a:lnTo>
                  <a:pt x="16940" y="1061"/>
                </a:lnTo>
                <a:lnTo>
                  <a:pt x="16940" y="1099"/>
                </a:lnTo>
                <a:lnTo>
                  <a:pt x="16940" y="1126"/>
                </a:lnTo>
                <a:lnTo>
                  <a:pt x="16940" y="1137"/>
                </a:lnTo>
                <a:lnTo>
                  <a:pt x="16916" y="1137"/>
                </a:lnTo>
                <a:lnTo>
                  <a:pt x="16853" y="1137"/>
                </a:lnTo>
                <a:lnTo>
                  <a:pt x="16764" y="1137"/>
                </a:lnTo>
                <a:lnTo>
                  <a:pt x="16663" y="1137"/>
                </a:lnTo>
                <a:lnTo>
                  <a:pt x="16560" y="1137"/>
                </a:lnTo>
                <a:lnTo>
                  <a:pt x="16471" y="1137"/>
                </a:lnTo>
                <a:lnTo>
                  <a:pt x="16409" y="1137"/>
                </a:lnTo>
                <a:lnTo>
                  <a:pt x="16385" y="1137"/>
                </a:lnTo>
                <a:lnTo>
                  <a:pt x="16378" y="1161"/>
                </a:lnTo>
                <a:lnTo>
                  <a:pt x="16363" y="1213"/>
                </a:lnTo>
                <a:lnTo>
                  <a:pt x="16348" y="1265"/>
                </a:lnTo>
                <a:lnTo>
                  <a:pt x="16342" y="1288"/>
                </a:lnTo>
                <a:lnTo>
                  <a:pt x="16362" y="1288"/>
                </a:lnTo>
                <a:lnTo>
                  <a:pt x="16395" y="1288"/>
                </a:lnTo>
                <a:lnTo>
                  <a:pt x="16438" y="1288"/>
                </a:lnTo>
                <a:lnTo>
                  <a:pt x="16489" y="1288"/>
                </a:lnTo>
                <a:lnTo>
                  <a:pt x="16547" y="1288"/>
                </a:lnTo>
                <a:lnTo>
                  <a:pt x="16609" y="1288"/>
                </a:lnTo>
                <a:lnTo>
                  <a:pt x="16673" y="1288"/>
                </a:lnTo>
                <a:lnTo>
                  <a:pt x="16738" y="1288"/>
                </a:lnTo>
                <a:lnTo>
                  <a:pt x="16755" y="1288"/>
                </a:lnTo>
                <a:lnTo>
                  <a:pt x="16772" y="1290"/>
                </a:lnTo>
                <a:lnTo>
                  <a:pt x="16786" y="1293"/>
                </a:lnTo>
                <a:lnTo>
                  <a:pt x="16800" y="1295"/>
                </a:lnTo>
                <a:lnTo>
                  <a:pt x="16814" y="1299"/>
                </a:lnTo>
                <a:lnTo>
                  <a:pt x="16827" y="1303"/>
                </a:lnTo>
                <a:lnTo>
                  <a:pt x="16838" y="1307"/>
                </a:lnTo>
                <a:lnTo>
                  <a:pt x="16849" y="1313"/>
                </a:lnTo>
                <a:lnTo>
                  <a:pt x="16860" y="1319"/>
                </a:lnTo>
                <a:lnTo>
                  <a:pt x="16869" y="1325"/>
                </a:lnTo>
                <a:lnTo>
                  <a:pt x="16878" y="1332"/>
                </a:lnTo>
                <a:lnTo>
                  <a:pt x="16885" y="1339"/>
                </a:lnTo>
                <a:lnTo>
                  <a:pt x="16892" y="1347"/>
                </a:lnTo>
                <a:lnTo>
                  <a:pt x="16899" y="1354"/>
                </a:lnTo>
                <a:lnTo>
                  <a:pt x="16905" y="1361"/>
                </a:lnTo>
                <a:lnTo>
                  <a:pt x="16910" y="1369"/>
                </a:lnTo>
                <a:lnTo>
                  <a:pt x="16919" y="1385"/>
                </a:lnTo>
                <a:lnTo>
                  <a:pt x="16926" y="1401"/>
                </a:lnTo>
                <a:lnTo>
                  <a:pt x="16932" y="1414"/>
                </a:lnTo>
                <a:lnTo>
                  <a:pt x="16935" y="1428"/>
                </a:lnTo>
                <a:lnTo>
                  <a:pt x="16939" y="1452"/>
                </a:lnTo>
                <a:lnTo>
                  <a:pt x="16940" y="1464"/>
                </a:lnTo>
                <a:lnTo>
                  <a:pt x="16940" y="1491"/>
                </a:lnTo>
                <a:lnTo>
                  <a:pt x="16940" y="1560"/>
                </a:lnTo>
                <a:lnTo>
                  <a:pt x="16940" y="1656"/>
                </a:lnTo>
                <a:lnTo>
                  <a:pt x="16940" y="1768"/>
                </a:lnTo>
                <a:lnTo>
                  <a:pt x="16940" y="1880"/>
                </a:lnTo>
                <a:lnTo>
                  <a:pt x="16940" y="1977"/>
                </a:lnTo>
                <a:lnTo>
                  <a:pt x="16940" y="2046"/>
                </a:lnTo>
                <a:lnTo>
                  <a:pt x="16940" y="2072"/>
                </a:lnTo>
                <a:lnTo>
                  <a:pt x="16939" y="2096"/>
                </a:lnTo>
                <a:lnTo>
                  <a:pt x="16937" y="2117"/>
                </a:lnTo>
                <a:lnTo>
                  <a:pt x="16933" y="2137"/>
                </a:lnTo>
                <a:lnTo>
                  <a:pt x="16926" y="2156"/>
                </a:lnTo>
                <a:lnTo>
                  <a:pt x="16923" y="2166"/>
                </a:lnTo>
                <a:lnTo>
                  <a:pt x="16919" y="2174"/>
                </a:lnTo>
                <a:lnTo>
                  <a:pt x="16915" y="2181"/>
                </a:lnTo>
                <a:lnTo>
                  <a:pt x="16910" y="2190"/>
                </a:lnTo>
                <a:lnTo>
                  <a:pt x="16905" y="2197"/>
                </a:lnTo>
                <a:lnTo>
                  <a:pt x="16899" y="2204"/>
                </a:lnTo>
                <a:lnTo>
                  <a:pt x="16893" y="2211"/>
                </a:lnTo>
                <a:lnTo>
                  <a:pt x="16887" y="2216"/>
                </a:lnTo>
                <a:lnTo>
                  <a:pt x="16880" y="2223"/>
                </a:lnTo>
                <a:lnTo>
                  <a:pt x="16872" y="2228"/>
                </a:lnTo>
                <a:lnTo>
                  <a:pt x="16865" y="2233"/>
                </a:lnTo>
                <a:lnTo>
                  <a:pt x="16856" y="2238"/>
                </a:lnTo>
                <a:lnTo>
                  <a:pt x="16839" y="2246"/>
                </a:lnTo>
                <a:lnTo>
                  <a:pt x="16820" y="2254"/>
                </a:lnTo>
                <a:lnTo>
                  <a:pt x="16799" y="2259"/>
                </a:lnTo>
                <a:lnTo>
                  <a:pt x="16777" y="2262"/>
                </a:lnTo>
                <a:lnTo>
                  <a:pt x="16754" y="2264"/>
                </a:lnTo>
                <a:lnTo>
                  <a:pt x="16728" y="2265"/>
                </a:lnTo>
                <a:lnTo>
                  <a:pt x="16681" y="2265"/>
                </a:lnTo>
                <a:lnTo>
                  <a:pt x="16648" y="2265"/>
                </a:lnTo>
                <a:lnTo>
                  <a:pt x="16631" y="2265"/>
                </a:lnTo>
                <a:lnTo>
                  <a:pt x="16624" y="2265"/>
                </a:lnTo>
                <a:lnTo>
                  <a:pt x="16622" y="2256"/>
                </a:lnTo>
                <a:lnTo>
                  <a:pt x="16615" y="2230"/>
                </a:lnTo>
                <a:lnTo>
                  <a:pt x="16604" y="2195"/>
                </a:lnTo>
                <a:lnTo>
                  <a:pt x="16593" y="2154"/>
                </a:lnTo>
                <a:lnTo>
                  <a:pt x="16581" y="2113"/>
                </a:lnTo>
                <a:lnTo>
                  <a:pt x="16572" y="2078"/>
                </a:lnTo>
                <a:lnTo>
                  <a:pt x="16564" y="2052"/>
                </a:lnTo>
                <a:lnTo>
                  <a:pt x="16561" y="2043"/>
                </a:lnTo>
                <a:lnTo>
                  <a:pt x="16568" y="2042"/>
                </a:lnTo>
                <a:lnTo>
                  <a:pt x="16582" y="2041"/>
                </a:lnTo>
                <a:lnTo>
                  <a:pt x="16597" y="2040"/>
                </a:lnTo>
                <a:lnTo>
                  <a:pt x="16603" y="2038"/>
                </a:lnTo>
                <a:lnTo>
                  <a:pt x="16611" y="2037"/>
                </a:lnTo>
                <a:lnTo>
                  <a:pt x="16616" y="2035"/>
                </a:lnTo>
                <a:lnTo>
                  <a:pt x="16621" y="2032"/>
                </a:lnTo>
                <a:lnTo>
                  <a:pt x="16626" y="2029"/>
                </a:lnTo>
                <a:lnTo>
                  <a:pt x="16629" y="2025"/>
                </a:lnTo>
                <a:lnTo>
                  <a:pt x="16632" y="2020"/>
                </a:lnTo>
                <a:lnTo>
                  <a:pt x="16634" y="2016"/>
                </a:lnTo>
                <a:lnTo>
                  <a:pt x="16635" y="2011"/>
                </a:lnTo>
                <a:lnTo>
                  <a:pt x="16638" y="1994"/>
                </a:lnTo>
                <a:lnTo>
                  <a:pt x="16638" y="1987"/>
                </a:lnTo>
                <a:lnTo>
                  <a:pt x="16638" y="1966"/>
                </a:lnTo>
                <a:lnTo>
                  <a:pt x="16638" y="1914"/>
                </a:lnTo>
                <a:lnTo>
                  <a:pt x="16638" y="1841"/>
                </a:lnTo>
                <a:lnTo>
                  <a:pt x="16638" y="1758"/>
                </a:lnTo>
                <a:lnTo>
                  <a:pt x="16638" y="1673"/>
                </a:lnTo>
                <a:lnTo>
                  <a:pt x="16638" y="1600"/>
                </a:lnTo>
                <a:lnTo>
                  <a:pt x="16638" y="1548"/>
                </a:lnTo>
                <a:lnTo>
                  <a:pt x="16638" y="1529"/>
                </a:lnTo>
                <a:lnTo>
                  <a:pt x="16620" y="1529"/>
                </a:lnTo>
                <a:lnTo>
                  <a:pt x="16581" y="1529"/>
                </a:lnTo>
                <a:lnTo>
                  <a:pt x="16542" y="1529"/>
                </a:lnTo>
                <a:lnTo>
                  <a:pt x="16524" y="1529"/>
                </a:lnTo>
                <a:lnTo>
                  <a:pt x="16524" y="1557"/>
                </a:lnTo>
                <a:lnTo>
                  <a:pt x="16524" y="1633"/>
                </a:lnTo>
                <a:lnTo>
                  <a:pt x="16524" y="1739"/>
                </a:lnTo>
                <a:lnTo>
                  <a:pt x="16524" y="1860"/>
                </a:lnTo>
                <a:lnTo>
                  <a:pt x="16524" y="1982"/>
                </a:lnTo>
                <a:lnTo>
                  <a:pt x="16524" y="2089"/>
                </a:lnTo>
                <a:lnTo>
                  <a:pt x="16524" y="2165"/>
                </a:lnTo>
                <a:lnTo>
                  <a:pt x="16524" y="2192"/>
                </a:lnTo>
                <a:lnTo>
                  <a:pt x="16514" y="2192"/>
                </a:lnTo>
                <a:lnTo>
                  <a:pt x="16488" y="2192"/>
                </a:lnTo>
                <a:lnTo>
                  <a:pt x="16450" y="2193"/>
                </a:lnTo>
                <a:lnTo>
                  <a:pt x="16406" y="2193"/>
                </a:lnTo>
                <a:lnTo>
                  <a:pt x="16364" y="2193"/>
                </a:lnTo>
                <a:lnTo>
                  <a:pt x="16326" y="2193"/>
                </a:lnTo>
                <a:lnTo>
                  <a:pt x="16299" y="2193"/>
                </a:lnTo>
                <a:lnTo>
                  <a:pt x="16290" y="2193"/>
                </a:lnTo>
                <a:lnTo>
                  <a:pt x="16290" y="2165"/>
                </a:lnTo>
                <a:lnTo>
                  <a:pt x="16290" y="2089"/>
                </a:lnTo>
                <a:lnTo>
                  <a:pt x="16290" y="1982"/>
                </a:lnTo>
                <a:lnTo>
                  <a:pt x="16290" y="1860"/>
                </a:lnTo>
                <a:lnTo>
                  <a:pt x="16290" y="1739"/>
                </a:lnTo>
                <a:lnTo>
                  <a:pt x="16290" y="1633"/>
                </a:lnTo>
                <a:lnTo>
                  <a:pt x="16290" y="1557"/>
                </a:lnTo>
                <a:lnTo>
                  <a:pt x="16290" y="1529"/>
                </a:lnTo>
                <a:lnTo>
                  <a:pt x="16273" y="1529"/>
                </a:lnTo>
                <a:lnTo>
                  <a:pt x="16237" y="1529"/>
                </a:lnTo>
                <a:lnTo>
                  <a:pt x="16201" y="1529"/>
                </a:lnTo>
                <a:lnTo>
                  <a:pt x="16184" y="1529"/>
                </a:lnTo>
                <a:lnTo>
                  <a:pt x="16184" y="1557"/>
                </a:lnTo>
                <a:lnTo>
                  <a:pt x="16184" y="1633"/>
                </a:lnTo>
                <a:lnTo>
                  <a:pt x="16184" y="1739"/>
                </a:lnTo>
                <a:lnTo>
                  <a:pt x="16184" y="1860"/>
                </a:lnTo>
                <a:lnTo>
                  <a:pt x="16184" y="1982"/>
                </a:lnTo>
                <a:lnTo>
                  <a:pt x="16184" y="2089"/>
                </a:lnTo>
                <a:lnTo>
                  <a:pt x="16184" y="2165"/>
                </a:lnTo>
                <a:lnTo>
                  <a:pt x="16184" y="2193"/>
                </a:lnTo>
                <a:lnTo>
                  <a:pt x="16175" y="2193"/>
                </a:lnTo>
                <a:lnTo>
                  <a:pt x="16149" y="2193"/>
                </a:lnTo>
                <a:lnTo>
                  <a:pt x="16113" y="2193"/>
                </a:lnTo>
                <a:lnTo>
                  <a:pt x="16072" y="2193"/>
                </a:lnTo>
                <a:lnTo>
                  <a:pt x="16029" y="2193"/>
                </a:lnTo>
                <a:lnTo>
                  <a:pt x="15993" y="2193"/>
                </a:lnTo>
                <a:lnTo>
                  <a:pt x="15968" y="2193"/>
                </a:lnTo>
                <a:lnTo>
                  <a:pt x="15959" y="2193"/>
                </a:lnTo>
                <a:lnTo>
                  <a:pt x="15959" y="2165"/>
                </a:lnTo>
                <a:lnTo>
                  <a:pt x="15959" y="2089"/>
                </a:lnTo>
                <a:lnTo>
                  <a:pt x="15959" y="1982"/>
                </a:lnTo>
                <a:lnTo>
                  <a:pt x="15959" y="1860"/>
                </a:lnTo>
                <a:lnTo>
                  <a:pt x="15959" y="1739"/>
                </a:lnTo>
                <a:lnTo>
                  <a:pt x="15959" y="1633"/>
                </a:lnTo>
                <a:lnTo>
                  <a:pt x="15959" y="1557"/>
                </a:lnTo>
                <a:lnTo>
                  <a:pt x="15959" y="1529"/>
                </a:lnTo>
                <a:lnTo>
                  <a:pt x="15942" y="1529"/>
                </a:lnTo>
                <a:lnTo>
                  <a:pt x="15903" y="1529"/>
                </a:lnTo>
                <a:lnTo>
                  <a:pt x="15865" y="1529"/>
                </a:lnTo>
                <a:lnTo>
                  <a:pt x="15848" y="1529"/>
                </a:lnTo>
                <a:lnTo>
                  <a:pt x="15848" y="1560"/>
                </a:lnTo>
                <a:lnTo>
                  <a:pt x="15848" y="1643"/>
                </a:lnTo>
                <a:lnTo>
                  <a:pt x="15848" y="1761"/>
                </a:lnTo>
                <a:lnTo>
                  <a:pt x="15848" y="1896"/>
                </a:lnTo>
                <a:lnTo>
                  <a:pt x="15848" y="2031"/>
                </a:lnTo>
                <a:lnTo>
                  <a:pt x="15848" y="2150"/>
                </a:lnTo>
                <a:lnTo>
                  <a:pt x="15848" y="2232"/>
                </a:lnTo>
                <a:lnTo>
                  <a:pt x="15848" y="2264"/>
                </a:lnTo>
                <a:lnTo>
                  <a:pt x="15836" y="2264"/>
                </a:lnTo>
                <a:lnTo>
                  <a:pt x="15801" y="2264"/>
                </a:lnTo>
                <a:lnTo>
                  <a:pt x="15753" y="2264"/>
                </a:lnTo>
                <a:lnTo>
                  <a:pt x="15697" y="2264"/>
                </a:lnTo>
                <a:lnTo>
                  <a:pt x="15642" y="2264"/>
                </a:lnTo>
                <a:lnTo>
                  <a:pt x="15593" y="2264"/>
                </a:lnTo>
                <a:lnTo>
                  <a:pt x="15559" y="2264"/>
                </a:lnTo>
                <a:lnTo>
                  <a:pt x="15547" y="2264"/>
                </a:lnTo>
                <a:close/>
                <a:moveTo>
                  <a:pt x="14738" y="1137"/>
                </a:moveTo>
                <a:lnTo>
                  <a:pt x="14738" y="1126"/>
                </a:lnTo>
                <a:lnTo>
                  <a:pt x="14738" y="1099"/>
                </a:lnTo>
                <a:lnTo>
                  <a:pt x="14738" y="1059"/>
                </a:lnTo>
                <a:lnTo>
                  <a:pt x="14738" y="1015"/>
                </a:lnTo>
                <a:lnTo>
                  <a:pt x="14738" y="970"/>
                </a:lnTo>
                <a:lnTo>
                  <a:pt x="14738" y="931"/>
                </a:lnTo>
                <a:lnTo>
                  <a:pt x="14738" y="904"/>
                </a:lnTo>
                <a:lnTo>
                  <a:pt x="14738" y="894"/>
                </a:lnTo>
                <a:lnTo>
                  <a:pt x="14746" y="894"/>
                </a:lnTo>
                <a:lnTo>
                  <a:pt x="14771" y="894"/>
                </a:lnTo>
                <a:lnTo>
                  <a:pt x="14805" y="894"/>
                </a:lnTo>
                <a:lnTo>
                  <a:pt x="14844" y="894"/>
                </a:lnTo>
                <a:lnTo>
                  <a:pt x="14883" y="894"/>
                </a:lnTo>
                <a:lnTo>
                  <a:pt x="14917" y="894"/>
                </a:lnTo>
                <a:lnTo>
                  <a:pt x="14941" y="894"/>
                </a:lnTo>
                <a:lnTo>
                  <a:pt x="14950" y="894"/>
                </a:lnTo>
                <a:lnTo>
                  <a:pt x="14950" y="877"/>
                </a:lnTo>
                <a:lnTo>
                  <a:pt x="14950" y="833"/>
                </a:lnTo>
                <a:lnTo>
                  <a:pt x="14950" y="770"/>
                </a:lnTo>
                <a:lnTo>
                  <a:pt x="14950" y="698"/>
                </a:lnTo>
                <a:lnTo>
                  <a:pt x="14950" y="626"/>
                </a:lnTo>
                <a:lnTo>
                  <a:pt x="14950" y="564"/>
                </a:lnTo>
                <a:lnTo>
                  <a:pt x="14950" y="519"/>
                </a:lnTo>
                <a:lnTo>
                  <a:pt x="14950" y="502"/>
                </a:lnTo>
                <a:lnTo>
                  <a:pt x="14941" y="502"/>
                </a:lnTo>
                <a:lnTo>
                  <a:pt x="14917" y="502"/>
                </a:lnTo>
                <a:lnTo>
                  <a:pt x="14883" y="502"/>
                </a:lnTo>
                <a:lnTo>
                  <a:pt x="14844" y="502"/>
                </a:lnTo>
                <a:lnTo>
                  <a:pt x="14805" y="502"/>
                </a:lnTo>
                <a:lnTo>
                  <a:pt x="14771" y="502"/>
                </a:lnTo>
                <a:lnTo>
                  <a:pt x="14747" y="502"/>
                </a:lnTo>
                <a:lnTo>
                  <a:pt x="14738" y="502"/>
                </a:lnTo>
                <a:lnTo>
                  <a:pt x="14738" y="493"/>
                </a:lnTo>
                <a:lnTo>
                  <a:pt x="14738" y="465"/>
                </a:lnTo>
                <a:lnTo>
                  <a:pt x="14738" y="427"/>
                </a:lnTo>
                <a:lnTo>
                  <a:pt x="14738" y="382"/>
                </a:lnTo>
                <a:lnTo>
                  <a:pt x="14738" y="338"/>
                </a:lnTo>
                <a:lnTo>
                  <a:pt x="14738" y="300"/>
                </a:lnTo>
                <a:lnTo>
                  <a:pt x="14738" y="272"/>
                </a:lnTo>
                <a:lnTo>
                  <a:pt x="14738" y="262"/>
                </a:lnTo>
                <a:lnTo>
                  <a:pt x="14769" y="262"/>
                </a:lnTo>
                <a:lnTo>
                  <a:pt x="14851" y="262"/>
                </a:lnTo>
                <a:lnTo>
                  <a:pt x="14968" y="262"/>
                </a:lnTo>
                <a:lnTo>
                  <a:pt x="15101" y="262"/>
                </a:lnTo>
                <a:lnTo>
                  <a:pt x="15233" y="262"/>
                </a:lnTo>
                <a:lnTo>
                  <a:pt x="15350" y="262"/>
                </a:lnTo>
                <a:lnTo>
                  <a:pt x="15432" y="262"/>
                </a:lnTo>
                <a:lnTo>
                  <a:pt x="15463" y="262"/>
                </a:lnTo>
                <a:lnTo>
                  <a:pt x="15463" y="272"/>
                </a:lnTo>
                <a:lnTo>
                  <a:pt x="15463" y="300"/>
                </a:lnTo>
                <a:lnTo>
                  <a:pt x="15463" y="338"/>
                </a:lnTo>
                <a:lnTo>
                  <a:pt x="15463" y="382"/>
                </a:lnTo>
                <a:lnTo>
                  <a:pt x="15463" y="427"/>
                </a:lnTo>
                <a:lnTo>
                  <a:pt x="15463" y="465"/>
                </a:lnTo>
                <a:lnTo>
                  <a:pt x="15463" y="493"/>
                </a:lnTo>
                <a:lnTo>
                  <a:pt x="15463" y="502"/>
                </a:lnTo>
                <a:lnTo>
                  <a:pt x="15455" y="502"/>
                </a:lnTo>
                <a:lnTo>
                  <a:pt x="15430" y="502"/>
                </a:lnTo>
                <a:lnTo>
                  <a:pt x="15396" y="502"/>
                </a:lnTo>
                <a:lnTo>
                  <a:pt x="15358" y="502"/>
                </a:lnTo>
                <a:lnTo>
                  <a:pt x="15319" y="502"/>
                </a:lnTo>
                <a:lnTo>
                  <a:pt x="15285" y="502"/>
                </a:lnTo>
                <a:lnTo>
                  <a:pt x="15262" y="502"/>
                </a:lnTo>
                <a:lnTo>
                  <a:pt x="15252" y="502"/>
                </a:lnTo>
                <a:lnTo>
                  <a:pt x="15252" y="519"/>
                </a:lnTo>
                <a:lnTo>
                  <a:pt x="15252" y="564"/>
                </a:lnTo>
                <a:lnTo>
                  <a:pt x="15252" y="626"/>
                </a:lnTo>
                <a:lnTo>
                  <a:pt x="15252" y="698"/>
                </a:lnTo>
                <a:lnTo>
                  <a:pt x="15252" y="770"/>
                </a:lnTo>
                <a:lnTo>
                  <a:pt x="15252" y="833"/>
                </a:lnTo>
                <a:lnTo>
                  <a:pt x="15252" y="877"/>
                </a:lnTo>
                <a:lnTo>
                  <a:pt x="15252" y="894"/>
                </a:lnTo>
                <a:lnTo>
                  <a:pt x="15262" y="894"/>
                </a:lnTo>
                <a:lnTo>
                  <a:pt x="15285" y="894"/>
                </a:lnTo>
                <a:lnTo>
                  <a:pt x="15319" y="894"/>
                </a:lnTo>
                <a:lnTo>
                  <a:pt x="15358" y="894"/>
                </a:lnTo>
                <a:lnTo>
                  <a:pt x="15396" y="894"/>
                </a:lnTo>
                <a:lnTo>
                  <a:pt x="15430" y="894"/>
                </a:lnTo>
                <a:lnTo>
                  <a:pt x="15455" y="894"/>
                </a:lnTo>
                <a:lnTo>
                  <a:pt x="15463" y="894"/>
                </a:lnTo>
                <a:lnTo>
                  <a:pt x="15461" y="904"/>
                </a:lnTo>
                <a:lnTo>
                  <a:pt x="15454" y="931"/>
                </a:lnTo>
                <a:lnTo>
                  <a:pt x="15442" y="970"/>
                </a:lnTo>
                <a:lnTo>
                  <a:pt x="15430" y="1015"/>
                </a:lnTo>
                <a:lnTo>
                  <a:pt x="15418" y="1059"/>
                </a:lnTo>
                <a:lnTo>
                  <a:pt x="15407" y="1099"/>
                </a:lnTo>
                <a:lnTo>
                  <a:pt x="15400" y="1126"/>
                </a:lnTo>
                <a:lnTo>
                  <a:pt x="15397" y="1137"/>
                </a:lnTo>
                <a:lnTo>
                  <a:pt x="15374" y="1137"/>
                </a:lnTo>
                <a:lnTo>
                  <a:pt x="15324" y="1137"/>
                </a:lnTo>
                <a:lnTo>
                  <a:pt x="15275" y="1137"/>
                </a:lnTo>
                <a:lnTo>
                  <a:pt x="15252" y="1137"/>
                </a:lnTo>
                <a:lnTo>
                  <a:pt x="15252" y="1166"/>
                </a:lnTo>
                <a:lnTo>
                  <a:pt x="15252" y="1244"/>
                </a:lnTo>
                <a:lnTo>
                  <a:pt x="15252" y="1354"/>
                </a:lnTo>
                <a:lnTo>
                  <a:pt x="15252" y="1480"/>
                </a:lnTo>
                <a:lnTo>
                  <a:pt x="15252" y="1607"/>
                </a:lnTo>
                <a:lnTo>
                  <a:pt x="15252" y="1717"/>
                </a:lnTo>
                <a:lnTo>
                  <a:pt x="15252" y="1795"/>
                </a:lnTo>
                <a:lnTo>
                  <a:pt x="15252" y="1824"/>
                </a:lnTo>
                <a:lnTo>
                  <a:pt x="15261" y="1821"/>
                </a:lnTo>
                <a:lnTo>
                  <a:pt x="15282" y="1812"/>
                </a:lnTo>
                <a:lnTo>
                  <a:pt x="15313" y="1799"/>
                </a:lnTo>
                <a:lnTo>
                  <a:pt x="15349" y="1785"/>
                </a:lnTo>
                <a:lnTo>
                  <a:pt x="15384" y="1770"/>
                </a:lnTo>
                <a:lnTo>
                  <a:pt x="15414" y="1758"/>
                </a:lnTo>
                <a:lnTo>
                  <a:pt x="15436" y="1749"/>
                </a:lnTo>
                <a:lnTo>
                  <a:pt x="15444" y="1745"/>
                </a:lnTo>
                <a:lnTo>
                  <a:pt x="15445" y="1755"/>
                </a:lnTo>
                <a:lnTo>
                  <a:pt x="15447" y="1777"/>
                </a:lnTo>
                <a:lnTo>
                  <a:pt x="15450" y="1809"/>
                </a:lnTo>
                <a:lnTo>
                  <a:pt x="15455" y="1846"/>
                </a:lnTo>
                <a:lnTo>
                  <a:pt x="15459" y="1882"/>
                </a:lnTo>
                <a:lnTo>
                  <a:pt x="15462" y="1913"/>
                </a:lnTo>
                <a:lnTo>
                  <a:pt x="15464" y="1937"/>
                </a:lnTo>
                <a:lnTo>
                  <a:pt x="15465" y="1945"/>
                </a:lnTo>
                <a:lnTo>
                  <a:pt x="15436" y="1970"/>
                </a:lnTo>
                <a:lnTo>
                  <a:pt x="15406" y="1993"/>
                </a:lnTo>
                <a:lnTo>
                  <a:pt x="15376" y="2015"/>
                </a:lnTo>
                <a:lnTo>
                  <a:pt x="15347" y="2036"/>
                </a:lnTo>
                <a:lnTo>
                  <a:pt x="15317" y="2055"/>
                </a:lnTo>
                <a:lnTo>
                  <a:pt x="15287" y="2074"/>
                </a:lnTo>
                <a:lnTo>
                  <a:pt x="15258" y="2092"/>
                </a:lnTo>
                <a:lnTo>
                  <a:pt x="15228" y="2108"/>
                </a:lnTo>
                <a:lnTo>
                  <a:pt x="15199" y="2124"/>
                </a:lnTo>
                <a:lnTo>
                  <a:pt x="15171" y="2139"/>
                </a:lnTo>
                <a:lnTo>
                  <a:pt x="15143" y="2153"/>
                </a:lnTo>
                <a:lnTo>
                  <a:pt x="15116" y="2166"/>
                </a:lnTo>
                <a:lnTo>
                  <a:pt x="15063" y="2189"/>
                </a:lnTo>
                <a:lnTo>
                  <a:pt x="15013" y="2208"/>
                </a:lnTo>
                <a:lnTo>
                  <a:pt x="14966" y="2225"/>
                </a:lnTo>
                <a:lnTo>
                  <a:pt x="14925" y="2239"/>
                </a:lnTo>
                <a:lnTo>
                  <a:pt x="14888" y="2249"/>
                </a:lnTo>
                <a:lnTo>
                  <a:pt x="14856" y="2258"/>
                </a:lnTo>
                <a:lnTo>
                  <a:pt x="14812" y="2268"/>
                </a:lnTo>
                <a:lnTo>
                  <a:pt x="14796" y="2272"/>
                </a:lnTo>
                <a:lnTo>
                  <a:pt x="14793" y="2257"/>
                </a:lnTo>
                <a:lnTo>
                  <a:pt x="14783" y="2218"/>
                </a:lnTo>
                <a:lnTo>
                  <a:pt x="14771" y="2161"/>
                </a:lnTo>
                <a:lnTo>
                  <a:pt x="14756" y="2098"/>
                </a:lnTo>
                <a:lnTo>
                  <a:pt x="14741" y="2034"/>
                </a:lnTo>
                <a:lnTo>
                  <a:pt x="14728" y="1978"/>
                </a:lnTo>
                <a:lnTo>
                  <a:pt x="14719" y="1939"/>
                </a:lnTo>
                <a:lnTo>
                  <a:pt x="14716" y="1924"/>
                </a:lnTo>
                <a:lnTo>
                  <a:pt x="14724" y="1923"/>
                </a:lnTo>
                <a:lnTo>
                  <a:pt x="14747" y="1920"/>
                </a:lnTo>
                <a:lnTo>
                  <a:pt x="14780" y="1914"/>
                </a:lnTo>
                <a:lnTo>
                  <a:pt x="14819" y="1909"/>
                </a:lnTo>
                <a:lnTo>
                  <a:pt x="14861" y="1903"/>
                </a:lnTo>
                <a:lnTo>
                  <a:pt x="14899" y="1896"/>
                </a:lnTo>
                <a:lnTo>
                  <a:pt x="14929" y="1892"/>
                </a:lnTo>
                <a:lnTo>
                  <a:pt x="14950" y="1888"/>
                </a:lnTo>
                <a:lnTo>
                  <a:pt x="14950" y="1880"/>
                </a:lnTo>
                <a:lnTo>
                  <a:pt x="14950" y="1856"/>
                </a:lnTo>
                <a:lnTo>
                  <a:pt x="14950" y="1819"/>
                </a:lnTo>
                <a:lnTo>
                  <a:pt x="14950" y="1770"/>
                </a:lnTo>
                <a:lnTo>
                  <a:pt x="14950" y="1714"/>
                </a:lnTo>
                <a:lnTo>
                  <a:pt x="14950" y="1651"/>
                </a:lnTo>
                <a:lnTo>
                  <a:pt x="14950" y="1583"/>
                </a:lnTo>
                <a:lnTo>
                  <a:pt x="14950" y="1512"/>
                </a:lnTo>
                <a:lnTo>
                  <a:pt x="14950" y="1442"/>
                </a:lnTo>
                <a:lnTo>
                  <a:pt x="14950" y="1374"/>
                </a:lnTo>
                <a:lnTo>
                  <a:pt x="14950" y="1311"/>
                </a:lnTo>
                <a:lnTo>
                  <a:pt x="14950" y="1254"/>
                </a:lnTo>
                <a:lnTo>
                  <a:pt x="14950" y="1206"/>
                </a:lnTo>
                <a:lnTo>
                  <a:pt x="14950" y="1169"/>
                </a:lnTo>
                <a:lnTo>
                  <a:pt x="14950" y="1145"/>
                </a:lnTo>
                <a:lnTo>
                  <a:pt x="14950" y="1137"/>
                </a:lnTo>
                <a:lnTo>
                  <a:pt x="14941" y="1137"/>
                </a:lnTo>
                <a:lnTo>
                  <a:pt x="14917" y="1137"/>
                </a:lnTo>
                <a:lnTo>
                  <a:pt x="14883" y="1137"/>
                </a:lnTo>
                <a:lnTo>
                  <a:pt x="14844" y="1137"/>
                </a:lnTo>
                <a:lnTo>
                  <a:pt x="14805" y="1137"/>
                </a:lnTo>
                <a:lnTo>
                  <a:pt x="14771" y="1137"/>
                </a:lnTo>
                <a:lnTo>
                  <a:pt x="14746" y="1137"/>
                </a:lnTo>
                <a:lnTo>
                  <a:pt x="14738" y="1137"/>
                </a:lnTo>
                <a:close/>
                <a:moveTo>
                  <a:pt x="2783" y="2264"/>
                </a:moveTo>
                <a:lnTo>
                  <a:pt x="2806" y="2264"/>
                </a:lnTo>
                <a:lnTo>
                  <a:pt x="2863" y="2264"/>
                </a:lnTo>
                <a:lnTo>
                  <a:pt x="2943" y="2264"/>
                </a:lnTo>
                <a:lnTo>
                  <a:pt x="3035" y="2264"/>
                </a:lnTo>
                <a:lnTo>
                  <a:pt x="3128" y="2264"/>
                </a:lnTo>
                <a:lnTo>
                  <a:pt x="3208" y="2264"/>
                </a:lnTo>
                <a:lnTo>
                  <a:pt x="3265" y="2264"/>
                </a:lnTo>
                <a:lnTo>
                  <a:pt x="3287" y="2264"/>
                </a:lnTo>
                <a:lnTo>
                  <a:pt x="3287" y="2246"/>
                </a:lnTo>
                <a:lnTo>
                  <a:pt x="3287" y="2194"/>
                </a:lnTo>
                <a:lnTo>
                  <a:pt x="3287" y="2114"/>
                </a:lnTo>
                <a:lnTo>
                  <a:pt x="3287" y="2010"/>
                </a:lnTo>
                <a:lnTo>
                  <a:pt x="3287" y="1886"/>
                </a:lnTo>
                <a:lnTo>
                  <a:pt x="3287" y="1748"/>
                </a:lnTo>
                <a:lnTo>
                  <a:pt x="3287" y="1601"/>
                </a:lnTo>
                <a:lnTo>
                  <a:pt x="3287" y="1448"/>
                </a:lnTo>
                <a:lnTo>
                  <a:pt x="3287" y="1297"/>
                </a:lnTo>
                <a:lnTo>
                  <a:pt x="3287" y="1148"/>
                </a:lnTo>
                <a:lnTo>
                  <a:pt x="3287" y="1011"/>
                </a:lnTo>
                <a:lnTo>
                  <a:pt x="3287" y="888"/>
                </a:lnTo>
                <a:lnTo>
                  <a:pt x="3287" y="783"/>
                </a:lnTo>
                <a:lnTo>
                  <a:pt x="3287" y="702"/>
                </a:lnTo>
                <a:lnTo>
                  <a:pt x="3287" y="651"/>
                </a:lnTo>
                <a:lnTo>
                  <a:pt x="3287" y="633"/>
                </a:lnTo>
                <a:lnTo>
                  <a:pt x="3265" y="633"/>
                </a:lnTo>
                <a:lnTo>
                  <a:pt x="3208" y="633"/>
                </a:lnTo>
                <a:lnTo>
                  <a:pt x="3128" y="633"/>
                </a:lnTo>
                <a:lnTo>
                  <a:pt x="3035" y="633"/>
                </a:lnTo>
                <a:lnTo>
                  <a:pt x="2943" y="633"/>
                </a:lnTo>
                <a:lnTo>
                  <a:pt x="2863" y="633"/>
                </a:lnTo>
                <a:lnTo>
                  <a:pt x="2806" y="633"/>
                </a:lnTo>
                <a:lnTo>
                  <a:pt x="2783" y="633"/>
                </a:lnTo>
                <a:lnTo>
                  <a:pt x="2783" y="651"/>
                </a:lnTo>
                <a:lnTo>
                  <a:pt x="2783" y="702"/>
                </a:lnTo>
                <a:lnTo>
                  <a:pt x="2783" y="783"/>
                </a:lnTo>
                <a:lnTo>
                  <a:pt x="2783" y="888"/>
                </a:lnTo>
                <a:lnTo>
                  <a:pt x="2783" y="1011"/>
                </a:lnTo>
                <a:lnTo>
                  <a:pt x="2783" y="1148"/>
                </a:lnTo>
                <a:lnTo>
                  <a:pt x="2783" y="1297"/>
                </a:lnTo>
                <a:lnTo>
                  <a:pt x="2783" y="1448"/>
                </a:lnTo>
                <a:lnTo>
                  <a:pt x="2783" y="1601"/>
                </a:lnTo>
                <a:lnTo>
                  <a:pt x="2783" y="1748"/>
                </a:lnTo>
                <a:lnTo>
                  <a:pt x="2783" y="1886"/>
                </a:lnTo>
                <a:lnTo>
                  <a:pt x="2783" y="2010"/>
                </a:lnTo>
                <a:lnTo>
                  <a:pt x="2783" y="2114"/>
                </a:lnTo>
                <a:lnTo>
                  <a:pt x="2783" y="2194"/>
                </a:lnTo>
                <a:lnTo>
                  <a:pt x="2783" y="2246"/>
                </a:lnTo>
                <a:lnTo>
                  <a:pt x="2783" y="2264"/>
                </a:lnTo>
                <a:close/>
                <a:moveTo>
                  <a:pt x="9817" y="679"/>
                </a:moveTo>
                <a:lnTo>
                  <a:pt x="9801" y="671"/>
                </a:lnTo>
                <a:lnTo>
                  <a:pt x="9785" y="664"/>
                </a:lnTo>
                <a:lnTo>
                  <a:pt x="9769" y="658"/>
                </a:lnTo>
                <a:lnTo>
                  <a:pt x="9752" y="653"/>
                </a:lnTo>
                <a:lnTo>
                  <a:pt x="9720" y="644"/>
                </a:lnTo>
                <a:lnTo>
                  <a:pt x="9691" y="639"/>
                </a:lnTo>
                <a:lnTo>
                  <a:pt x="9664" y="636"/>
                </a:lnTo>
                <a:lnTo>
                  <a:pt x="9643" y="634"/>
                </a:lnTo>
                <a:lnTo>
                  <a:pt x="9629" y="633"/>
                </a:lnTo>
                <a:lnTo>
                  <a:pt x="9624" y="633"/>
                </a:lnTo>
                <a:lnTo>
                  <a:pt x="9615" y="633"/>
                </a:lnTo>
                <a:lnTo>
                  <a:pt x="9586" y="633"/>
                </a:lnTo>
                <a:lnTo>
                  <a:pt x="9543" y="633"/>
                </a:lnTo>
                <a:lnTo>
                  <a:pt x="9485" y="633"/>
                </a:lnTo>
                <a:lnTo>
                  <a:pt x="9418" y="633"/>
                </a:lnTo>
                <a:lnTo>
                  <a:pt x="9342" y="633"/>
                </a:lnTo>
                <a:lnTo>
                  <a:pt x="9262" y="633"/>
                </a:lnTo>
                <a:lnTo>
                  <a:pt x="9179" y="633"/>
                </a:lnTo>
                <a:lnTo>
                  <a:pt x="9096" y="633"/>
                </a:lnTo>
                <a:lnTo>
                  <a:pt x="9015" y="633"/>
                </a:lnTo>
                <a:lnTo>
                  <a:pt x="8940" y="633"/>
                </a:lnTo>
                <a:lnTo>
                  <a:pt x="8872" y="633"/>
                </a:lnTo>
                <a:lnTo>
                  <a:pt x="8815" y="633"/>
                </a:lnTo>
                <a:lnTo>
                  <a:pt x="8772" y="633"/>
                </a:lnTo>
                <a:lnTo>
                  <a:pt x="8743" y="633"/>
                </a:lnTo>
                <a:lnTo>
                  <a:pt x="8734" y="633"/>
                </a:lnTo>
                <a:lnTo>
                  <a:pt x="8727" y="645"/>
                </a:lnTo>
                <a:lnTo>
                  <a:pt x="8709" y="680"/>
                </a:lnTo>
                <a:lnTo>
                  <a:pt x="8684" y="728"/>
                </a:lnTo>
                <a:lnTo>
                  <a:pt x="8655" y="784"/>
                </a:lnTo>
                <a:lnTo>
                  <a:pt x="8627" y="839"/>
                </a:lnTo>
                <a:lnTo>
                  <a:pt x="8601" y="888"/>
                </a:lnTo>
                <a:lnTo>
                  <a:pt x="8584" y="922"/>
                </a:lnTo>
                <a:lnTo>
                  <a:pt x="8577" y="936"/>
                </a:lnTo>
                <a:lnTo>
                  <a:pt x="8585" y="936"/>
                </a:lnTo>
                <a:lnTo>
                  <a:pt x="8611" y="936"/>
                </a:lnTo>
                <a:lnTo>
                  <a:pt x="8649" y="936"/>
                </a:lnTo>
                <a:lnTo>
                  <a:pt x="8699" y="936"/>
                </a:lnTo>
                <a:lnTo>
                  <a:pt x="8757" y="936"/>
                </a:lnTo>
                <a:lnTo>
                  <a:pt x="8823" y="936"/>
                </a:lnTo>
                <a:lnTo>
                  <a:pt x="8892" y="936"/>
                </a:lnTo>
                <a:lnTo>
                  <a:pt x="8964" y="936"/>
                </a:lnTo>
                <a:lnTo>
                  <a:pt x="9037" y="936"/>
                </a:lnTo>
                <a:lnTo>
                  <a:pt x="9107" y="936"/>
                </a:lnTo>
                <a:lnTo>
                  <a:pt x="9172" y="936"/>
                </a:lnTo>
                <a:lnTo>
                  <a:pt x="9231" y="936"/>
                </a:lnTo>
                <a:lnTo>
                  <a:pt x="9281" y="936"/>
                </a:lnTo>
                <a:lnTo>
                  <a:pt x="9319" y="936"/>
                </a:lnTo>
                <a:lnTo>
                  <a:pt x="9343" y="936"/>
                </a:lnTo>
                <a:lnTo>
                  <a:pt x="9352" y="936"/>
                </a:lnTo>
                <a:lnTo>
                  <a:pt x="9367" y="936"/>
                </a:lnTo>
                <a:lnTo>
                  <a:pt x="9379" y="937"/>
                </a:lnTo>
                <a:lnTo>
                  <a:pt x="9391" y="939"/>
                </a:lnTo>
                <a:lnTo>
                  <a:pt x="9403" y="941"/>
                </a:lnTo>
                <a:lnTo>
                  <a:pt x="9413" y="943"/>
                </a:lnTo>
                <a:lnTo>
                  <a:pt x="9423" y="946"/>
                </a:lnTo>
                <a:lnTo>
                  <a:pt x="9431" y="949"/>
                </a:lnTo>
                <a:lnTo>
                  <a:pt x="9439" y="954"/>
                </a:lnTo>
                <a:lnTo>
                  <a:pt x="9446" y="958"/>
                </a:lnTo>
                <a:lnTo>
                  <a:pt x="9453" y="962"/>
                </a:lnTo>
                <a:lnTo>
                  <a:pt x="9459" y="966"/>
                </a:lnTo>
                <a:lnTo>
                  <a:pt x="9464" y="972"/>
                </a:lnTo>
                <a:lnTo>
                  <a:pt x="9474" y="982"/>
                </a:lnTo>
                <a:lnTo>
                  <a:pt x="9482" y="993"/>
                </a:lnTo>
                <a:lnTo>
                  <a:pt x="9489" y="1004"/>
                </a:lnTo>
                <a:lnTo>
                  <a:pt x="9494" y="1015"/>
                </a:lnTo>
                <a:lnTo>
                  <a:pt x="9497" y="1027"/>
                </a:lnTo>
                <a:lnTo>
                  <a:pt x="9500" y="1037"/>
                </a:lnTo>
                <a:lnTo>
                  <a:pt x="9503" y="1056"/>
                </a:lnTo>
                <a:lnTo>
                  <a:pt x="9503" y="1069"/>
                </a:lnTo>
                <a:lnTo>
                  <a:pt x="9503" y="1080"/>
                </a:lnTo>
                <a:lnTo>
                  <a:pt x="9503" y="1108"/>
                </a:lnTo>
                <a:lnTo>
                  <a:pt x="9503" y="1152"/>
                </a:lnTo>
                <a:lnTo>
                  <a:pt x="9503" y="1209"/>
                </a:lnTo>
                <a:lnTo>
                  <a:pt x="9503" y="1277"/>
                </a:lnTo>
                <a:lnTo>
                  <a:pt x="9503" y="1353"/>
                </a:lnTo>
                <a:lnTo>
                  <a:pt x="9503" y="1433"/>
                </a:lnTo>
                <a:lnTo>
                  <a:pt x="9503" y="1517"/>
                </a:lnTo>
                <a:lnTo>
                  <a:pt x="9503" y="1600"/>
                </a:lnTo>
                <a:lnTo>
                  <a:pt x="9503" y="1681"/>
                </a:lnTo>
                <a:lnTo>
                  <a:pt x="9503" y="1757"/>
                </a:lnTo>
                <a:lnTo>
                  <a:pt x="9503" y="1824"/>
                </a:lnTo>
                <a:lnTo>
                  <a:pt x="9503" y="1882"/>
                </a:lnTo>
                <a:lnTo>
                  <a:pt x="9503" y="1926"/>
                </a:lnTo>
                <a:lnTo>
                  <a:pt x="9503" y="1955"/>
                </a:lnTo>
                <a:lnTo>
                  <a:pt x="9503" y="1964"/>
                </a:lnTo>
                <a:lnTo>
                  <a:pt x="9487" y="1964"/>
                </a:lnTo>
                <a:lnTo>
                  <a:pt x="9446" y="1964"/>
                </a:lnTo>
                <a:lnTo>
                  <a:pt x="9388" y="1964"/>
                </a:lnTo>
                <a:lnTo>
                  <a:pt x="9321" y="1964"/>
                </a:lnTo>
                <a:lnTo>
                  <a:pt x="9253" y="1964"/>
                </a:lnTo>
                <a:lnTo>
                  <a:pt x="9195" y="1964"/>
                </a:lnTo>
                <a:lnTo>
                  <a:pt x="9154" y="1964"/>
                </a:lnTo>
                <a:lnTo>
                  <a:pt x="9138" y="1964"/>
                </a:lnTo>
                <a:lnTo>
                  <a:pt x="9120" y="1963"/>
                </a:lnTo>
                <a:lnTo>
                  <a:pt x="9103" y="1962"/>
                </a:lnTo>
                <a:lnTo>
                  <a:pt x="9087" y="1960"/>
                </a:lnTo>
                <a:lnTo>
                  <a:pt x="9073" y="1956"/>
                </a:lnTo>
                <a:lnTo>
                  <a:pt x="9060" y="1953"/>
                </a:lnTo>
                <a:lnTo>
                  <a:pt x="9047" y="1947"/>
                </a:lnTo>
                <a:lnTo>
                  <a:pt x="9035" y="1942"/>
                </a:lnTo>
                <a:lnTo>
                  <a:pt x="9025" y="1936"/>
                </a:lnTo>
                <a:lnTo>
                  <a:pt x="9015" y="1929"/>
                </a:lnTo>
                <a:lnTo>
                  <a:pt x="9007" y="1922"/>
                </a:lnTo>
                <a:lnTo>
                  <a:pt x="8998" y="1914"/>
                </a:lnTo>
                <a:lnTo>
                  <a:pt x="8991" y="1906"/>
                </a:lnTo>
                <a:lnTo>
                  <a:pt x="8983" y="1898"/>
                </a:lnTo>
                <a:lnTo>
                  <a:pt x="8977" y="1889"/>
                </a:lnTo>
                <a:lnTo>
                  <a:pt x="8971" y="1880"/>
                </a:lnTo>
                <a:lnTo>
                  <a:pt x="8965" y="1870"/>
                </a:lnTo>
                <a:lnTo>
                  <a:pt x="8956" y="1851"/>
                </a:lnTo>
                <a:lnTo>
                  <a:pt x="8950" y="1831"/>
                </a:lnTo>
                <a:lnTo>
                  <a:pt x="8944" y="1812"/>
                </a:lnTo>
                <a:lnTo>
                  <a:pt x="8940" y="1793"/>
                </a:lnTo>
                <a:lnTo>
                  <a:pt x="8937" y="1775"/>
                </a:lnTo>
                <a:lnTo>
                  <a:pt x="8936" y="1759"/>
                </a:lnTo>
                <a:lnTo>
                  <a:pt x="8935" y="1745"/>
                </a:lnTo>
                <a:lnTo>
                  <a:pt x="8935" y="1734"/>
                </a:lnTo>
                <a:lnTo>
                  <a:pt x="8935" y="1727"/>
                </a:lnTo>
                <a:lnTo>
                  <a:pt x="8935" y="1721"/>
                </a:lnTo>
                <a:lnTo>
                  <a:pt x="8936" y="1705"/>
                </a:lnTo>
                <a:lnTo>
                  <a:pt x="8937" y="1690"/>
                </a:lnTo>
                <a:lnTo>
                  <a:pt x="8939" y="1675"/>
                </a:lnTo>
                <a:lnTo>
                  <a:pt x="8941" y="1661"/>
                </a:lnTo>
                <a:lnTo>
                  <a:pt x="8944" y="1649"/>
                </a:lnTo>
                <a:lnTo>
                  <a:pt x="8949" y="1637"/>
                </a:lnTo>
                <a:lnTo>
                  <a:pt x="8953" y="1624"/>
                </a:lnTo>
                <a:lnTo>
                  <a:pt x="8958" y="1614"/>
                </a:lnTo>
                <a:lnTo>
                  <a:pt x="8963" y="1603"/>
                </a:lnTo>
                <a:lnTo>
                  <a:pt x="8969" y="1592"/>
                </a:lnTo>
                <a:lnTo>
                  <a:pt x="8975" y="1583"/>
                </a:lnTo>
                <a:lnTo>
                  <a:pt x="8980" y="1574"/>
                </a:lnTo>
                <a:lnTo>
                  <a:pt x="8994" y="1557"/>
                </a:lnTo>
                <a:lnTo>
                  <a:pt x="9008" y="1543"/>
                </a:lnTo>
                <a:lnTo>
                  <a:pt x="9022" y="1530"/>
                </a:lnTo>
                <a:lnTo>
                  <a:pt x="9034" y="1519"/>
                </a:lnTo>
                <a:lnTo>
                  <a:pt x="9047" y="1511"/>
                </a:lnTo>
                <a:lnTo>
                  <a:pt x="9059" y="1503"/>
                </a:lnTo>
                <a:lnTo>
                  <a:pt x="9077" y="1494"/>
                </a:lnTo>
                <a:lnTo>
                  <a:pt x="9120" y="1472"/>
                </a:lnTo>
                <a:lnTo>
                  <a:pt x="9179" y="1440"/>
                </a:lnTo>
                <a:lnTo>
                  <a:pt x="9248" y="1405"/>
                </a:lnTo>
                <a:lnTo>
                  <a:pt x="9316" y="1369"/>
                </a:lnTo>
                <a:lnTo>
                  <a:pt x="9375" y="1338"/>
                </a:lnTo>
                <a:lnTo>
                  <a:pt x="9417" y="1317"/>
                </a:lnTo>
                <a:lnTo>
                  <a:pt x="9432" y="1308"/>
                </a:lnTo>
                <a:lnTo>
                  <a:pt x="9432" y="1301"/>
                </a:lnTo>
                <a:lnTo>
                  <a:pt x="9432" y="1282"/>
                </a:lnTo>
                <a:lnTo>
                  <a:pt x="9432" y="1255"/>
                </a:lnTo>
                <a:lnTo>
                  <a:pt x="9432" y="1225"/>
                </a:lnTo>
                <a:lnTo>
                  <a:pt x="9432" y="1194"/>
                </a:lnTo>
                <a:lnTo>
                  <a:pt x="9432" y="1168"/>
                </a:lnTo>
                <a:lnTo>
                  <a:pt x="9432" y="1148"/>
                </a:lnTo>
                <a:lnTo>
                  <a:pt x="9432" y="1141"/>
                </a:lnTo>
                <a:lnTo>
                  <a:pt x="9405" y="1145"/>
                </a:lnTo>
                <a:lnTo>
                  <a:pt x="9332" y="1156"/>
                </a:lnTo>
                <a:lnTo>
                  <a:pt x="9228" y="1171"/>
                </a:lnTo>
                <a:lnTo>
                  <a:pt x="9109" y="1188"/>
                </a:lnTo>
                <a:lnTo>
                  <a:pt x="8992" y="1205"/>
                </a:lnTo>
                <a:lnTo>
                  <a:pt x="8888" y="1219"/>
                </a:lnTo>
                <a:lnTo>
                  <a:pt x="8815" y="1229"/>
                </a:lnTo>
                <a:lnTo>
                  <a:pt x="8788" y="1233"/>
                </a:lnTo>
                <a:lnTo>
                  <a:pt x="8772" y="1235"/>
                </a:lnTo>
                <a:lnTo>
                  <a:pt x="8757" y="1239"/>
                </a:lnTo>
                <a:lnTo>
                  <a:pt x="8743" y="1242"/>
                </a:lnTo>
                <a:lnTo>
                  <a:pt x="8728" y="1246"/>
                </a:lnTo>
                <a:lnTo>
                  <a:pt x="8716" y="1250"/>
                </a:lnTo>
                <a:lnTo>
                  <a:pt x="8702" y="1254"/>
                </a:lnTo>
                <a:lnTo>
                  <a:pt x="8689" y="1260"/>
                </a:lnTo>
                <a:lnTo>
                  <a:pt x="8678" y="1266"/>
                </a:lnTo>
                <a:lnTo>
                  <a:pt x="8666" y="1272"/>
                </a:lnTo>
                <a:lnTo>
                  <a:pt x="8654" y="1279"/>
                </a:lnTo>
                <a:lnTo>
                  <a:pt x="8644" y="1286"/>
                </a:lnTo>
                <a:lnTo>
                  <a:pt x="8633" y="1294"/>
                </a:lnTo>
                <a:lnTo>
                  <a:pt x="8613" y="1308"/>
                </a:lnTo>
                <a:lnTo>
                  <a:pt x="8594" y="1326"/>
                </a:lnTo>
                <a:lnTo>
                  <a:pt x="8577" y="1344"/>
                </a:lnTo>
                <a:lnTo>
                  <a:pt x="8562" y="1364"/>
                </a:lnTo>
                <a:lnTo>
                  <a:pt x="8547" y="1384"/>
                </a:lnTo>
                <a:lnTo>
                  <a:pt x="8535" y="1404"/>
                </a:lnTo>
                <a:lnTo>
                  <a:pt x="8523" y="1425"/>
                </a:lnTo>
                <a:lnTo>
                  <a:pt x="8512" y="1446"/>
                </a:lnTo>
                <a:lnTo>
                  <a:pt x="8504" y="1467"/>
                </a:lnTo>
                <a:lnTo>
                  <a:pt x="8495" y="1489"/>
                </a:lnTo>
                <a:lnTo>
                  <a:pt x="8488" y="1510"/>
                </a:lnTo>
                <a:lnTo>
                  <a:pt x="8482" y="1530"/>
                </a:lnTo>
                <a:lnTo>
                  <a:pt x="8476" y="1551"/>
                </a:lnTo>
                <a:lnTo>
                  <a:pt x="8471" y="1571"/>
                </a:lnTo>
                <a:lnTo>
                  <a:pt x="8464" y="1608"/>
                </a:lnTo>
                <a:lnTo>
                  <a:pt x="8459" y="1643"/>
                </a:lnTo>
                <a:lnTo>
                  <a:pt x="8456" y="1673"/>
                </a:lnTo>
                <a:lnTo>
                  <a:pt x="8454" y="1696"/>
                </a:lnTo>
                <a:lnTo>
                  <a:pt x="8454" y="1713"/>
                </a:lnTo>
                <a:lnTo>
                  <a:pt x="8453" y="1722"/>
                </a:lnTo>
                <a:lnTo>
                  <a:pt x="8453" y="1723"/>
                </a:lnTo>
                <a:lnTo>
                  <a:pt x="8453" y="1725"/>
                </a:lnTo>
                <a:lnTo>
                  <a:pt x="8454" y="1770"/>
                </a:lnTo>
                <a:lnTo>
                  <a:pt x="8457" y="1814"/>
                </a:lnTo>
                <a:lnTo>
                  <a:pt x="8463" y="1855"/>
                </a:lnTo>
                <a:lnTo>
                  <a:pt x="8469" y="1893"/>
                </a:lnTo>
                <a:lnTo>
                  <a:pt x="8476" y="1929"/>
                </a:lnTo>
                <a:lnTo>
                  <a:pt x="8486" y="1963"/>
                </a:lnTo>
                <a:lnTo>
                  <a:pt x="8496" y="1995"/>
                </a:lnTo>
                <a:lnTo>
                  <a:pt x="8509" y="2025"/>
                </a:lnTo>
                <a:lnTo>
                  <a:pt x="8522" y="2051"/>
                </a:lnTo>
                <a:lnTo>
                  <a:pt x="8537" y="2077"/>
                </a:lnTo>
                <a:lnTo>
                  <a:pt x="8552" y="2100"/>
                </a:lnTo>
                <a:lnTo>
                  <a:pt x="8567" y="2121"/>
                </a:lnTo>
                <a:lnTo>
                  <a:pt x="8584" y="2140"/>
                </a:lnTo>
                <a:lnTo>
                  <a:pt x="8601" y="2158"/>
                </a:lnTo>
                <a:lnTo>
                  <a:pt x="8619" y="2174"/>
                </a:lnTo>
                <a:lnTo>
                  <a:pt x="8637" y="2188"/>
                </a:lnTo>
                <a:lnTo>
                  <a:pt x="8655" y="2201"/>
                </a:lnTo>
                <a:lnTo>
                  <a:pt x="8673" y="2212"/>
                </a:lnTo>
                <a:lnTo>
                  <a:pt x="8691" y="2222"/>
                </a:lnTo>
                <a:lnTo>
                  <a:pt x="8709" y="2230"/>
                </a:lnTo>
                <a:lnTo>
                  <a:pt x="8727" y="2238"/>
                </a:lnTo>
                <a:lnTo>
                  <a:pt x="8744" y="2244"/>
                </a:lnTo>
                <a:lnTo>
                  <a:pt x="8760" y="2249"/>
                </a:lnTo>
                <a:lnTo>
                  <a:pt x="8776" y="2254"/>
                </a:lnTo>
                <a:lnTo>
                  <a:pt x="8805" y="2259"/>
                </a:lnTo>
                <a:lnTo>
                  <a:pt x="8829" y="2263"/>
                </a:lnTo>
                <a:lnTo>
                  <a:pt x="8848" y="2264"/>
                </a:lnTo>
                <a:lnTo>
                  <a:pt x="8862" y="2265"/>
                </a:lnTo>
                <a:lnTo>
                  <a:pt x="8866" y="2264"/>
                </a:lnTo>
                <a:lnTo>
                  <a:pt x="8867" y="2264"/>
                </a:lnTo>
                <a:lnTo>
                  <a:pt x="8880" y="2264"/>
                </a:lnTo>
                <a:lnTo>
                  <a:pt x="8916" y="2264"/>
                </a:lnTo>
                <a:lnTo>
                  <a:pt x="8972" y="2264"/>
                </a:lnTo>
                <a:lnTo>
                  <a:pt x="9044" y="2264"/>
                </a:lnTo>
                <a:lnTo>
                  <a:pt x="9130" y="2264"/>
                </a:lnTo>
                <a:lnTo>
                  <a:pt x="9225" y="2264"/>
                </a:lnTo>
                <a:lnTo>
                  <a:pt x="9327" y="2264"/>
                </a:lnTo>
                <a:lnTo>
                  <a:pt x="9432" y="2264"/>
                </a:lnTo>
                <a:lnTo>
                  <a:pt x="9537" y="2264"/>
                </a:lnTo>
                <a:lnTo>
                  <a:pt x="9640" y="2264"/>
                </a:lnTo>
                <a:lnTo>
                  <a:pt x="9735" y="2264"/>
                </a:lnTo>
                <a:lnTo>
                  <a:pt x="9820" y="2264"/>
                </a:lnTo>
                <a:lnTo>
                  <a:pt x="9893" y="2264"/>
                </a:lnTo>
                <a:lnTo>
                  <a:pt x="9948" y="2264"/>
                </a:lnTo>
                <a:lnTo>
                  <a:pt x="9984" y="2264"/>
                </a:lnTo>
                <a:lnTo>
                  <a:pt x="9997" y="2264"/>
                </a:lnTo>
                <a:lnTo>
                  <a:pt x="9997" y="2250"/>
                </a:lnTo>
                <a:lnTo>
                  <a:pt x="9997" y="2209"/>
                </a:lnTo>
                <a:lnTo>
                  <a:pt x="9997" y="2145"/>
                </a:lnTo>
                <a:lnTo>
                  <a:pt x="9997" y="2063"/>
                </a:lnTo>
                <a:lnTo>
                  <a:pt x="9997" y="1965"/>
                </a:lnTo>
                <a:lnTo>
                  <a:pt x="9997" y="1856"/>
                </a:lnTo>
                <a:lnTo>
                  <a:pt x="9997" y="1741"/>
                </a:lnTo>
                <a:lnTo>
                  <a:pt x="9997" y="1620"/>
                </a:lnTo>
                <a:lnTo>
                  <a:pt x="9997" y="1500"/>
                </a:lnTo>
                <a:lnTo>
                  <a:pt x="9997" y="1384"/>
                </a:lnTo>
                <a:lnTo>
                  <a:pt x="9997" y="1275"/>
                </a:lnTo>
                <a:lnTo>
                  <a:pt x="9997" y="1177"/>
                </a:lnTo>
                <a:lnTo>
                  <a:pt x="9997" y="1094"/>
                </a:lnTo>
                <a:lnTo>
                  <a:pt x="9997" y="1031"/>
                </a:lnTo>
                <a:lnTo>
                  <a:pt x="9997" y="990"/>
                </a:lnTo>
                <a:lnTo>
                  <a:pt x="9997" y="976"/>
                </a:lnTo>
                <a:lnTo>
                  <a:pt x="9997" y="975"/>
                </a:lnTo>
                <a:lnTo>
                  <a:pt x="9997" y="974"/>
                </a:lnTo>
                <a:lnTo>
                  <a:pt x="9997" y="960"/>
                </a:lnTo>
                <a:lnTo>
                  <a:pt x="9996" y="947"/>
                </a:lnTo>
                <a:lnTo>
                  <a:pt x="9995" y="933"/>
                </a:lnTo>
                <a:lnTo>
                  <a:pt x="9992" y="921"/>
                </a:lnTo>
                <a:lnTo>
                  <a:pt x="9987" y="896"/>
                </a:lnTo>
                <a:lnTo>
                  <a:pt x="9980" y="872"/>
                </a:lnTo>
                <a:lnTo>
                  <a:pt x="9971" y="850"/>
                </a:lnTo>
                <a:lnTo>
                  <a:pt x="9961" y="827"/>
                </a:lnTo>
                <a:lnTo>
                  <a:pt x="9950" y="807"/>
                </a:lnTo>
                <a:lnTo>
                  <a:pt x="9937" y="788"/>
                </a:lnTo>
                <a:lnTo>
                  <a:pt x="9924" y="770"/>
                </a:lnTo>
                <a:lnTo>
                  <a:pt x="9909" y="753"/>
                </a:lnTo>
                <a:lnTo>
                  <a:pt x="9894" y="737"/>
                </a:lnTo>
                <a:lnTo>
                  <a:pt x="9879" y="723"/>
                </a:lnTo>
                <a:lnTo>
                  <a:pt x="9863" y="710"/>
                </a:lnTo>
                <a:lnTo>
                  <a:pt x="9847" y="698"/>
                </a:lnTo>
                <a:lnTo>
                  <a:pt x="9832" y="688"/>
                </a:lnTo>
                <a:lnTo>
                  <a:pt x="9817" y="679"/>
                </a:lnTo>
                <a:close/>
                <a:moveTo>
                  <a:pt x="11516" y="629"/>
                </a:moveTo>
                <a:lnTo>
                  <a:pt x="11512" y="640"/>
                </a:lnTo>
                <a:lnTo>
                  <a:pt x="11498" y="670"/>
                </a:lnTo>
                <a:lnTo>
                  <a:pt x="11477" y="716"/>
                </a:lnTo>
                <a:lnTo>
                  <a:pt x="11449" y="777"/>
                </a:lnTo>
                <a:lnTo>
                  <a:pt x="11418" y="848"/>
                </a:lnTo>
                <a:lnTo>
                  <a:pt x="11382" y="928"/>
                </a:lnTo>
                <a:lnTo>
                  <a:pt x="11342" y="1013"/>
                </a:lnTo>
                <a:lnTo>
                  <a:pt x="11303" y="1101"/>
                </a:lnTo>
                <a:lnTo>
                  <a:pt x="11263" y="1189"/>
                </a:lnTo>
                <a:lnTo>
                  <a:pt x="11225" y="1274"/>
                </a:lnTo>
                <a:lnTo>
                  <a:pt x="11189" y="1353"/>
                </a:lnTo>
                <a:lnTo>
                  <a:pt x="11156" y="1424"/>
                </a:lnTo>
                <a:lnTo>
                  <a:pt x="11129" y="1484"/>
                </a:lnTo>
                <a:lnTo>
                  <a:pt x="11107" y="1531"/>
                </a:lnTo>
                <a:lnTo>
                  <a:pt x="11094" y="1561"/>
                </a:lnTo>
                <a:lnTo>
                  <a:pt x="11089" y="1571"/>
                </a:lnTo>
                <a:lnTo>
                  <a:pt x="11086" y="1575"/>
                </a:lnTo>
                <a:lnTo>
                  <a:pt x="11084" y="1580"/>
                </a:lnTo>
                <a:lnTo>
                  <a:pt x="11080" y="1583"/>
                </a:lnTo>
                <a:lnTo>
                  <a:pt x="11077" y="1585"/>
                </a:lnTo>
                <a:lnTo>
                  <a:pt x="11072" y="1587"/>
                </a:lnTo>
                <a:lnTo>
                  <a:pt x="11067" y="1589"/>
                </a:lnTo>
                <a:lnTo>
                  <a:pt x="11063" y="1590"/>
                </a:lnTo>
                <a:lnTo>
                  <a:pt x="11058" y="1590"/>
                </a:lnTo>
                <a:lnTo>
                  <a:pt x="11051" y="1589"/>
                </a:lnTo>
                <a:lnTo>
                  <a:pt x="11046" y="1588"/>
                </a:lnTo>
                <a:lnTo>
                  <a:pt x="11041" y="1586"/>
                </a:lnTo>
                <a:lnTo>
                  <a:pt x="11036" y="1583"/>
                </a:lnTo>
                <a:lnTo>
                  <a:pt x="11032" y="1579"/>
                </a:lnTo>
                <a:lnTo>
                  <a:pt x="11028" y="1574"/>
                </a:lnTo>
                <a:lnTo>
                  <a:pt x="11026" y="1570"/>
                </a:lnTo>
                <a:lnTo>
                  <a:pt x="11023" y="1566"/>
                </a:lnTo>
                <a:lnTo>
                  <a:pt x="11019" y="1556"/>
                </a:lnTo>
                <a:lnTo>
                  <a:pt x="11009" y="1531"/>
                </a:lnTo>
                <a:lnTo>
                  <a:pt x="10992" y="1490"/>
                </a:lnTo>
                <a:lnTo>
                  <a:pt x="10970" y="1437"/>
                </a:lnTo>
                <a:lnTo>
                  <a:pt x="10944" y="1374"/>
                </a:lnTo>
                <a:lnTo>
                  <a:pt x="10916" y="1304"/>
                </a:lnTo>
                <a:lnTo>
                  <a:pt x="10885" y="1229"/>
                </a:lnTo>
                <a:lnTo>
                  <a:pt x="10853" y="1152"/>
                </a:lnTo>
                <a:lnTo>
                  <a:pt x="10821" y="1074"/>
                </a:lnTo>
                <a:lnTo>
                  <a:pt x="10791" y="999"/>
                </a:lnTo>
                <a:lnTo>
                  <a:pt x="10762" y="929"/>
                </a:lnTo>
                <a:lnTo>
                  <a:pt x="10737" y="867"/>
                </a:lnTo>
                <a:lnTo>
                  <a:pt x="10715" y="814"/>
                </a:lnTo>
                <a:lnTo>
                  <a:pt x="10699" y="772"/>
                </a:lnTo>
                <a:lnTo>
                  <a:pt x="10687" y="746"/>
                </a:lnTo>
                <a:lnTo>
                  <a:pt x="10684" y="736"/>
                </a:lnTo>
                <a:lnTo>
                  <a:pt x="10682" y="732"/>
                </a:lnTo>
                <a:lnTo>
                  <a:pt x="10676" y="719"/>
                </a:lnTo>
                <a:lnTo>
                  <a:pt x="10672" y="712"/>
                </a:lnTo>
                <a:lnTo>
                  <a:pt x="10667" y="702"/>
                </a:lnTo>
                <a:lnTo>
                  <a:pt x="10661" y="693"/>
                </a:lnTo>
                <a:lnTo>
                  <a:pt x="10652" y="683"/>
                </a:lnTo>
                <a:lnTo>
                  <a:pt x="10643" y="673"/>
                </a:lnTo>
                <a:lnTo>
                  <a:pt x="10632" y="663"/>
                </a:lnTo>
                <a:lnTo>
                  <a:pt x="10618" y="655"/>
                </a:lnTo>
                <a:lnTo>
                  <a:pt x="10604" y="646"/>
                </a:lnTo>
                <a:lnTo>
                  <a:pt x="10588" y="640"/>
                </a:lnTo>
                <a:lnTo>
                  <a:pt x="10570" y="635"/>
                </a:lnTo>
                <a:lnTo>
                  <a:pt x="10559" y="633"/>
                </a:lnTo>
                <a:lnTo>
                  <a:pt x="10548" y="630"/>
                </a:lnTo>
                <a:lnTo>
                  <a:pt x="10538" y="630"/>
                </a:lnTo>
                <a:lnTo>
                  <a:pt x="10526" y="629"/>
                </a:lnTo>
                <a:lnTo>
                  <a:pt x="10476" y="629"/>
                </a:lnTo>
                <a:lnTo>
                  <a:pt x="10413" y="629"/>
                </a:lnTo>
                <a:lnTo>
                  <a:pt x="10342" y="629"/>
                </a:lnTo>
                <a:lnTo>
                  <a:pt x="10269" y="629"/>
                </a:lnTo>
                <a:lnTo>
                  <a:pt x="10201" y="629"/>
                </a:lnTo>
                <a:lnTo>
                  <a:pt x="10145" y="629"/>
                </a:lnTo>
                <a:lnTo>
                  <a:pt x="10107" y="629"/>
                </a:lnTo>
                <a:lnTo>
                  <a:pt x="10092" y="629"/>
                </a:lnTo>
                <a:lnTo>
                  <a:pt x="10099" y="645"/>
                </a:lnTo>
                <a:lnTo>
                  <a:pt x="10118" y="690"/>
                </a:lnTo>
                <a:lnTo>
                  <a:pt x="10149" y="760"/>
                </a:lnTo>
                <a:lnTo>
                  <a:pt x="10188" y="850"/>
                </a:lnTo>
                <a:lnTo>
                  <a:pt x="10234" y="957"/>
                </a:lnTo>
                <a:lnTo>
                  <a:pt x="10286" y="1076"/>
                </a:lnTo>
                <a:lnTo>
                  <a:pt x="10342" y="1204"/>
                </a:lnTo>
                <a:lnTo>
                  <a:pt x="10399" y="1335"/>
                </a:lnTo>
                <a:lnTo>
                  <a:pt x="10456" y="1467"/>
                </a:lnTo>
                <a:lnTo>
                  <a:pt x="10511" y="1595"/>
                </a:lnTo>
                <a:lnTo>
                  <a:pt x="10563" y="1713"/>
                </a:lnTo>
                <a:lnTo>
                  <a:pt x="10610" y="1820"/>
                </a:lnTo>
                <a:lnTo>
                  <a:pt x="10649" y="1911"/>
                </a:lnTo>
                <a:lnTo>
                  <a:pt x="10679" y="1980"/>
                </a:lnTo>
                <a:lnTo>
                  <a:pt x="10699" y="2026"/>
                </a:lnTo>
                <a:lnTo>
                  <a:pt x="10705" y="2041"/>
                </a:lnTo>
                <a:lnTo>
                  <a:pt x="10713" y="2066"/>
                </a:lnTo>
                <a:lnTo>
                  <a:pt x="10721" y="2095"/>
                </a:lnTo>
                <a:lnTo>
                  <a:pt x="10724" y="2111"/>
                </a:lnTo>
                <a:lnTo>
                  <a:pt x="10727" y="2127"/>
                </a:lnTo>
                <a:lnTo>
                  <a:pt x="10729" y="2144"/>
                </a:lnTo>
                <a:lnTo>
                  <a:pt x="10731" y="2162"/>
                </a:lnTo>
                <a:lnTo>
                  <a:pt x="10733" y="2180"/>
                </a:lnTo>
                <a:lnTo>
                  <a:pt x="10733" y="2198"/>
                </a:lnTo>
                <a:lnTo>
                  <a:pt x="10731" y="2218"/>
                </a:lnTo>
                <a:lnTo>
                  <a:pt x="10730" y="2237"/>
                </a:lnTo>
                <a:lnTo>
                  <a:pt x="10727" y="2255"/>
                </a:lnTo>
                <a:lnTo>
                  <a:pt x="10724" y="2274"/>
                </a:lnTo>
                <a:lnTo>
                  <a:pt x="10719" y="2292"/>
                </a:lnTo>
                <a:lnTo>
                  <a:pt x="10712" y="2310"/>
                </a:lnTo>
                <a:lnTo>
                  <a:pt x="10698" y="2339"/>
                </a:lnTo>
                <a:lnTo>
                  <a:pt x="10659" y="2417"/>
                </a:lnTo>
                <a:lnTo>
                  <a:pt x="10607" y="2526"/>
                </a:lnTo>
                <a:lnTo>
                  <a:pt x="10544" y="2651"/>
                </a:lnTo>
                <a:lnTo>
                  <a:pt x="10483" y="2776"/>
                </a:lnTo>
                <a:lnTo>
                  <a:pt x="10429" y="2885"/>
                </a:lnTo>
                <a:lnTo>
                  <a:pt x="10391" y="2962"/>
                </a:lnTo>
                <a:lnTo>
                  <a:pt x="10377" y="2992"/>
                </a:lnTo>
                <a:lnTo>
                  <a:pt x="10399" y="2992"/>
                </a:lnTo>
                <a:lnTo>
                  <a:pt x="10457" y="2992"/>
                </a:lnTo>
                <a:lnTo>
                  <a:pt x="10541" y="2992"/>
                </a:lnTo>
                <a:lnTo>
                  <a:pt x="10636" y="2992"/>
                </a:lnTo>
                <a:lnTo>
                  <a:pt x="10730" y="2992"/>
                </a:lnTo>
                <a:lnTo>
                  <a:pt x="10814" y="2992"/>
                </a:lnTo>
                <a:lnTo>
                  <a:pt x="10872" y="2992"/>
                </a:lnTo>
                <a:lnTo>
                  <a:pt x="10895" y="2992"/>
                </a:lnTo>
                <a:lnTo>
                  <a:pt x="10907" y="2966"/>
                </a:lnTo>
                <a:lnTo>
                  <a:pt x="10943" y="2890"/>
                </a:lnTo>
                <a:lnTo>
                  <a:pt x="10999" y="2774"/>
                </a:lnTo>
                <a:lnTo>
                  <a:pt x="11072" y="2623"/>
                </a:lnTo>
                <a:lnTo>
                  <a:pt x="11158" y="2444"/>
                </a:lnTo>
                <a:lnTo>
                  <a:pt x="11253" y="2245"/>
                </a:lnTo>
                <a:lnTo>
                  <a:pt x="11356" y="2031"/>
                </a:lnTo>
                <a:lnTo>
                  <a:pt x="11462" y="1811"/>
                </a:lnTo>
                <a:lnTo>
                  <a:pt x="11568" y="1590"/>
                </a:lnTo>
                <a:lnTo>
                  <a:pt x="11671" y="1377"/>
                </a:lnTo>
                <a:lnTo>
                  <a:pt x="11766" y="1177"/>
                </a:lnTo>
                <a:lnTo>
                  <a:pt x="11853" y="999"/>
                </a:lnTo>
                <a:lnTo>
                  <a:pt x="11925" y="848"/>
                </a:lnTo>
                <a:lnTo>
                  <a:pt x="11981" y="731"/>
                </a:lnTo>
                <a:lnTo>
                  <a:pt x="12017" y="656"/>
                </a:lnTo>
                <a:lnTo>
                  <a:pt x="12030" y="629"/>
                </a:lnTo>
                <a:lnTo>
                  <a:pt x="12007" y="629"/>
                </a:lnTo>
                <a:lnTo>
                  <a:pt x="11949" y="629"/>
                </a:lnTo>
                <a:lnTo>
                  <a:pt x="11868" y="629"/>
                </a:lnTo>
                <a:lnTo>
                  <a:pt x="11773" y="629"/>
                </a:lnTo>
                <a:lnTo>
                  <a:pt x="11679" y="629"/>
                </a:lnTo>
                <a:lnTo>
                  <a:pt x="11596" y="629"/>
                </a:lnTo>
                <a:lnTo>
                  <a:pt x="11538" y="629"/>
                </a:lnTo>
                <a:lnTo>
                  <a:pt x="11516" y="629"/>
                </a:lnTo>
                <a:close/>
                <a:moveTo>
                  <a:pt x="2783" y="503"/>
                </a:moveTo>
                <a:lnTo>
                  <a:pt x="2806" y="503"/>
                </a:lnTo>
                <a:lnTo>
                  <a:pt x="2863" y="503"/>
                </a:lnTo>
                <a:lnTo>
                  <a:pt x="2943" y="503"/>
                </a:lnTo>
                <a:lnTo>
                  <a:pt x="3035" y="503"/>
                </a:lnTo>
                <a:lnTo>
                  <a:pt x="3128" y="503"/>
                </a:lnTo>
                <a:lnTo>
                  <a:pt x="3208" y="503"/>
                </a:lnTo>
                <a:lnTo>
                  <a:pt x="3265" y="503"/>
                </a:lnTo>
                <a:lnTo>
                  <a:pt x="3287" y="503"/>
                </a:lnTo>
                <a:lnTo>
                  <a:pt x="3287" y="482"/>
                </a:lnTo>
                <a:lnTo>
                  <a:pt x="3287" y="425"/>
                </a:lnTo>
                <a:lnTo>
                  <a:pt x="3287" y="344"/>
                </a:lnTo>
                <a:lnTo>
                  <a:pt x="3287" y="252"/>
                </a:lnTo>
                <a:lnTo>
                  <a:pt x="3287" y="160"/>
                </a:lnTo>
                <a:lnTo>
                  <a:pt x="3287" y="79"/>
                </a:lnTo>
                <a:lnTo>
                  <a:pt x="3287" y="22"/>
                </a:lnTo>
                <a:lnTo>
                  <a:pt x="3287" y="1"/>
                </a:lnTo>
                <a:lnTo>
                  <a:pt x="3278" y="1"/>
                </a:lnTo>
                <a:lnTo>
                  <a:pt x="3254" y="1"/>
                </a:lnTo>
                <a:lnTo>
                  <a:pt x="3215" y="1"/>
                </a:lnTo>
                <a:lnTo>
                  <a:pt x="3169" y="1"/>
                </a:lnTo>
                <a:lnTo>
                  <a:pt x="3115" y="1"/>
                </a:lnTo>
                <a:lnTo>
                  <a:pt x="3057" y="1"/>
                </a:lnTo>
                <a:lnTo>
                  <a:pt x="2998" y="1"/>
                </a:lnTo>
                <a:lnTo>
                  <a:pt x="2941" y="1"/>
                </a:lnTo>
                <a:lnTo>
                  <a:pt x="2926" y="1"/>
                </a:lnTo>
                <a:lnTo>
                  <a:pt x="2912" y="2"/>
                </a:lnTo>
                <a:lnTo>
                  <a:pt x="2898" y="4"/>
                </a:lnTo>
                <a:lnTo>
                  <a:pt x="2885" y="7"/>
                </a:lnTo>
                <a:lnTo>
                  <a:pt x="2873" y="11"/>
                </a:lnTo>
                <a:lnTo>
                  <a:pt x="2863" y="14"/>
                </a:lnTo>
                <a:lnTo>
                  <a:pt x="2852" y="18"/>
                </a:lnTo>
                <a:lnTo>
                  <a:pt x="2844" y="23"/>
                </a:lnTo>
                <a:lnTo>
                  <a:pt x="2835" y="29"/>
                </a:lnTo>
                <a:lnTo>
                  <a:pt x="2828" y="34"/>
                </a:lnTo>
                <a:lnTo>
                  <a:pt x="2822" y="40"/>
                </a:lnTo>
                <a:lnTo>
                  <a:pt x="2815" y="46"/>
                </a:lnTo>
                <a:lnTo>
                  <a:pt x="2810" y="52"/>
                </a:lnTo>
                <a:lnTo>
                  <a:pt x="2805" y="59"/>
                </a:lnTo>
                <a:lnTo>
                  <a:pt x="2801" y="66"/>
                </a:lnTo>
                <a:lnTo>
                  <a:pt x="2797" y="72"/>
                </a:lnTo>
                <a:lnTo>
                  <a:pt x="2792" y="86"/>
                </a:lnTo>
                <a:lnTo>
                  <a:pt x="2788" y="99"/>
                </a:lnTo>
                <a:lnTo>
                  <a:pt x="2786" y="110"/>
                </a:lnTo>
                <a:lnTo>
                  <a:pt x="2783" y="121"/>
                </a:lnTo>
                <a:lnTo>
                  <a:pt x="2783" y="138"/>
                </a:lnTo>
                <a:lnTo>
                  <a:pt x="2783" y="143"/>
                </a:lnTo>
                <a:lnTo>
                  <a:pt x="2783" y="159"/>
                </a:lnTo>
                <a:lnTo>
                  <a:pt x="2783" y="200"/>
                </a:lnTo>
                <a:lnTo>
                  <a:pt x="2783" y="257"/>
                </a:lnTo>
                <a:lnTo>
                  <a:pt x="2783" y="323"/>
                </a:lnTo>
                <a:lnTo>
                  <a:pt x="2783" y="390"/>
                </a:lnTo>
                <a:lnTo>
                  <a:pt x="2783" y="447"/>
                </a:lnTo>
                <a:lnTo>
                  <a:pt x="2783" y="488"/>
                </a:lnTo>
                <a:lnTo>
                  <a:pt x="2783" y="503"/>
                </a:lnTo>
                <a:close/>
                <a:moveTo>
                  <a:pt x="6368" y="1965"/>
                </a:moveTo>
                <a:lnTo>
                  <a:pt x="6360" y="1965"/>
                </a:lnTo>
                <a:lnTo>
                  <a:pt x="6337" y="1965"/>
                </a:lnTo>
                <a:lnTo>
                  <a:pt x="6304" y="1965"/>
                </a:lnTo>
                <a:lnTo>
                  <a:pt x="6266" y="1965"/>
                </a:lnTo>
                <a:lnTo>
                  <a:pt x="6228" y="1965"/>
                </a:lnTo>
                <a:lnTo>
                  <a:pt x="6195" y="1965"/>
                </a:lnTo>
                <a:lnTo>
                  <a:pt x="6171" y="1965"/>
                </a:lnTo>
                <a:lnTo>
                  <a:pt x="6163" y="1965"/>
                </a:lnTo>
                <a:lnTo>
                  <a:pt x="6135" y="1964"/>
                </a:lnTo>
                <a:lnTo>
                  <a:pt x="6110" y="1963"/>
                </a:lnTo>
                <a:lnTo>
                  <a:pt x="6086" y="1961"/>
                </a:lnTo>
                <a:lnTo>
                  <a:pt x="6063" y="1958"/>
                </a:lnTo>
                <a:lnTo>
                  <a:pt x="6042" y="1954"/>
                </a:lnTo>
                <a:lnTo>
                  <a:pt x="6023" y="1949"/>
                </a:lnTo>
                <a:lnTo>
                  <a:pt x="6005" y="1944"/>
                </a:lnTo>
                <a:lnTo>
                  <a:pt x="5988" y="1938"/>
                </a:lnTo>
                <a:lnTo>
                  <a:pt x="5973" y="1930"/>
                </a:lnTo>
                <a:lnTo>
                  <a:pt x="5959" y="1923"/>
                </a:lnTo>
                <a:lnTo>
                  <a:pt x="5946" y="1913"/>
                </a:lnTo>
                <a:lnTo>
                  <a:pt x="5934" y="1905"/>
                </a:lnTo>
                <a:lnTo>
                  <a:pt x="5925" y="1894"/>
                </a:lnTo>
                <a:lnTo>
                  <a:pt x="5915" y="1884"/>
                </a:lnTo>
                <a:lnTo>
                  <a:pt x="5907" y="1872"/>
                </a:lnTo>
                <a:lnTo>
                  <a:pt x="5900" y="1859"/>
                </a:lnTo>
                <a:lnTo>
                  <a:pt x="5894" y="1847"/>
                </a:lnTo>
                <a:lnTo>
                  <a:pt x="5888" y="1826"/>
                </a:lnTo>
                <a:lnTo>
                  <a:pt x="5881" y="1798"/>
                </a:lnTo>
                <a:lnTo>
                  <a:pt x="5875" y="1761"/>
                </a:lnTo>
                <a:lnTo>
                  <a:pt x="5872" y="1740"/>
                </a:lnTo>
                <a:lnTo>
                  <a:pt x="5869" y="1715"/>
                </a:lnTo>
                <a:lnTo>
                  <a:pt x="5867" y="1688"/>
                </a:lnTo>
                <a:lnTo>
                  <a:pt x="5864" y="1659"/>
                </a:lnTo>
                <a:lnTo>
                  <a:pt x="5862" y="1626"/>
                </a:lnTo>
                <a:lnTo>
                  <a:pt x="5861" y="1591"/>
                </a:lnTo>
                <a:lnTo>
                  <a:pt x="5860" y="1553"/>
                </a:lnTo>
                <a:lnTo>
                  <a:pt x="5860" y="1512"/>
                </a:lnTo>
                <a:lnTo>
                  <a:pt x="5860" y="1498"/>
                </a:lnTo>
                <a:lnTo>
                  <a:pt x="5860" y="1463"/>
                </a:lnTo>
                <a:lnTo>
                  <a:pt x="5860" y="1413"/>
                </a:lnTo>
                <a:lnTo>
                  <a:pt x="5860" y="1357"/>
                </a:lnTo>
                <a:lnTo>
                  <a:pt x="5860" y="1300"/>
                </a:lnTo>
                <a:lnTo>
                  <a:pt x="5860" y="1250"/>
                </a:lnTo>
                <a:lnTo>
                  <a:pt x="5860" y="1215"/>
                </a:lnTo>
                <a:lnTo>
                  <a:pt x="5860" y="1203"/>
                </a:lnTo>
                <a:lnTo>
                  <a:pt x="5860" y="1201"/>
                </a:lnTo>
                <a:lnTo>
                  <a:pt x="5861" y="1173"/>
                </a:lnTo>
                <a:lnTo>
                  <a:pt x="5861" y="1146"/>
                </a:lnTo>
                <a:lnTo>
                  <a:pt x="5863" y="1122"/>
                </a:lnTo>
                <a:lnTo>
                  <a:pt x="5865" y="1101"/>
                </a:lnTo>
                <a:lnTo>
                  <a:pt x="5868" y="1083"/>
                </a:lnTo>
                <a:lnTo>
                  <a:pt x="5870" y="1066"/>
                </a:lnTo>
                <a:lnTo>
                  <a:pt x="5874" y="1051"/>
                </a:lnTo>
                <a:lnTo>
                  <a:pt x="5877" y="1038"/>
                </a:lnTo>
                <a:lnTo>
                  <a:pt x="5881" y="1027"/>
                </a:lnTo>
                <a:lnTo>
                  <a:pt x="5886" y="1017"/>
                </a:lnTo>
                <a:lnTo>
                  <a:pt x="5890" y="1008"/>
                </a:lnTo>
                <a:lnTo>
                  <a:pt x="5895" y="1000"/>
                </a:lnTo>
                <a:lnTo>
                  <a:pt x="5905" y="986"/>
                </a:lnTo>
                <a:lnTo>
                  <a:pt x="5915" y="974"/>
                </a:lnTo>
                <a:lnTo>
                  <a:pt x="5927" y="963"/>
                </a:lnTo>
                <a:lnTo>
                  <a:pt x="5939" y="955"/>
                </a:lnTo>
                <a:lnTo>
                  <a:pt x="5950" y="947"/>
                </a:lnTo>
                <a:lnTo>
                  <a:pt x="5963" y="943"/>
                </a:lnTo>
                <a:lnTo>
                  <a:pt x="5976" y="939"/>
                </a:lnTo>
                <a:lnTo>
                  <a:pt x="5989" y="937"/>
                </a:lnTo>
                <a:lnTo>
                  <a:pt x="6002" y="936"/>
                </a:lnTo>
                <a:lnTo>
                  <a:pt x="6016" y="936"/>
                </a:lnTo>
                <a:lnTo>
                  <a:pt x="6032" y="936"/>
                </a:lnTo>
                <a:lnTo>
                  <a:pt x="6071" y="936"/>
                </a:lnTo>
                <a:lnTo>
                  <a:pt x="6128" y="936"/>
                </a:lnTo>
                <a:lnTo>
                  <a:pt x="6193" y="936"/>
                </a:lnTo>
                <a:lnTo>
                  <a:pt x="6257" y="936"/>
                </a:lnTo>
                <a:lnTo>
                  <a:pt x="6313" y="936"/>
                </a:lnTo>
                <a:lnTo>
                  <a:pt x="6354" y="936"/>
                </a:lnTo>
                <a:lnTo>
                  <a:pt x="6368" y="936"/>
                </a:lnTo>
                <a:lnTo>
                  <a:pt x="6368" y="947"/>
                </a:lnTo>
                <a:lnTo>
                  <a:pt x="6368" y="979"/>
                </a:lnTo>
                <a:lnTo>
                  <a:pt x="6368" y="1030"/>
                </a:lnTo>
                <a:lnTo>
                  <a:pt x="6368" y="1096"/>
                </a:lnTo>
                <a:lnTo>
                  <a:pt x="6368" y="1174"/>
                </a:lnTo>
                <a:lnTo>
                  <a:pt x="6368" y="1261"/>
                </a:lnTo>
                <a:lnTo>
                  <a:pt x="6368" y="1354"/>
                </a:lnTo>
                <a:lnTo>
                  <a:pt x="6368" y="1450"/>
                </a:lnTo>
                <a:lnTo>
                  <a:pt x="6368" y="1546"/>
                </a:lnTo>
                <a:lnTo>
                  <a:pt x="6368" y="1639"/>
                </a:lnTo>
                <a:lnTo>
                  <a:pt x="6368" y="1726"/>
                </a:lnTo>
                <a:lnTo>
                  <a:pt x="6368" y="1804"/>
                </a:lnTo>
                <a:lnTo>
                  <a:pt x="6368" y="1870"/>
                </a:lnTo>
                <a:lnTo>
                  <a:pt x="6368" y="1921"/>
                </a:lnTo>
                <a:lnTo>
                  <a:pt x="6368" y="1954"/>
                </a:lnTo>
                <a:lnTo>
                  <a:pt x="6368" y="1965"/>
                </a:lnTo>
                <a:close/>
                <a:moveTo>
                  <a:pt x="6368" y="124"/>
                </a:moveTo>
                <a:lnTo>
                  <a:pt x="6368" y="145"/>
                </a:lnTo>
                <a:lnTo>
                  <a:pt x="6368" y="203"/>
                </a:lnTo>
                <a:lnTo>
                  <a:pt x="6368" y="285"/>
                </a:lnTo>
                <a:lnTo>
                  <a:pt x="6368" y="378"/>
                </a:lnTo>
                <a:lnTo>
                  <a:pt x="6368" y="471"/>
                </a:lnTo>
                <a:lnTo>
                  <a:pt x="6368" y="553"/>
                </a:lnTo>
                <a:lnTo>
                  <a:pt x="6368" y="610"/>
                </a:lnTo>
                <a:lnTo>
                  <a:pt x="6368" y="633"/>
                </a:lnTo>
                <a:lnTo>
                  <a:pt x="6346" y="633"/>
                </a:lnTo>
                <a:lnTo>
                  <a:pt x="6287" y="633"/>
                </a:lnTo>
                <a:lnTo>
                  <a:pt x="6202" y="633"/>
                </a:lnTo>
                <a:lnTo>
                  <a:pt x="6106" y="633"/>
                </a:lnTo>
                <a:lnTo>
                  <a:pt x="6009" y="633"/>
                </a:lnTo>
                <a:lnTo>
                  <a:pt x="5925" y="633"/>
                </a:lnTo>
                <a:lnTo>
                  <a:pt x="5865" y="633"/>
                </a:lnTo>
                <a:lnTo>
                  <a:pt x="5842" y="633"/>
                </a:lnTo>
                <a:lnTo>
                  <a:pt x="5841" y="633"/>
                </a:lnTo>
                <a:lnTo>
                  <a:pt x="5800" y="634"/>
                </a:lnTo>
                <a:lnTo>
                  <a:pt x="5762" y="636"/>
                </a:lnTo>
                <a:lnTo>
                  <a:pt x="5726" y="639"/>
                </a:lnTo>
                <a:lnTo>
                  <a:pt x="5692" y="645"/>
                </a:lnTo>
                <a:lnTo>
                  <a:pt x="5661" y="652"/>
                </a:lnTo>
                <a:lnTo>
                  <a:pt x="5631" y="660"/>
                </a:lnTo>
                <a:lnTo>
                  <a:pt x="5618" y="665"/>
                </a:lnTo>
                <a:lnTo>
                  <a:pt x="5605" y="671"/>
                </a:lnTo>
                <a:lnTo>
                  <a:pt x="5592" y="676"/>
                </a:lnTo>
                <a:lnTo>
                  <a:pt x="5580" y="682"/>
                </a:lnTo>
                <a:lnTo>
                  <a:pt x="5568" y="689"/>
                </a:lnTo>
                <a:lnTo>
                  <a:pt x="5556" y="695"/>
                </a:lnTo>
                <a:lnTo>
                  <a:pt x="5545" y="702"/>
                </a:lnTo>
                <a:lnTo>
                  <a:pt x="5534" y="710"/>
                </a:lnTo>
                <a:lnTo>
                  <a:pt x="5514" y="727"/>
                </a:lnTo>
                <a:lnTo>
                  <a:pt x="5495" y="745"/>
                </a:lnTo>
                <a:lnTo>
                  <a:pt x="5478" y="764"/>
                </a:lnTo>
                <a:lnTo>
                  <a:pt x="5461" y="785"/>
                </a:lnTo>
                <a:lnTo>
                  <a:pt x="5445" y="807"/>
                </a:lnTo>
                <a:lnTo>
                  <a:pt x="5431" y="832"/>
                </a:lnTo>
                <a:lnTo>
                  <a:pt x="5422" y="850"/>
                </a:lnTo>
                <a:lnTo>
                  <a:pt x="5412" y="869"/>
                </a:lnTo>
                <a:lnTo>
                  <a:pt x="5404" y="889"/>
                </a:lnTo>
                <a:lnTo>
                  <a:pt x="5396" y="910"/>
                </a:lnTo>
                <a:lnTo>
                  <a:pt x="5390" y="931"/>
                </a:lnTo>
                <a:lnTo>
                  <a:pt x="5384" y="955"/>
                </a:lnTo>
                <a:lnTo>
                  <a:pt x="5378" y="978"/>
                </a:lnTo>
                <a:lnTo>
                  <a:pt x="5373" y="1003"/>
                </a:lnTo>
                <a:lnTo>
                  <a:pt x="5369" y="1029"/>
                </a:lnTo>
                <a:lnTo>
                  <a:pt x="5365" y="1055"/>
                </a:lnTo>
                <a:lnTo>
                  <a:pt x="5362" y="1084"/>
                </a:lnTo>
                <a:lnTo>
                  <a:pt x="5359" y="1112"/>
                </a:lnTo>
                <a:lnTo>
                  <a:pt x="5357" y="1142"/>
                </a:lnTo>
                <a:lnTo>
                  <a:pt x="5356" y="1173"/>
                </a:lnTo>
                <a:lnTo>
                  <a:pt x="5355" y="1206"/>
                </a:lnTo>
                <a:lnTo>
                  <a:pt x="5355" y="1239"/>
                </a:lnTo>
                <a:lnTo>
                  <a:pt x="5355" y="1257"/>
                </a:lnTo>
                <a:lnTo>
                  <a:pt x="5355" y="1304"/>
                </a:lnTo>
                <a:lnTo>
                  <a:pt x="5355" y="1372"/>
                </a:lnTo>
                <a:lnTo>
                  <a:pt x="5355" y="1448"/>
                </a:lnTo>
                <a:lnTo>
                  <a:pt x="5355" y="1526"/>
                </a:lnTo>
                <a:lnTo>
                  <a:pt x="5355" y="1593"/>
                </a:lnTo>
                <a:lnTo>
                  <a:pt x="5355" y="1641"/>
                </a:lnTo>
                <a:lnTo>
                  <a:pt x="5355" y="1659"/>
                </a:lnTo>
                <a:lnTo>
                  <a:pt x="5355" y="1692"/>
                </a:lnTo>
                <a:lnTo>
                  <a:pt x="5356" y="1725"/>
                </a:lnTo>
                <a:lnTo>
                  <a:pt x="5357" y="1756"/>
                </a:lnTo>
                <a:lnTo>
                  <a:pt x="5359" y="1785"/>
                </a:lnTo>
                <a:lnTo>
                  <a:pt x="5362" y="1814"/>
                </a:lnTo>
                <a:lnTo>
                  <a:pt x="5365" y="1842"/>
                </a:lnTo>
                <a:lnTo>
                  <a:pt x="5369" y="1869"/>
                </a:lnTo>
                <a:lnTo>
                  <a:pt x="5373" y="1894"/>
                </a:lnTo>
                <a:lnTo>
                  <a:pt x="5378" y="1920"/>
                </a:lnTo>
                <a:lnTo>
                  <a:pt x="5384" y="1943"/>
                </a:lnTo>
                <a:lnTo>
                  <a:pt x="5390" y="1966"/>
                </a:lnTo>
                <a:lnTo>
                  <a:pt x="5396" y="1988"/>
                </a:lnTo>
                <a:lnTo>
                  <a:pt x="5405" y="2009"/>
                </a:lnTo>
                <a:lnTo>
                  <a:pt x="5412" y="2029"/>
                </a:lnTo>
                <a:lnTo>
                  <a:pt x="5422" y="2048"/>
                </a:lnTo>
                <a:lnTo>
                  <a:pt x="5431" y="2066"/>
                </a:lnTo>
                <a:lnTo>
                  <a:pt x="5439" y="2078"/>
                </a:lnTo>
                <a:lnTo>
                  <a:pt x="5446" y="2090"/>
                </a:lnTo>
                <a:lnTo>
                  <a:pt x="5454" y="2102"/>
                </a:lnTo>
                <a:lnTo>
                  <a:pt x="5462" y="2113"/>
                </a:lnTo>
                <a:lnTo>
                  <a:pt x="5472" y="2123"/>
                </a:lnTo>
                <a:lnTo>
                  <a:pt x="5480" y="2134"/>
                </a:lnTo>
                <a:lnTo>
                  <a:pt x="5491" y="2143"/>
                </a:lnTo>
                <a:lnTo>
                  <a:pt x="5500" y="2153"/>
                </a:lnTo>
                <a:lnTo>
                  <a:pt x="5511" y="2162"/>
                </a:lnTo>
                <a:lnTo>
                  <a:pt x="5521" y="2171"/>
                </a:lnTo>
                <a:lnTo>
                  <a:pt x="5532" y="2179"/>
                </a:lnTo>
                <a:lnTo>
                  <a:pt x="5544" y="2188"/>
                </a:lnTo>
                <a:lnTo>
                  <a:pt x="5567" y="2203"/>
                </a:lnTo>
                <a:lnTo>
                  <a:pt x="5592" y="2215"/>
                </a:lnTo>
                <a:lnTo>
                  <a:pt x="5619" y="2227"/>
                </a:lnTo>
                <a:lnTo>
                  <a:pt x="5646" y="2238"/>
                </a:lnTo>
                <a:lnTo>
                  <a:pt x="5676" y="2246"/>
                </a:lnTo>
                <a:lnTo>
                  <a:pt x="5707" y="2252"/>
                </a:lnTo>
                <a:lnTo>
                  <a:pt x="5737" y="2259"/>
                </a:lnTo>
                <a:lnTo>
                  <a:pt x="5770" y="2262"/>
                </a:lnTo>
                <a:lnTo>
                  <a:pt x="5804" y="2264"/>
                </a:lnTo>
                <a:lnTo>
                  <a:pt x="5840" y="2265"/>
                </a:lnTo>
                <a:lnTo>
                  <a:pt x="5841" y="2265"/>
                </a:lnTo>
                <a:lnTo>
                  <a:pt x="5853" y="2265"/>
                </a:lnTo>
                <a:lnTo>
                  <a:pt x="5885" y="2265"/>
                </a:lnTo>
                <a:lnTo>
                  <a:pt x="5935" y="2265"/>
                </a:lnTo>
                <a:lnTo>
                  <a:pt x="6001" y="2265"/>
                </a:lnTo>
                <a:lnTo>
                  <a:pt x="6078" y="2265"/>
                </a:lnTo>
                <a:lnTo>
                  <a:pt x="6165" y="2265"/>
                </a:lnTo>
                <a:lnTo>
                  <a:pt x="6257" y="2265"/>
                </a:lnTo>
                <a:lnTo>
                  <a:pt x="6353" y="2265"/>
                </a:lnTo>
                <a:lnTo>
                  <a:pt x="6448" y="2265"/>
                </a:lnTo>
                <a:lnTo>
                  <a:pt x="6540" y="2265"/>
                </a:lnTo>
                <a:lnTo>
                  <a:pt x="6627" y="2265"/>
                </a:lnTo>
                <a:lnTo>
                  <a:pt x="6704" y="2265"/>
                </a:lnTo>
                <a:lnTo>
                  <a:pt x="6770" y="2265"/>
                </a:lnTo>
                <a:lnTo>
                  <a:pt x="6820" y="2265"/>
                </a:lnTo>
                <a:lnTo>
                  <a:pt x="6852" y="2265"/>
                </a:lnTo>
                <a:lnTo>
                  <a:pt x="6864" y="2265"/>
                </a:lnTo>
                <a:lnTo>
                  <a:pt x="6864" y="2240"/>
                </a:lnTo>
                <a:lnTo>
                  <a:pt x="6864" y="2168"/>
                </a:lnTo>
                <a:lnTo>
                  <a:pt x="6864" y="2056"/>
                </a:lnTo>
                <a:lnTo>
                  <a:pt x="6864" y="1911"/>
                </a:lnTo>
                <a:lnTo>
                  <a:pt x="6864" y="1740"/>
                </a:lnTo>
                <a:lnTo>
                  <a:pt x="6864" y="1549"/>
                </a:lnTo>
                <a:lnTo>
                  <a:pt x="6864" y="1343"/>
                </a:lnTo>
                <a:lnTo>
                  <a:pt x="6864" y="1133"/>
                </a:lnTo>
                <a:lnTo>
                  <a:pt x="6864" y="922"/>
                </a:lnTo>
                <a:lnTo>
                  <a:pt x="6864" y="717"/>
                </a:lnTo>
                <a:lnTo>
                  <a:pt x="6864" y="526"/>
                </a:lnTo>
                <a:lnTo>
                  <a:pt x="6864" y="354"/>
                </a:lnTo>
                <a:lnTo>
                  <a:pt x="6864" y="209"/>
                </a:lnTo>
                <a:lnTo>
                  <a:pt x="6864" y="97"/>
                </a:lnTo>
                <a:lnTo>
                  <a:pt x="6864" y="25"/>
                </a:lnTo>
                <a:lnTo>
                  <a:pt x="6864" y="0"/>
                </a:lnTo>
                <a:lnTo>
                  <a:pt x="6854" y="0"/>
                </a:lnTo>
                <a:lnTo>
                  <a:pt x="6827" y="0"/>
                </a:lnTo>
                <a:lnTo>
                  <a:pt x="6786" y="0"/>
                </a:lnTo>
                <a:lnTo>
                  <a:pt x="6735" y="0"/>
                </a:lnTo>
                <a:lnTo>
                  <a:pt x="6679" y="0"/>
                </a:lnTo>
                <a:lnTo>
                  <a:pt x="6619" y="0"/>
                </a:lnTo>
                <a:lnTo>
                  <a:pt x="6561" y="0"/>
                </a:lnTo>
                <a:lnTo>
                  <a:pt x="6508" y="0"/>
                </a:lnTo>
                <a:lnTo>
                  <a:pt x="6495" y="1"/>
                </a:lnTo>
                <a:lnTo>
                  <a:pt x="6484" y="2"/>
                </a:lnTo>
                <a:lnTo>
                  <a:pt x="6473" y="3"/>
                </a:lnTo>
                <a:lnTo>
                  <a:pt x="6463" y="5"/>
                </a:lnTo>
                <a:lnTo>
                  <a:pt x="6453" y="8"/>
                </a:lnTo>
                <a:lnTo>
                  <a:pt x="6444" y="12"/>
                </a:lnTo>
                <a:lnTo>
                  <a:pt x="6435" y="16"/>
                </a:lnTo>
                <a:lnTo>
                  <a:pt x="6428" y="19"/>
                </a:lnTo>
                <a:lnTo>
                  <a:pt x="6420" y="24"/>
                </a:lnTo>
                <a:lnTo>
                  <a:pt x="6414" y="29"/>
                </a:lnTo>
                <a:lnTo>
                  <a:pt x="6409" y="34"/>
                </a:lnTo>
                <a:lnTo>
                  <a:pt x="6403" y="39"/>
                </a:lnTo>
                <a:lnTo>
                  <a:pt x="6394" y="51"/>
                </a:lnTo>
                <a:lnTo>
                  <a:pt x="6386" y="61"/>
                </a:lnTo>
                <a:lnTo>
                  <a:pt x="6380" y="73"/>
                </a:lnTo>
                <a:lnTo>
                  <a:pt x="6376" y="85"/>
                </a:lnTo>
                <a:lnTo>
                  <a:pt x="6373" y="95"/>
                </a:lnTo>
                <a:lnTo>
                  <a:pt x="6370" y="104"/>
                </a:lnTo>
                <a:lnTo>
                  <a:pt x="6369" y="119"/>
                </a:lnTo>
                <a:lnTo>
                  <a:pt x="6368" y="124"/>
                </a:lnTo>
                <a:close/>
                <a:moveTo>
                  <a:pt x="4910" y="699"/>
                </a:moveTo>
                <a:lnTo>
                  <a:pt x="4894" y="689"/>
                </a:lnTo>
                <a:lnTo>
                  <a:pt x="4876" y="679"/>
                </a:lnTo>
                <a:lnTo>
                  <a:pt x="4859" y="671"/>
                </a:lnTo>
                <a:lnTo>
                  <a:pt x="4842" y="663"/>
                </a:lnTo>
                <a:lnTo>
                  <a:pt x="4826" y="657"/>
                </a:lnTo>
                <a:lnTo>
                  <a:pt x="4809" y="652"/>
                </a:lnTo>
                <a:lnTo>
                  <a:pt x="4793" y="647"/>
                </a:lnTo>
                <a:lnTo>
                  <a:pt x="4777" y="643"/>
                </a:lnTo>
                <a:lnTo>
                  <a:pt x="4746" y="638"/>
                </a:lnTo>
                <a:lnTo>
                  <a:pt x="4720" y="635"/>
                </a:lnTo>
                <a:lnTo>
                  <a:pt x="4696" y="634"/>
                </a:lnTo>
                <a:lnTo>
                  <a:pt x="4674" y="633"/>
                </a:lnTo>
                <a:lnTo>
                  <a:pt x="4660" y="633"/>
                </a:lnTo>
                <a:lnTo>
                  <a:pt x="4623" y="633"/>
                </a:lnTo>
                <a:lnTo>
                  <a:pt x="4566" y="633"/>
                </a:lnTo>
                <a:lnTo>
                  <a:pt x="4494" y="633"/>
                </a:lnTo>
                <a:lnTo>
                  <a:pt x="4410" y="633"/>
                </a:lnTo>
                <a:lnTo>
                  <a:pt x="4317" y="633"/>
                </a:lnTo>
                <a:lnTo>
                  <a:pt x="4217" y="633"/>
                </a:lnTo>
                <a:lnTo>
                  <a:pt x="4113" y="633"/>
                </a:lnTo>
                <a:lnTo>
                  <a:pt x="4011" y="633"/>
                </a:lnTo>
                <a:lnTo>
                  <a:pt x="3911" y="633"/>
                </a:lnTo>
                <a:lnTo>
                  <a:pt x="3819" y="633"/>
                </a:lnTo>
                <a:lnTo>
                  <a:pt x="3735" y="633"/>
                </a:lnTo>
                <a:lnTo>
                  <a:pt x="3665" y="633"/>
                </a:lnTo>
                <a:lnTo>
                  <a:pt x="3611" y="633"/>
                </a:lnTo>
                <a:lnTo>
                  <a:pt x="3576" y="633"/>
                </a:lnTo>
                <a:lnTo>
                  <a:pt x="3564" y="633"/>
                </a:lnTo>
                <a:lnTo>
                  <a:pt x="3564" y="651"/>
                </a:lnTo>
                <a:lnTo>
                  <a:pt x="3564" y="702"/>
                </a:lnTo>
                <a:lnTo>
                  <a:pt x="3564" y="783"/>
                </a:lnTo>
                <a:lnTo>
                  <a:pt x="3564" y="888"/>
                </a:lnTo>
                <a:lnTo>
                  <a:pt x="3564" y="1011"/>
                </a:lnTo>
                <a:lnTo>
                  <a:pt x="3564" y="1150"/>
                </a:lnTo>
                <a:lnTo>
                  <a:pt x="3564" y="1297"/>
                </a:lnTo>
                <a:lnTo>
                  <a:pt x="3564" y="1448"/>
                </a:lnTo>
                <a:lnTo>
                  <a:pt x="3564" y="1601"/>
                </a:lnTo>
                <a:lnTo>
                  <a:pt x="3564" y="1748"/>
                </a:lnTo>
                <a:lnTo>
                  <a:pt x="3564" y="1887"/>
                </a:lnTo>
                <a:lnTo>
                  <a:pt x="3564" y="2010"/>
                </a:lnTo>
                <a:lnTo>
                  <a:pt x="3564" y="2115"/>
                </a:lnTo>
                <a:lnTo>
                  <a:pt x="3564" y="2195"/>
                </a:lnTo>
                <a:lnTo>
                  <a:pt x="3564" y="2247"/>
                </a:lnTo>
                <a:lnTo>
                  <a:pt x="3564" y="2265"/>
                </a:lnTo>
                <a:lnTo>
                  <a:pt x="3586" y="2265"/>
                </a:lnTo>
                <a:lnTo>
                  <a:pt x="3643" y="2265"/>
                </a:lnTo>
                <a:lnTo>
                  <a:pt x="3726" y="2265"/>
                </a:lnTo>
                <a:lnTo>
                  <a:pt x="3819" y="2265"/>
                </a:lnTo>
                <a:lnTo>
                  <a:pt x="3913" y="2265"/>
                </a:lnTo>
                <a:lnTo>
                  <a:pt x="3995" y="2265"/>
                </a:lnTo>
                <a:lnTo>
                  <a:pt x="4053" y="2265"/>
                </a:lnTo>
                <a:lnTo>
                  <a:pt x="4074" y="2265"/>
                </a:lnTo>
                <a:lnTo>
                  <a:pt x="4074" y="2250"/>
                </a:lnTo>
                <a:lnTo>
                  <a:pt x="4074" y="2208"/>
                </a:lnTo>
                <a:lnTo>
                  <a:pt x="4074" y="2142"/>
                </a:lnTo>
                <a:lnTo>
                  <a:pt x="4074" y="2058"/>
                </a:lnTo>
                <a:lnTo>
                  <a:pt x="4074" y="1957"/>
                </a:lnTo>
                <a:lnTo>
                  <a:pt x="4074" y="1845"/>
                </a:lnTo>
                <a:lnTo>
                  <a:pt x="4074" y="1725"/>
                </a:lnTo>
                <a:lnTo>
                  <a:pt x="4074" y="1601"/>
                </a:lnTo>
                <a:lnTo>
                  <a:pt x="4074" y="1477"/>
                </a:lnTo>
                <a:lnTo>
                  <a:pt x="4074" y="1356"/>
                </a:lnTo>
                <a:lnTo>
                  <a:pt x="4074" y="1244"/>
                </a:lnTo>
                <a:lnTo>
                  <a:pt x="4074" y="1143"/>
                </a:lnTo>
                <a:lnTo>
                  <a:pt x="4074" y="1058"/>
                </a:lnTo>
                <a:lnTo>
                  <a:pt x="4074" y="993"/>
                </a:lnTo>
                <a:lnTo>
                  <a:pt x="4074" y="950"/>
                </a:lnTo>
                <a:lnTo>
                  <a:pt x="4074" y="936"/>
                </a:lnTo>
                <a:lnTo>
                  <a:pt x="4089" y="936"/>
                </a:lnTo>
                <a:lnTo>
                  <a:pt x="4128" y="936"/>
                </a:lnTo>
                <a:lnTo>
                  <a:pt x="4183" y="936"/>
                </a:lnTo>
                <a:lnTo>
                  <a:pt x="4246" y="936"/>
                </a:lnTo>
                <a:lnTo>
                  <a:pt x="4309" y="936"/>
                </a:lnTo>
                <a:lnTo>
                  <a:pt x="4364" y="936"/>
                </a:lnTo>
                <a:lnTo>
                  <a:pt x="4403" y="936"/>
                </a:lnTo>
                <a:lnTo>
                  <a:pt x="4418" y="936"/>
                </a:lnTo>
                <a:lnTo>
                  <a:pt x="4432" y="937"/>
                </a:lnTo>
                <a:lnTo>
                  <a:pt x="4445" y="938"/>
                </a:lnTo>
                <a:lnTo>
                  <a:pt x="4457" y="940"/>
                </a:lnTo>
                <a:lnTo>
                  <a:pt x="4468" y="942"/>
                </a:lnTo>
                <a:lnTo>
                  <a:pt x="4479" y="945"/>
                </a:lnTo>
                <a:lnTo>
                  <a:pt x="4488" y="948"/>
                </a:lnTo>
                <a:lnTo>
                  <a:pt x="4498" y="952"/>
                </a:lnTo>
                <a:lnTo>
                  <a:pt x="4505" y="957"/>
                </a:lnTo>
                <a:lnTo>
                  <a:pt x="4512" y="962"/>
                </a:lnTo>
                <a:lnTo>
                  <a:pt x="4520" y="967"/>
                </a:lnTo>
                <a:lnTo>
                  <a:pt x="4526" y="974"/>
                </a:lnTo>
                <a:lnTo>
                  <a:pt x="4533" y="980"/>
                </a:lnTo>
                <a:lnTo>
                  <a:pt x="4543" y="993"/>
                </a:lnTo>
                <a:lnTo>
                  <a:pt x="4552" y="1008"/>
                </a:lnTo>
                <a:lnTo>
                  <a:pt x="4559" y="1022"/>
                </a:lnTo>
                <a:lnTo>
                  <a:pt x="4565" y="1038"/>
                </a:lnTo>
                <a:lnTo>
                  <a:pt x="4570" y="1054"/>
                </a:lnTo>
                <a:lnTo>
                  <a:pt x="4573" y="1069"/>
                </a:lnTo>
                <a:lnTo>
                  <a:pt x="4575" y="1085"/>
                </a:lnTo>
                <a:lnTo>
                  <a:pt x="4577" y="1099"/>
                </a:lnTo>
                <a:lnTo>
                  <a:pt x="4577" y="1111"/>
                </a:lnTo>
                <a:lnTo>
                  <a:pt x="4578" y="1122"/>
                </a:lnTo>
                <a:lnTo>
                  <a:pt x="4578" y="1135"/>
                </a:lnTo>
                <a:lnTo>
                  <a:pt x="4577" y="1171"/>
                </a:lnTo>
                <a:lnTo>
                  <a:pt x="4577" y="1227"/>
                </a:lnTo>
                <a:lnTo>
                  <a:pt x="4577" y="1300"/>
                </a:lnTo>
                <a:lnTo>
                  <a:pt x="4577" y="1387"/>
                </a:lnTo>
                <a:lnTo>
                  <a:pt x="4577" y="1483"/>
                </a:lnTo>
                <a:lnTo>
                  <a:pt x="4577" y="1587"/>
                </a:lnTo>
                <a:lnTo>
                  <a:pt x="4577" y="1693"/>
                </a:lnTo>
                <a:lnTo>
                  <a:pt x="4577" y="1800"/>
                </a:lnTo>
                <a:lnTo>
                  <a:pt x="4577" y="1904"/>
                </a:lnTo>
                <a:lnTo>
                  <a:pt x="4577" y="2000"/>
                </a:lnTo>
                <a:lnTo>
                  <a:pt x="4577" y="2086"/>
                </a:lnTo>
                <a:lnTo>
                  <a:pt x="4577" y="2159"/>
                </a:lnTo>
                <a:lnTo>
                  <a:pt x="4577" y="2216"/>
                </a:lnTo>
                <a:lnTo>
                  <a:pt x="4577" y="2252"/>
                </a:lnTo>
                <a:lnTo>
                  <a:pt x="4577" y="2265"/>
                </a:lnTo>
                <a:lnTo>
                  <a:pt x="4598" y="2265"/>
                </a:lnTo>
                <a:lnTo>
                  <a:pt x="4655" y="2265"/>
                </a:lnTo>
                <a:lnTo>
                  <a:pt x="4736" y="2265"/>
                </a:lnTo>
                <a:lnTo>
                  <a:pt x="4827" y="2265"/>
                </a:lnTo>
                <a:lnTo>
                  <a:pt x="4919" y="2265"/>
                </a:lnTo>
                <a:lnTo>
                  <a:pt x="4999" y="2265"/>
                </a:lnTo>
                <a:lnTo>
                  <a:pt x="5056" y="2265"/>
                </a:lnTo>
                <a:lnTo>
                  <a:pt x="5078" y="2265"/>
                </a:lnTo>
                <a:lnTo>
                  <a:pt x="5078" y="2251"/>
                </a:lnTo>
                <a:lnTo>
                  <a:pt x="5078" y="2214"/>
                </a:lnTo>
                <a:lnTo>
                  <a:pt x="5078" y="2155"/>
                </a:lnTo>
                <a:lnTo>
                  <a:pt x="5078" y="2079"/>
                </a:lnTo>
                <a:lnTo>
                  <a:pt x="5078" y="1989"/>
                </a:lnTo>
                <a:lnTo>
                  <a:pt x="5078" y="1888"/>
                </a:lnTo>
                <a:lnTo>
                  <a:pt x="5078" y="1780"/>
                </a:lnTo>
                <a:lnTo>
                  <a:pt x="5078" y="1670"/>
                </a:lnTo>
                <a:lnTo>
                  <a:pt x="5078" y="1559"/>
                </a:lnTo>
                <a:lnTo>
                  <a:pt x="5078" y="1450"/>
                </a:lnTo>
                <a:lnTo>
                  <a:pt x="5078" y="1350"/>
                </a:lnTo>
                <a:lnTo>
                  <a:pt x="5078" y="1260"/>
                </a:lnTo>
                <a:lnTo>
                  <a:pt x="5078" y="1183"/>
                </a:lnTo>
                <a:lnTo>
                  <a:pt x="5078" y="1125"/>
                </a:lnTo>
                <a:lnTo>
                  <a:pt x="5078" y="1087"/>
                </a:lnTo>
                <a:lnTo>
                  <a:pt x="5078" y="1073"/>
                </a:lnTo>
                <a:lnTo>
                  <a:pt x="5078" y="1072"/>
                </a:lnTo>
                <a:lnTo>
                  <a:pt x="5077" y="1036"/>
                </a:lnTo>
                <a:lnTo>
                  <a:pt x="5075" y="1002"/>
                </a:lnTo>
                <a:lnTo>
                  <a:pt x="5070" y="969"/>
                </a:lnTo>
                <a:lnTo>
                  <a:pt x="5064" y="939"/>
                </a:lnTo>
                <a:lnTo>
                  <a:pt x="5057" y="910"/>
                </a:lnTo>
                <a:lnTo>
                  <a:pt x="5048" y="884"/>
                </a:lnTo>
                <a:lnTo>
                  <a:pt x="5039" y="858"/>
                </a:lnTo>
                <a:lnTo>
                  <a:pt x="5028" y="834"/>
                </a:lnTo>
                <a:lnTo>
                  <a:pt x="5016" y="813"/>
                </a:lnTo>
                <a:lnTo>
                  <a:pt x="5004" y="791"/>
                </a:lnTo>
                <a:lnTo>
                  <a:pt x="4989" y="772"/>
                </a:lnTo>
                <a:lnTo>
                  <a:pt x="4975" y="755"/>
                </a:lnTo>
                <a:lnTo>
                  <a:pt x="4959" y="740"/>
                </a:lnTo>
                <a:lnTo>
                  <a:pt x="4943" y="725"/>
                </a:lnTo>
                <a:lnTo>
                  <a:pt x="4927" y="711"/>
                </a:lnTo>
                <a:lnTo>
                  <a:pt x="4910" y="699"/>
                </a:lnTo>
                <a:close/>
                <a:moveTo>
                  <a:pt x="2339" y="699"/>
                </a:moveTo>
                <a:lnTo>
                  <a:pt x="2322" y="689"/>
                </a:lnTo>
                <a:lnTo>
                  <a:pt x="2305" y="679"/>
                </a:lnTo>
                <a:lnTo>
                  <a:pt x="2288" y="671"/>
                </a:lnTo>
                <a:lnTo>
                  <a:pt x="2271" y="663"/>
                </a:lnTo>
                <a:lnTo>
                  <a:pt x="2254" y="657"/>
                </a:lnTo>
                <a:lnTo>
                  <a:pt x="2237" y="652"/>
                </a:lnTo>
                <a:lnTo>
                  <a:pt x="2221" y="647"/>
                </a:lnTo>
                <a:lnTo>
                  <a:pt x="2205" y="643"/>
                </a:lnTo>
                <a:lnTo>
                  <a:pt x="2176" y="638"/>
                </a:lnTo>
                <a:lnTo>
                  <a:pt x="2148" y="635"/>
                </a:lnTo>
                <a:lnTo>
                  <a:pt x="2124" y="634"/>
                </a:lnTo>
                <a:lnTo>
                  <a:pt x="2103" y="633"/>
                </a:lnTo>
                <a:lnTo>
                  <a:pt x="2079" y="633"/>
                </a:lnTo>
                <a:lnTo>
                  <a:pt x="2013" y="633"/>
                </a:lnTo>
                <a:lnTo>
                  <a:pt x="1909" y="633"/>
                </a:lnTo>
                <a:lnTo>
                  <a:pt x="1774" y="633"/>
                </a:lnTo>
                <a:lnTo>
                  <a:pt x="1616" y="633"/>
                </a:lnTo>
                <a:lnTo>
                  <a:pt x="1438" y="633"/>
                </a:lnTo>
                <a:lnTo>
                  <a:pt x="1247" y="633"/>
                </a:lnTo>
                <a:lnTo>
                  <a:pt x="1051" y="633"/>
                </a:lnTo>
                <a:lnTo>
                  <a:pt x="855" y="633"/>
                </a:lnTo>
                <a:lnTo>
                  <a:pt x="666" y="633"/>
                </a:lnTo>
                <a:lnTo>
                  <a:pt x="488" y="633"/>
                </a:lnTo>
                <a:lnTo>
                  <a:pt x="328" y="633"/>
                </a:lnTo>
                <a:lnTo>
                  <a:pt x="194" y="633"/>
                </a:lnTo>
                <a:lnTo>
                  <a:pt x="91" y="633"/>
                </a:lnTo>
                <a:lnTo>
                  <a:pt x="23" y="633"/>
                </a:lnTo>
                <a:lnTo>
                  <a:pt x="0" y="633"/>
                </a:lnTo>
                <a:lnTo>
                  <a:pt x="0" y="651"/>
                </a:lnTo>
                <a:lnTo>
                  <a:pt x="0" y="702"/>
                </a:lnTo>
                <a:lnTo>
                  <a:pt x="0" y="783"/>
                </a:lnTo>
                <a:lnTo>
                  <a:pt x="0" y="888"/>
                </a:lnTo>
                <a:lnTo>
                  <a:pt x="0" y="1011"/>
                </a:lnTo>
                <a:lnTo>
                  <a:pt x="0" y="1148"/>
                </a:lnTo>
                <a:lnTo>
                  <a:pt x="0" y="1297"/>
                </a:lnTo>
                <a:lnTo>
                  <a:pt x="0" y="1448"/>
                </a:lnTo>
                <a:lnTo>
                  <a:pt x="0" y="1601"/>
                </a:lnTo>
                <a:lnTo>
                  <a:pt x="0" y="1748"/>
                </a:lnTo>
                <a:lnTo>
                  <a:pt x="0" y="1886"/>
                </a:lnTo>
                <a:lnTo>
                  <a:pt x="0" y="2010"/>
                </a:lnTo>
                <a:lnTo>
                  <a:pt x="0" y="2114"/>
                </a:lnTo>
                <a:lnTo>
                  <a:pt x="0" y="2194"/>
                </a:lnTo>
                <a:lnTo>
                  <a:pt x="0" y="2246"/>
                </a:lnTo>
                <a:lnTo>
                  <a:pt x="0" y="2264"/>
                </a:lnTo>
                <a:lnTo>
                  <a:pt x="21" y="2264"/>
                </a:lnTo>
                <a:lnTo>
                  <a:pt x="78" y="2264"/>
                </a:lnTo>
                <a:lnTo>
                  <a:pt x="158" y="2264"/>
                </a:lnTo>
                <a:lnTo>
                  <a:pt x="250" y="2264"/>
                </a:lnTo>
                <a:lnTo>
                  <a:pt x="341" y="2264"/>
                </a:lnTo>
                <a:lnTo>
                  <a:pt x="421" y="2264"/>
                </a:lnTo>
                <a:lnTo>
                  <a:pt x="477" y="2264"/>
                </a:lnTo>
                <a:lnTo>
                  <a:pt x="500" y="2264"/>
                </a:lnTo>
                <a:lnTo>
                  <a:pt x="500" y="2249"/>
                </a:lnTo>
                <a:lnTo>
                  <a:pt x="500" y="2207"/>
                </a:lnTo>
                <a:lnTo>
                  <a:pt x="500" y="2142"/>
                </a:lnTo>
                <a:lnTo>
                  <a:pt x="500" y="2056"/>
                </a:lnTo>
                <a:lnTo>
                  <a:pt x="500" y="1956"/>
                </a:lnTo>
                <a:lnTo>
                  <a:pt x="500" y="1844"/>
                </a:lnTo>
                <a:lnTo>
                  <a:pt x="500" y="1724"/>
                </a:lnTo>
                <a:lnTo>
                  <a:pt x="500" y="1600"/>
                </a:lnTo>
                <a:lnTo>
                  <a:pt x="500" y="1476"/>
                </a:lnTo>
                <a:lnTo>
                  <a:pt x="500" y="1356"/>
                </a:lnTo>
                <a:lnTo>
                  <a:pt x="500" y="1244"/>
                </a:lnTo>
                <a:lnTo>
                  <a:pt x="500" y="1143"/>
                </a:lnTo>
                <a:lnTo>
                  <a:pt x="500" y="1057"/>
                </a:lnTo>
                <a:lnTo>
                  <a:pt x="500" y="993"/>
                </a:lnTo>
                <a:lnTo>
                  <a:pt x="500" y="950"/>
                </a:lnTo>
                <a:lnTo>
                  <a:pt x="500" y="936"/>
                </a:lnTo>
                <a:lnTo>
                  <a:pt x="515" y="936"/>
                </a:lnTo>
                <a:lnTo>
                  <a:pt x="553" y="936"/>
                </a:lnTo>
                <a:lnTo>
                  <a:pt x="608" y="936"/>
                </a:lnTo>
                <a:lnTo>
                  <a:pt x="671" y="936"/>
                </a:lnTo>
                <a:lnTo>
                  <a:pt x="734" y="936"/>
                </a:lnTo>
                <a:lnTo>
                  <a:pt x="789" y="936"/>
                </a:lnTo>
                <a:lnTo>
                  <a:pt x="828" y="936"/>
                </a:lnTo>
                <a:lnTo>
                  <a:pt x="843" y="936"/>
                </a:lnTo>
                <a:lnTo>
                  <a:pt x="857" y="936"/>
                </a:lnTo>
                <a:lnTo>
                  <a:pt x="870" y="937"/>
                </a:lnTo>
                <a:lnTo>
                  <a:pt x="882" y="939"/>
                </a:lnTo>
                <a:lnTo>
                  <a:pt x="894" y="941"/>
                </a:lnTo>
                <a:lnTo>
                  <a:pt x="904" y="944"/>
                </a:lnTo>
                <a:lnTo>
                  <a:pt x="914" y="948"/>
                </a:lnTo>
                <a:lnTo>
                  <a:pt x="922" y="952"/>
                </a:lnTo>
                <a:lnTo>
                  <a:pt x="931" y="957"/>
                </a:lnTo>
                <a:lnTo>
                  <a:pt x="938" y="962"/>
                </a:lnTo>
                <a:lnTo>
                  <a:pt x="944" y="967"/>
                </a:lnTo>
                <a:lnTo>
                  <a:pt x="951" y="974"/>
                </a:lnTo>
                <a:lnTo>
                  <a:pt x="957" y="979"/>
                </a:lnTo>
                <a:lnTo>
                  <a:pt x="968" y="993"/>
                </a:lnTo>
                <a:lnTo>
                  <a:pt x="976" y="1008"/>
                </a:lnTo>
                <a:lnTo>
                  <a:pt x="984" y="1022"/>
                </a:lnTo>
                <a:lnTo>
                  <a:pt x="990" y="1038"/>
                </a:lnTo>
                <a:lnTo>
                  <a:pt x="994" y="1054"/>
                </a:lnTo>
                <a:lnTo>
                  <a:pt x="997" y="1069"/>
                </a:lnTo>
                <a:lnTo>
                  <a:pt x="1001" y="1085"/>
                </a:lnTo>
                <a:lnTo>
                  <a:pt x="1002" y="1099"/>
                </a:lnTo>
                <a:lnTo>
                  <a:pt x="1003" y="1111"/>
                </a:lnTo>
                <a:lnTo>
                  <a:pt x="1003" y="1122"/>
                </a:lnTo>
                <a:lnTo>
                  <a:pt x="1003" y="1123"/>
                </a:lnTo>
                <a:lnTo>
                  <a:pt x="1003" y="1138"/>
                </a:lnTo>
                <a:lnTo>
                  <a:pt x="1003" y="1175"/>
                </a:lnTo>
                <a:lnTo>
                  <a:pt x="1003" y="1232"/>
                </a:lnTo>
                <a:lnTo>
                  <a:pt x="1003" y="1306"/>
                </a:lnTo>
                <a:lnTo>
                  <a:pt x="1003" y="1392"/>
                </a:lnTo>
                <a:lnTo>
                  <a:pt x="1003" y="1489"/>
                </a:lnTo>
                <a:lnTo>
                  <a:pt x="1003" y="1591"/>
                </a:lnTo>
                <a:lnTo>
                  <a:pt x="1003" y="1697"/>
                </a:lnTo>
                <a:lnTo>
                  <a:pt x="1003" y="1803"/>
                </a:lnTo>
                <a:lnTo>
                  <a:pt x="1003" y="1906"/>
                </a:lnTo>
                <a:lnTo>
                  <a:pt x="1003" y="2001"/>
                </a:lnTo>
                <a:lnTo>
                  <a:pt x="1002" y="2087"/>
                </a:lnTo>
                <a:lnTo>
                  <a:pt x="1002" y="2160"/>
                </a:lnTo>
                <a:lnTo>
                  <a:pt x="1002" y="2215"/>
                </a:lnTo>
                <a:lnTo>
                  <a:pt x="1002" y="2251"/>
                </a:lnTo>
                <a:lnTo>
                  <a:pt x="1002" y="2264"/>
                </a:lnTo>
                <a:lnTo>
                  <a:pt x="1024" y="2264"/>
                </a:lnTo>
                <a:lnTo>
                  <a:pt x="1080" y="2264"/>
                </a:lnTo>
                <a:lnTo>
                  <a:pt x="1160" y="2264"/>
                </a:lnTo>
                <a:lnTo>
                  <a:pt x="1253" y="2264"/>
                </a:lnTo>
                <a:lnTo>
                  <a:pt x="1345" y="2264"/>
                </a:lnTo>
                <a:lnTo>
                  <a:pt x="1425" y="2264"/>
                </a:lnTo>
                <a:lnTo>
                  <a:pt x="1481" y="2264"/>
                </a:lnTo>
                <a:lnTo>
                  <a:pt x="1503" y="2264"/>
                </a:lnTo>
                <a:lnTo>
                  <a:pt x="1503" y="2249"/>
                </a:lnTo>
                <a:lnTo>
                  <a:pt x="1503" y="2207"/>
                </a:lnTo>
                <a:lnTo>
                  <a:pt x="1503" y="2142"/>
                </a:lnTo>
                <a:lnTo>
                  <a:pt x="1503" y="2056"/>
                </a:lnTo>
                <a:lnTo>
                  <a:pt x="1503" y="1956"/>
                </a:lnTo>
                <a:lnTo>
                  <a:pt x="1503" y="1844"/>
                </a:lnTo>
                <a:lnTo>
                  <a:pt x="1503" y="1724"/>
                </a:lnTo>
                <a:lnTo>
                  <a:pt x="1503" y="1600"/>
                </a:lnTo>
                <a:lnTo>
                  <a:pt x="1503" y="1476"/>
                </a:lnTo>
                <a:lnTo>
                  <a:pt x="1503" y="1356"/>
                </a:lnTo>
                <a:lnTo>
                  <a:pt x="1503" y="1244"/>
                </a:lnTo>
                <a:lnTo>
                  <a:pt x="1503" y="1143"/>
                </a:lnTo>
                <a:lnTo>
                  <a:pt x="1503" y="1057"/>
                </a:lnTo>
                <a:lnTo>
                  <a:pt x="1503" y="993"/>
                </a:lnTo>
                <a:lnTo>
                  <a:pt x="1503" y="950"/>
                </a:lnTo>
                <a:lnTo>
                  <a:pt x="1503" y="936"/>
                </a:lnTo>
                <a:lnTo>
                  <a:pt x="1518" y="936"/>
                </a:lnTo>
                <a:lnTo>
                  <a:pt x="1556" y="936"/>
                </a:lnTo>
                <a:lnTo>
                  <a:pt x="1611" y="936"/>
                </a:lnTo>
                <a:lnTo>
                  <a:pt x="1675" y="936"/>
                </a:lnTo>
                <a:lnTo>
                  <a:pt x="1737" y="936"/>
                </a:lnTo>
                <a:lnTo>
                  <a:pt x="1792" y="936"/>
                </a:lnTo>
                <a:lnTo>
                  <a:pt x="1832" y="936"/>
                </a:lnTo>
                <a:lnTo>
                  <a:pt x="1846" y="936"/>
                </a:lnTo>
                <a:lnTo>
                  <a:pt x="1860" y="936"/>
                </a:lnTo>
                <a:lnTo>
                  <a:pt x="1874" y="937"/>
                </a:lnTo>
                <a:lnTo>
                  <a:pt x="1886" y="939"/>
                </a:lnTo>
                <a:lnTo>
                  <a:pt x="1897" y="941"/>
                </a:lnTo>
                <a:lnTo>
                  <a:pt x="1907" y="944"/>
                </a:lnTo>
                <a:lnTo>
                  <a:pt x="1917" y="948"/>
                </a:lnTo>
                <a:lnTo>
                  <a:pt x="1926" y="952"/>
                </a:lnTo>
                <a:lnTo>
                  <a:pt x="1934" y="957"/>
                </a:lnTo>
                <a:lnTo>
                  <a:pt x="1942" y="962"/>
                </a:lnTo>
                <a:lnTo>
                  <a:pt x="1948" y="967"/>
                </a:lnTo>
                <a:lnTo>
                  <a:pt x="1954" y="974"/>
                </a:lnTo>
                <a:lnTo>
                  <a:pt x="1961" y="979"/>
                </a:lnTo>
                <a:lnTo>
                  <a:pt x="1971" y="993"/>
                </a:lnTo>
                <a:lnTo>
                  <a:pt x="1980" y="1008"/>
                </a:lnTo>
                <a:lnTo>
                  <a:pt x="1987" y="1022"/>
                </a:lnTo>
                <a:lnTo>
                  <a:pt x="1994" y="1038"/>
                </a:lnTo>
                <a:lnTo>
                  <a:pt x="1998" y="1054"/>
                </a:lnTo>
                <a:lnTo>
                  <a:pt x="2001" y="1069"/>
                </a:lnTo>
                <a:lnTo>
                  <a:pt x="2003" y="1085"/>
                </a:lnTo>
                <a:lnTo>
                  <a:pt x="2005" y="1099"/>
                </a:lnTo>
                <a:lnTo>
                  <a:pt x="2006" y="1111"/>
                </a:lnTo>
                <a:lnTo>
                  <a:pt x="2006" y="1122"/>
                </a:lnTo>
                <a:lnTo>
                  <a:pt x="2006" y="1123"/>
                </a:lnTo>
                <a:lnTo>
                  <a:pt x="2006" y="1138"/>
                </a:lnTo>
                <a:lnTo>
                  <a:pt x="2006" y="1175"/>
                </a:lnTo>
                <a:lnTo>
                  <a:pt x="2006" y="1232"/>
                </a:lnTo>
                <a:lnTo>
                  <a:pt x="2006" y="1306"/>
                </a:lnTo>
                <a:lnTo>
                  <a:pt x="2006" y="1393"/>
                </a:lnTo>
                <a:lnTo>
                  <a:pt x="2006" y="1490"/>
                </a:lnTo>
                <a:lnTo>
                  <a:pt x="2005" y="1592"/>
                </a:lnTo>
                <a:lnTo>
                  <a:pt x="2005" y="1698"/>
                </a:lnTo>
                <a:lnTo>
                  <a:pt x="2005" y="1804"/>
                </a:lnTo>
                <a:lnTo>
                  <a:pt x="2005" y="1907"/>
                </a:lnTo>
                <a:lnTo>
                  <a:pt x="2005" y="2002"/>
                </a:lnTo>
                <a:lnTo>
                  <a:pt x="2005" y="2088"/>
                </a:lnTo>
                <a:lnTo>
                  <a:pt x="2005" y="2160"/>
                </a:lnTo>
                <a:lnTo>
                  <a:pt x="2005" y="2216"/>
                </a:lnTo>
                <a:lnTo>
                  <a:pt x="2005" y="2252"/>
                </a:lnTo>
                <a:lnTo>
                  <a:pt x="2005" y="2265"/>
                </a:lnTo>
                <a:lnTo>
                  <a:pt x="2028" y="2265"/>
                </a:lnTo>
                <a:lnTo>
                  <a:pt x="2084" y="2265"/>
                </a:lnTo>
                <a:lnTo>
                  <a:pt x="2164" y="2265"/>
                </a:lnTo>
                <a:lnTo>
                  <a:pt x="2256" y="2265"/>
                </a:lnTo>
                <a:lnTo>
                  <a:pt x="2347" y="2265"/>
                </a:lnTo>
                <a:lnTo>
                  <a:pt x="2428" y="2265"/>
                </a:lnTo>
                <a:lnTo>
                  <a:pt x="2485" y="2265"/>
                </a:lnTo>
                <a:lnTo>
                  <a:pt x="2506" y="2265"/>
                </a:lnTo>
                <a:lnTo>
                  <a:pt x="2506" y="2251"/>
                </a:lnTo>
                <a:lnTo>
                  <a:pt x="2506" y="2214"/>
                </a:lnTo>
                <a:lnTo>
                  <a:pt x="2506" y="2155"/>
                </a:lnTo>
                <a:lnTo>
                  <a:pt x="2506" y="2079"/>
                </a:lnTo>
                <a:lnTo>
                  <a:pt x="2506" y="1989"/>
                </a:lnTo>
                <a:lnTo>
                  <a:pt x="2506" y="1888"/>
                </a:lnTo>
                <a:lnTo>
                  <a:pt x="2506" y="1780"/>
                </a:lnTo>
                <a:lnTo>
                  <a:pt x="2506" y="1669"/>
                </a:lnTo>
                <a:lnTo>
                  <a:pt x="2506" y="1557"/>
                </a:lnTo>
                <a:lnTo>
                  <a:pt x="2506" y="1449"/>
                </a:lnTo>
                <a:lnTo>
                  <a:pt x="2506" y="1349"/>
                </a:lnTo>
                <a:lnTo>
                  <a:pt x="2506" y="1259"/>
                </a:lnTo>
                <a:lnTo>
                  <a:pt x="2506" y="1182"/>
                </a:lnTo>
                <a:lnTo>
                  <a:pt x="2506" y="1124"/>
                </a:lnTo>
                <a:lnTo>
                  <a:pt x="2506" y="1086"/>
                </a:lnTo>
                <a:lnTo>
                  <a:pt x="2506" y="1072"/>
                </a:lnTo>
                <a:lnTo>
                  <a:pt x="2505" y="1036"/>
                </a:lnTo>
                <a:lnTo>
                  <a:pt x="2503" y="1002"/>
                </a:lnTo>
                <a:lnTo>
                  <a:pt x="2499" y="969"/>
                </a:lnTo>
                <a:lnTo>
                  <a:pt x="2492" y="939"/>
                </a:lnTo>
                <a:lnTo>
                  <a:pt x="2486" y="910"/>
                </a:lnTo>
                <a:lnTo>
                  <a:pt x="2477" y="884"/>
                </a:lnTo>
                <a:lnTo>
                  <a:pt x="2468" y="858"/>
                </a:lnTo>
                <a:lnTo>
                  <a:pt x="2456" y="834"/>
                </a:lnTo>
                <a:lnTo>
                  <a:pt x="2445" y="813"/>
                </a:lnTo>
                <a:lnTo>
                  <a:pt x="2432" y="791"/>
                </a:lnTo>
                <a:lnTo>
                  <a:pt x="2418" y="772"/>
                </a:lnTo>
                <a:lnTo>
                  <a:pt x="2403" y="755"/>
                </a:lnTo>
                <a:lnTo>
                  <a:pt x="2387" y="740"/>
                </a:lnTo>
                <a:lnTo>
                  <a:pt x="2372" y="725"/>
                </a:lnTo>
                <a:lnTo>
                  <a:pt x="2356" y="711"/>
                </a:lnTo>
                <a:lnTo>
                  <a:pt x="2339" y="699"/>
                </a:lnTo>
                <a:close/>
                <a:moveTo>
                  <a:pt x="8041" y="631"/>
                </a:moveTo>
                <a:lnTo>
                  <a:pt x="8039" y="631"/>
                </a:lnTo>
                <a:lnTo>
                  <a:pt x="8037" y="631"/>
                </a:lnTo>
                <a:lnTo>
                  <a:pt x="7988" y="633"/>
                </a:lnTo>
                <a:lnTo>
                  <a:pt x="7943" y="634"/>
                </a:lnTo>
                <a:lnTo>
                  <a:pt x="7898" y="637"/>
                </a:lnTo>
                <a:lnTo>
                  <a:pt x="7857" y="640"/>
                </a:lnTo>
                <a:lnTo>
                  <a:pt x="7817" y="645"/>
                </a:lnTo>
                <a:lnTo>
                  <a:pt x="7779" y="651"/>
                </a:lnTo>
                <a:lnTo>
                  <a:pt x="7742" y="658"/>
                </a:lnTo>
                <a:lnTo>
                  <a:pt x="7708" y="665"/>
                </a:lnTo>
                <a:lnTo>
                  <a:pt x="7675" y="675"/>
                </a:lnTo>
                <a:lnTo>
                  <a:pt x="7643" y="684"/>
                </a:lnTo>
                <a:lnTo>
                  <a:pt x="7615" y="696"/>
                </a:lnTo>
                <a:lnTo>
                  <a:pt x="7586" y="708"/>
                </a:lnTo>
                <a:lnTo>
                  <a:pt x="7559" y="720"/>
                </a:lnTo>
                <a:lnTo>
                  <a:pt x="7535" y="735"/>
                </a:lnTo>
                <a:lnTo>
                  <a:pt x="7512" y="750"/>
                </a:lnTo>
                <a:lnTo>
                  <a:pt x="7490" y="767"/>
                </a:lnTo>
                <a:lnTo>
                  <a:pt x="7469" y="784"/>
                </a:lnTo>
                <a:lnTo>
                  <a:pt x="7449" y="802"/>
                </a:lnTo>
                <a:lnTo>
                  <a:pt x="7431" y="821"/>
                </a:lnTo>
                <a:lnTo>
                  <a:pt x="7414" y="842"/>
                </a:lnTo>
                <a:lnTo>
                  <a:pt x="7399" y="863"/>
                </a:lnTo>
                <a:lnTo>
                  <a:pt x="7384" y="886"/>
                </a:lnTo>
                <a:lnTo>
                  <a:pt x="7370" y="909"/>
                </a:lnTo>
                <a:lnTo>
                  <a:pt x="7357" y="933"/>
                </a:lnTo>
                <a:lnTo>
                  <a:pt x="7345" y="959"/>
                </a:lnTo>
                <a:lnTo>
                  <a:pt x="7334" y="985"/>
                </a:lnTo>
                <a:lnTo>
                  <a:pt x="7323" y="1013"/>
                </a:lnTo>
                <a:lnTo>
                  <a:pt x="7314" y="1041"/>
                </a:lnTo>
                <a:lnTo>
                  <a:pt x="7305" y="1071"/>
                </a:lnTo>
                <a:lnTo>
                  <a:pt x="7297" y="1102"/>
                </a:lnTo>
                <a:lnTo>
                  <a:pt x="7289" y="1134"/>
                </a:lnTo>
                <a:lnTo>
                  <a:pt x="7282" y="1166"/>
                </a:lnTo>
                <a:lnTo>
                  <a:pt x="7279" y="1178"/>
                </a:lnTo>
                <a:lnTo>
                  <a:pt x="7271" y="1213"/>
                </a:lnTo>
                <a:lnTo>
                  <a:pt x="7260" y="1267"/>
                </a:lnTo>
                <a:lnTo>
                  <a:pt x="7245" y="1337"/>
                </a:lnTo>
                <a:lnTo>
                  <a:pt x="7227" y="1421"/>
                </a:lnTo>
                <a:lnTo>
                  <a:pt x="7207" y="1513"/>
                </a:lnTo>
                <a:lnTo>
                  <a:pt x="7186" y="1611"/>
                </a:lnTo>
                <a:lnTo>
                  <a:pt x="7164" y="1714"/>
                </a:lnTo>
                <a:lnTo>
                  <a:pt x="7141" y="1816"/>
                </a:lnTo>
                <a:lnTo>
                  <a:pt x="7120" y="1916"/>
                </a:lnTo>
                <a:lnTo>
                  <a:pt x="7100" y="2008"/>
                </a:lnTo>
                <a:lnTo>
                  <a:pt x="7082" y="2090"/>
                </a:lnTo>
                <a:lnTo>
                  <a:pt x="7067" y="2160"/>
                </a:lnTo>
                <a:lnTo>
                  <a:pt x="7056" y="2214"/>
                </a:lnTo>
                <a:lnTo>
                  <a:pt x="7048" y="2249"/>
                </a:lnTo>
                <a:lnTo>
                  <a:pt x="7045" y="2262"/>
                </a:lnTo>
                <a:lnTo>
                  <a:pt x="7068" y="2262"/>
                </a:lnTo>
                <a:lnTo>
                  <a:pt x="7131" y="2262"/>
                </a:lnTo>
                <a:lnTo>
                  <a:pt x="7217" y="2262"/>
                </a:lnTo>
                <a:lnTo>
                  <a:pt x="7317" y="2262"/>
                </a:lnTo>
                <a:lnTo>
                  <a:pt x="7418" y="2262"/>
                </a:lnTo>
                <a:lnTo>
                  <a:pt x="7504" y="2262"/>
                </a:lnTo>
                <a:lnTo>
                  <a:pt x="7566" y="2262"/>
                </a:lnTo>
                <a:lnTo>
                  <a:pt x="7589" y="2262"/>
                </a:lnTo>
                <a:lnTo>
                  <a:pt x="7591" y="2250"/>
                </a:lnTo>
                <a:lnTo>
                  <a:pt x="7599" y="2218"/>
                </a:lnTo>
                <a:lnTo>
                  <a:pt x="7609" y="2168"/>
                </a:lnTo>
                <a:lnTo>
                  <a:pt x="7624" y="2102"/>
                </a:lnTo>
                <a:lnTo>
                  <a:pt x="7641" y="2024"/>
                </a:lnTo>
                <a:lnTo>
                  <a:pt x="7659" y="1937"/>
                </a:lnTo>
                <a:lnTo>
                  <a:pt x="7679" y="1845"/>
                </a:lnTo>
                <a:lnTo>
                  <a:pt x="7700" y="1749"/>
                </a:lnTo>
                <a:lnTo>
                  <a:pt x="7720" y="1653"/>
                </a:lnTo>
                <a:lnTo>
                  <a:pt x="7741" y="1561"/>
                </a:lnTo>
                <a:lnTo>
                  <a:pt x="7760" y="1474"/>
                </a:lnTo>
                <a:lnTo>
                  <a:pt x="7777" y="1396"/>
                </a:lnTo>
                <a:lnTo>
                  <a:pt x="7790" y="1331"/>
                </a:lnTo>
                <a:lnTo>
                  <a:pt x="7801" y="1280"/>
                </a:lnTo>
                <a:lnTo>
                  <a:pt x="7808" y="1247"/>
                </a:lnTo>
                <a:lnTo>
                  <a:pt x="7810" y="1235"/>
                </a:lnTo>
                <a:lnTo>
                  <a:pt x="7824" y="1177"/>
                </a:lnTo>
                <a:lnTo>
                  <a:pt x="7837" y="1128"/>
                </a:lnTo>
                <a:lnTo>
                  <a:pt x="7850" y="1087"/>
                </a:lnTo>
                <a:lnTo>
                  <a:pt x="7861" y="1055"/>
                </a:lnTo>
                <a:lnTo>
                  <a:pt x="7871" y="1030"/>
                </a:lnTo>
                <a:lnTo>
                  <a:pt x="7880" y="1012"/>
                </a:lnTo>
                <a:lnTo>
                  <a:pt x="7888" y="999"/>
                </a:lnTo>
                <a:lnTo>
                  <a:pt x="7894" y="992"/>
                </a:lnTo>
                <a:lnTo>
                  <a:pt x="7900" y="984"/>
                </a:lnTo>
                <a:lnTo>
                  <a:pt x="7908" y="978"/>
                </a:lnTo>
                <a:lnTo>
                  <a:pt x="7915" y="972"/>
                </a:lnTo>
                <a:lnTo>
                  <a:pt x="7923" y="966"/>
                </a:lnTo>
                <a:lnTo>
                  <a:pt x="7932" y="961"/>
                </a:lnTo>
                <a:lnTo>
                  <a:pt x="7942" y="957"/>
                </a:lnTo>
                <a:lnTo>
                  <a:pt x="7951" y="951"/>
                </a:lnTo>
                <a:lnTo>
                  <a:pt x="7963" y="948"/>
                </a:lnTo>
                <a:lnTo>
                  <a:pt x="7976" y="944"/>
                </a:lnTo>
                <a:lnTo>
                  <a:pt x="7989" y="941"/>
                </a:lnTo>
                <a:lnTo>
                  <a:pt x="8004" y="939"/>
                </a:lnTo>
                <a:lnTo>
                  <a:pt x="8020" y="937"/>
                </a:lnTo>
                <a:lnTo>
                  <a:pt x="8037" y="934"/>
                </a:lnTo>
                <a:lnTo>
                  <a:pt x="8055" y="933"/>
                </a:lnTo>
                <a:lnTo>
                  <a:pt x="8075" y="932"/>
                </a:lnTo>
                <a:lnTo>
                  <a:pt x="8097" y="932"/>
                </a:lnTo>
                <a:lnTo>
                  <a:pt x="8106" y="932"/>
                </a:lnTo>
                <a:lnTo>
                  <a:pt x="8128" y="932"/>
                </a:lnTo>
                <a:lnTo>
                  <a:pt x="8161" y="932"/>
                </a:lnTo>
                <a:lnTo>
                  <a:pt x="8198" y="932"/>
                </a:lnTo>
                <a:lnTo>
                  <a:pt x="8236" y="932"/>
                </a:lnTo>
                <a:lnTo>
                  <a:pt x="8268" y="932"/>
                </a:lnTo>
                <a:lnTo>
                  <a:pt x="8291" y="932"/>
                </a:lnTo>
                <a:lnTo>
                  <a:pt x="8300" y="932"/>
                </a:lnTo>
                <a:lnTo>
                  <a:pt x="8307" y="920"/>
                </a:lnTo>
                <a:lnTo>
                  <a:pt x="8325" y="886"/>
                </a:lnTo>
                <a:lnTo>
                  <a:pt x="8350" y="837"/>
                </a:lnTo>
                <a:lnTo>
                  <a:pt x="8379" y="782"/>
                </a:lnTo>
                <a:lnTo>
                  <a:pt x="8409" y="727"/>
                </a:lnTo>
                <a:lnTo>
                  <a:pt x="8434" y="679"/>
                </a:lnTo>
                <a:lnTo>
                  <a:pt x="8452" y="645"/>
                </a:lnTo>
                <a:lnTo>
                  <a:pt x="8458" y="631"/>
                </a:lnTo>
                <a:lnTo>
                  <a:pt x="8440" y="631"/>
                </a:lnTo>
                <a:lnTo>
                  <a:pt x="8394" y="631"/>
                </a:lnTo>
                <a:lnTo>
                  <a:pt x="8326" y="631"/>
                </a:lnTo>
                <a:lnTo>
                  <a:pt x="8250" y="631"/>
                </a:lnTo>
                <a:lnTo>
                  <a:pt x="8174" y="631"/>
                </a:lnTo>
                <a:lnTo>
                  <a:pt x="8107" y="631"/>
                </a:lnTo>
                <a:lnTo>
                  <a:pt x="8059" y="631"/>
                </a:lnTo>
                <a:lnTo>
                  <a:pt x="8041" y="6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0" name="Rectangle 2"/>
          <p:cNvSpPr>
            <a:spLocks noGrp="1" noChangeArrowheads="1"/>
          </p:cNvSpPr>
          <p:nvPr>
            <p:ph type="ctrTitle"/>
          </p:nvPr>
        </p:nvSpPr>
        <p:spPr>
          <a:xfrm>
            <a:off x="876300" y="4200525"/>
            <a:ext cx="9793288" cy="795338"/>
          </a:xfrm>
        </p:spPr>
        <p:txBody>
          <a:bodyPr/>
          <a:lstStyle>
            <a:lvl1pPr>
              <a:defRPr sz="3000">
                <a:solidFill>
                  <a:schemeClr val="bg1"/>
                </a:solidFill>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7651" name="Rectangle 3"/>
          <p:cNvSpPr>
            <a:spLocks noGrp="1" noChangeArrowheads="1"/>
          </p:cNvSpPr>
          <p:nvPr>
            <p:ph type="subTitle" idx="1"/>
          </p:nvPr>
        </p:nvSpPr>
        <p:spPr>
          <a:xfrm>
            <a:off x="852491" y="5078413"/>
            <a:ext cx="8064500" cy="620712"/>
          </a:xfrm>
        </p:spPr>
        <p:txBody>
          <a:bodyPr/>
          <a:lstStyle>
            <a:lvl1pPr marL="0" indent="0">
              <a:buFont typeface="Wingdings" pitchFamily="2" charset="2"/>
              <a:buNone/>
              <a:defRPr sz="2400">
                <a:solidFill>
                  <a:schemeClr val="bg1"/>
                </a:solidFill>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8" name="Rectangle 4"/>
          <p:cNvSpPr>
            <a:spLocks noGrp="1" noChangeArrowheads="1"/>
          </p:cNvSpPr>
          <p:nvPr>
            <p:ph type="dt" sz="half" idx="10"/>
          </p:nvPr>
        </p:nvSpPr>
        <p:spPr bwMode="auto">
          <a:xfrm>
            <a:off x="576264" y="5900738"/>
            <a:ext cx="2687636"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1" y="5900738"/>
            <a:ext cx="3648075"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80CFC63-2406-49D0-9C54-FBB492850B08}" type="slidenum">
              <a:rPr lang="en-US" altLang="zh-CN"/>
              <a:pPr>
                <a:defRPr/>
              </a:pPr>
              <a:t>‹#›</a:t>
            </a:fld>
            <a:endParaRPr lang="en-US" altLang="zh-CN" dirty="0"/>
          </a:p>
        </p:txBody>
      </p:sp>
    </p:spTree>
    <p:extLst>
      <p:ext uri="{BB962C8B-B14F-4D97-AF65-F5344CB8AC3E}">
        <p14:creationId xmlns:p14="http://schemas.microsoft.com/office/powerpoint/2010/main" val="2947202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88846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575633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90613"/>
            <a:ext cx="5356224"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90613"/>
            <a:ext cx="5356224"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904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075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2660255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59677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6214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64763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955952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61925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2"/>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44452"/>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25973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15022"/>
          <a:stretch>
            <a:fillRect/>
          </a:stretch>
        </p:blipFill>
        <p:spPr bwMode="auto">
          <a:xfrm>
            <a:off x="3"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PT用图灰色"/>
          <p:cNvPicPr>
            <a:picLocks noChangeAspect="1" noChangeArrowheads="1"/>
          </p:cNvPicPr>
          <p:nvPr/>
        </p:nvPicPr>
        <p:blipFill>
          <a:blip r:embed="rId3" cstate="print">
            <a:extLst>
              <a:ext uri="{28A0092B-C50C-407E-A947-70E740481C1C}">
                <a14:useLocalDpi xmlns:a14="http://schemas.microsoft.com/office/drawing/2010/main" val="0"/>
              </a:ext>
            </a:extLst>
          </a:blip>
          <a:srcRect l="16844" t="46463" r="10741"/>
          <a:stretch>
            <a:fillRect/>
          </a:stretch>
        </p:blipFill>
        <p:spPr bwMode="auto">
          <a:xfrm>
            <a:off x="3" y="1925639"/>
            <a:ext cx="1152207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pic>
        <p:nvPicPr>
          <p:cNvPr id="7" name="Picture 1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8" y="5851525"/>
            <a:ext cx="244474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subTitle" idx="1"/>
          </p:nvPr>
        </p:nvSpPr>
        <p:spPr>
          <a:xfrm>
            <a:off x="839790" y="4841876"/>
            <a:ext cx="8066086" cy="603250"/>
          </a:xfrm>
        </p:spPr>
        <p:txBody>
          <a:bodyPr/>
          <a:lstStyle>
            <a:lvl1pPr marL="0" indent="0">
              <a:buFont typeface="Wingdings" pitchFamily="2" charset="2"/>
              <a:buNone/>
              <a:defRPr sz="2400">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29698" name="Rectangle 2"/>
          <p:cNvSpPr>
            <a:spLocks noGrp="1" noChangeArrowheads="1"/>
          </p:cNvSpPr>
          <p:nvPr>
            <p:ph type="ctrTitle"/>
          </p:nvPr>
        </p:nvSpPr>
        <p:spPr>
          <a:xfrm>
            <a:off x="863601" y="3911600"/>
            <a:ext cx="9794875" cy="839788"/>
          </a:xfrm>
        </p:spPr>
        <p:txBody>
          <a:bodyPr/>
          <a:lstStyle>
            <a:lvl1pPr>
              <a:defRPr sz="3000"/>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8" name="Rectangle 4"/>
          <p:cNvSpPr>
            <a:spLocks noGrp="1" noChangeArrowheads="1"/>
          </p:cNvSpPr>
          <p:nvPr>
            <p:ph type="dt" sz="half" idx="10"/>
          </p:nvPr>
        </p:nvSpPr>
        <p:spPr bwMode="auto">
          <a:xfrm>
            <a:off x="576264" y="5900738"/>
            <a:ext cx="2687636"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1" y="5900738"/>
            <a:ext cx="3648075"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33ABA569-27A8-43CF-8612-E7C2905B5874}" type="slidenum">
              <a:rPr lang="en-US" altLang="zh-CN"/>
              <a:pPr>
                <a:defRPr/>
              </a:pPr>
              <a:t>‹#›</a:t>
            </a:fld>
            <a:endParaRPr lang="en-US" altLang="zh-CN" dirty="0"/>
          </a:p>
        </p:txBody>
      </p:sp>
    </p:spTree>
    <p:extLst>
      <p:ext uri="{BB962C8B-B14F-4D97-AF65-F5344CB8AC3E}">
        <p14:creationId xmlns:p14="http://schemas.microsoft.com/office/powerpoint/2010/main" val="437675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249198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470954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74740"/>
            <a:ext cx="5356224"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74740"/>
            <a:ext cx="5356224"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84755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87438"/>
            <a:ext cx="5356224"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87438"/>
            <a:ext cx="5356224"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34789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40502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30804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2130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04027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371890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104248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3" y="2"/>
            <a:ext cx="2722563" cy="5864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2"/>
            <a:ext cx="8015287" cy="5864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01291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957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30404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3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20361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63909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w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w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5" y="44450"/>
            <a:ext cx="10864851" cy="104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03215" y="1087438"/>
            <a:ext cx="10864851" cy="477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1030"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102" r:id="rId1"/>
    <p:sldLayoutId id="2147486071" r:id="rId2"/>
    <p:sldLayoutId id="2147486070" r:id="rId3"/>
    <p:sldLayoutId id="2147486069" r:id="rId4"/>
    <p:sldLayoutId id="2147486068" r:id="rId5"/>
    <p:sldLayoutId id="2147486067" r:id="rId6"/>
    <p:sldLayoutId id="2147486066" r:id="rId7"/>
    <p:sldLayoutId id="2147486065" r:id="rId8"/>
    <p:sldLayoutId id="2147486064" r:id="rId9"/>
    <p:sldLayoutId id="2147486063" r:id="rId10"/>
    <p:sldLayoutId id="2147486062" r:id="rId11"/>
    <p:sldLayoutId id="2147486061" r:id="rId12"/>
    <p:sldLayoutId id="2147486060" r:id="rId13"/>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3215" y="0"/>
            <a:ext cx="10864851" cy="102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328615" y="1030289"/>
            <a:ext cx="10864851"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2054"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103" r:id="rId1"/>
    <p:sldLayoutId id="2147486081" r:id="rId2"/>
    <p:sldLayoutId id="2147486080" r:id="rId3"/>
    <p:sldLayoutId id="2147486079" r:id="rId4"/>
    <p:sldLayoutId id="2147486078" r:id="rId5"/>
    <p:sldLayoutId id="2147486077" r:id="rId6"/>
    <p:sldLayoutId id="2147486076" r:id="rId7"/>
    <p:sldLayoutId id="2147486075" r:id="rId8"/>
    <p:sldLayoutId id="2147486074" r:id="rId9"/>
    <p:sldLayoutId id="2147486073" r:id="rId10"/>
    <p:sldLayoutId id="214748607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rgbClr val="4D4D4D"/>
          </a:solidFill>
          <a:latin typeface="+mn-lt"/>
          <a:ea typeface="+mn-ea"/>
        </a:defRPr>
      </a:lvl5pPr>
      <a:lvl6pPr marL="2514600" indent="-228600" algn="l" rtl="0" fontAlgn="base">
        <a:spcBef>
          <a:spcPct val="20000"/>
        </a:spcBef>
        <a:spcAft>
          <a:spcPct val="0"/>
        </a:spcAft>
        <a:buChar char="»"/>
        <a:defRPr sz="2000">
          <a:solidFill>
            <a:srgbClr val="4D4D4D"/>
          </a:solidFill>
          <a:latin typeface="+mn-lt"/>
          <a:ea typeface="+mn-ea"/>
        </a:defRPr>
      </a:lvl6pPr>
      <a:lvl7pPr marL="2971800" indent="-228600" algn="l" rtl="0" fontAlgn="base">
        <a:spcBef>
          <a:spcPct val="20000"/>
        </a:spcBef>
        <a:spcAft>
          <a:spcPct val="0"/>
        </a:spcAft>
        <a:buChar char="»"/>
        <a:defRPr sz="2000">
          <a:solidFill>
            <a:srgbClr val="4D4D4D"/>
          </a:solidFill>
          <a:latin typeface="+mn-lt"/>
          <a:ea typeface="+mn-ea"/>
        </a:defRPr>
      </a:lvl7pPr>
      <a:lvl8pPr marL="3429000" indent="-228600" algn="l" rtl="0" fontAlgn="base">
        <a:spcBef>
          <a:spcPct val="20000"/>
        </a:spcBef>
        <a:spcAft>
          <a:spcPct val="0"/>
        </a:spcAft>
        <a:buChar char="»"/>
        <a:defRPr sz="2000">
          <a:solidFill>
            <a:srgbClr val="4D4D4D"/>
          </a:solidFill>
          <a:latin typeface="+mn-lt"/>
          <a:ea typeface="+mn-ea"/>
        </a:defRPr>
      </a:lvl8pPr>
      <a:lvl9pPr marL="3886200" indent="-228600" algn="l" rtl="0" fontAlgn="base">
        <a:spcBef>
          <a:spcPct val="20000"/>
        </a:spcBef>
        <a:spcAft>
          <a:spcPct val="0"/>
        </a:spcAft>
        <a:buChar char="»"/>
        <a:defRPr sz="2000">
          <a:solidFill>
            <a:srgbClr val="4D4D4D"/>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03215" y="44450"/>
            <a:ext cx="10864851"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303215" y="1090613"/>
            <a:ext cx="10864851" cy="477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sp>
        <p:nvSpPr>
          <p:cNvPr id="98315" name="Text Box 11"/>
          <p:cNvSpPr txBox="1">
            <a:spLocks noChangeArrowheads="1"/>
          </p:cNvSpPr>
          <p:nvPr/>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141716F1-DEB9-4CEB-A50B-35CD946F019C}"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dirty="0">
              <a:ea typeface="Arial Unicode MS" pitchFamily="34" charset="-122"/>
              <a:cs typeface="Arial Unicode MS" pitchFamily="34" charset="-122"/>
            </a:endParaRPr>
          </a:p>
        </p:txBody>
      </p:sp>
      <p:sp>
        <p:nvSpPr>
          <p:cNvPr id="3078"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3079"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6"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04" r:id="rId1"/>
    <p:sldLayoutId id="2147486091" r:id="rId2"/>
    <p:sldLayoutId id="2147486090" r:id="rId3"/>
    <p:sldLayoutId id="2147486089" r:id="rId4"/>
    <p:sldLayoutId id="2147486088" r:id="rId5"/>
    <p:sldLayoutId id="2147486087" r:id="rId6"/>
    <p:sldLayoutId id="2147486086" r:id="rId7"/>
    <p:sldLayoutId id="2147486085" r:id="rId8"/>
    <p:sldLayoutId id="2147486084" r:id="rId9"/>
    <p:sldLayoutId id="2147486083" r:id="rId10"/>
    <p:sldLayoutId id="214748608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8615" y="0"/>
            <a:ext cx="10864851"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303215" y="1074740"/>
            <a:ext cx="10864851"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sp>
        <p:nvSpPr>
          <p:cNvPr id="98315" name="Text Box 11"/>
          <p:cNvSpPr txBox="1">
            <a:spLocks noChangeArrowheads="1"/>
          </p:cNvSpPr>
          <p:nvPr/>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97717CAE-8A56-4A1E-9CCF-14BB7D98A060}"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dirty="0">
              <a:ea typeface="Arial Unicode MS" pitchFamily="34" charset="-122"/>
              <a:cs typeface="Arial Unicode MS" pitchFamily="34" charset="-122"/>
            </a:endParaRPr>
          </a:p>
        </p:txBody>
      </p:sp>
      <p:sp>
        <p:nvSpPr>
          <p:cNvPr id="4102"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4103"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6"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05" r:id="rId1"/>
    <p:sldLayoutId id="2147486101" r:id="rId2"/>
    <p:sldLayoutId id="2147486100" r:id="rId3"/>
    <p:sldLayoutId id="2147486099" r:id="rId4"/>
    <p:sldLayoutId id="2147486098" r:id="rId5"/>
    <p:sldLayoutId id="2147486097" r:id="rId6"/>
    <p:sldLayoutId id="2147486096" r:id="rId7"/>
    <p:sldLayoutId id="2147486095" r:id="rId8"/>
    <p:sldLayoutId id="2147486094" r:id="rId9"/>
    <p:sldLayoutId id="2147486093" r:id="rId10"/>
    <p:sldLayoutId id="214748609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2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2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2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2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5.wmf"/><Relationship Id="rId7" Type="http://schemas.openxmlformats.org/officeDocument/2006/relationships/image" Target="../media/image17.wm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oleObject" Target="../embeddings/oleObject2.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8.wmf"/></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7.wmf"/><Relationship Id="rId5" Type="http://schemas.openxmlformats.org/officeDocument/2006/relationships/oleObject" Target="../embeddings/oleObject6.bin"/><Relationship Id="rId4" Type="http://schemas.openxmlformats.org/officeDocument/2006/relationships/image" Target="../media/image26.wmf"/></Relationships>
</file>

<file path=ppt/slides/_rels/slide17.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13.bin"/><Relationship Id="rId18" Type="http://schemas.openxmlformats.org/officeDocument/2006/relationships/image" Target="../media/image36.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33.wmf"/><Relationship Id="rId17" Type="http://schemas.openxmlformats.org/officeDocument/2006/relationships/oleObject" Target="../embeddings/oleObject15.bin"/><Relationship Id="rId2" Type="http://schemas.openxmlformats.org/officeDocument/2006/relationships/notesSlide" Target="../notesSlides/notesSlide17.xml"/><Relationship Id="rId16" Type="http://schemas.openxmlformats.org/officeDocument/2006/relationships/image" Target="../media/image35.wmf"/><Relationship Id="rId1" Type="http://schemas.openxmlformats.org/officeDocument/2006/relationships/slideLayout" Target="../slideLayouts/slideLayout12.xml"/><Relationship Id="rId6" Type="http://schemas.openxmlformats.org/officeDocument/2006/relationships/image" Target="../media/image30.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11.bin"/><Relationship Id="rId14" Type="http://schemas.openxmlformats.org/officeDocument/2006/relationships/image" Target="../media/image34.wmf"/></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4.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50.wmf"/><Relationship Id="rId3" Type="http://schemas.openxmlformats.org/officeDocument/2006/relationships/image" Target="../media/image45.wmf"/><Relationship Id="rId7" Type="http://schemas.openxmlformats.org/officeDocument/2006/relationships/image" Target="../media/image47.wmf"/><Relationship Id="rId12" Type="http://schemas.openxmlformats.org/officeDocument/2006/relationships/oleObject" Target="../embeddings/oleObject20.bin"/><Relationship Id="rId17" Type="http://schemas.openxmlformats.org/officeDocument/2006/relationships/image" Target="../media/image52.wmf"/><Relationship Id="rId2" Type="http://schemas.openxmlformats.org/officeDocument/2006/relationships/notesSlide" Target="../notesSlides/notesSlide21.xml"/><Relationship Id="rId16" Type="http://schemas.openxmlformats.org/officeDocument/2006/relationships/oleObject" Target="../embeddings/oleObject22.bin"/><Relationship Id="rId1" Type="http://schemas.openxmlformats.org/officeDocument/2006/relationships/slideLayout" Target="../slideLayouts/slideLayout12.xml"/><Relationship Id="rId6" Type="http://schemas.openxmlformats.org/officeDocument/2006/relationships/oleObject" Target="../embeddings/oleObject17.bin"/><Relationship Id="rId11" Type="http://schemas.openxmlformats.org/officeDocument/2006/relationships/image" Target="../media/image49.wmf"/><Relationship Id="rId5" Type="http://schemas.openxmlformats.org/officeDocument/2006/relationships/image" Target="../media/image46.wmf"/><Relationship Id="rId15" Type="http://schemas.openxmlformats.org/officeDocument/2006/relationships/image" Target="../media/image51.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48.wmf"/><Relationship Id="rId1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56.wmf"/><Relationship Id="rId18" Type="http://schemas.openxmlformats.org/officeDocument/2006/relationships/oleObject" Target="../embeddings/oleObject30.bin"/><Relationship Id="rId26" Type="http://schemas.openxmlformats.org/officeDocument/2006/relationships/oleObject" Target="../embeddings/oleObject34.bin"/><Relationship Id="rId3" Type="http://schemas.openxmlformats.org/officeDocument/2006/relationships/image" Target="../media/image53.emf"/><Relationship Id="rId21" Type="http://schemas.openxmlformats.org/officeDocument/2006/relationships/image" Target="../media/image60.wmf"/><Relationship Id="rId7" Type="http://schemas.openxmlformats.org/officeDocument/2006/relationships/image" Target="../media/image55.wmf"/><Relationship Id="rId12" Type="http://schemas.openxmlformats.org/officeDocument/2006/relationships/oleObject" Target="../embeddings/oleObject27.bin"/><Relationship Id="rId17" Type="http://schemas.openxmlformats.org/officeDocument/2006/relationships/image" Target="../media/image58.wmf"/><Relationship Id="rId25" Type="http://schemas.openxmlformats.org/officeDocument/2006/relationships/image" Target="../media/image62.wmf"/><Relationship Id="rId2" Type="http://schemas.openxmlformats.org/officeDocument/2006/relationships/notesSlide" Target="../notesSlides/notesSlide22.xml"/><Relationship Id="rId16" Type="http://schemas.openxmlformats.org/officeDocument/2006/relationships/oleObject" Target="../embeddings/oleObject29.bin"/><Relationship Id="rId20" Type="http://schemas.openxmlformats.org/officeDocument/2006/relationships/oleObject" Target="../embeddings/oleObject31.bin"/><Relationship Id="rId1" Type="http://schemas.openxmlformats.org/officeDocument/2006/relationships/slideLayout" Target="../slideLayouts/slideLayout12.xml"/><Relationship Id="rId6" Type="http://schemas.openxmlformats.org/officeDocument/2006/relationships/oleObject" Target="../embeddings/oleObject24.bin"/><Relationship Id="rId11" Type="http://schemas.openxmlformats.org/officeDocument/2006/relationships/image" Target="../media/image50.wmf"/><Relationship Id="rId24" Type="http://schemas.openxmlformats.org/officeDocument/2006/relationships/oleObject" Target="../embeddings/oleObject33.bin"/><Relationship Id="rId5" Type="http://schemas.openxmlformats.org/officeDocument/2006/relationships/image" Target="../media/image54.wmf"/><Relationship Id="rId15" Type="http://schemas.openxmlformats.org/officeDocument/2006/relationships/image" Target="../media/image57.wmf"/><Relationship Id="rId23" Type="http://schemas.openxmlformats.org/officeDocument/2006/relationships/image" Target="../media/image61.wmf"/><Relationship Id="rId10" Type="http://schemas.openxmlformats.org/officeDocument/2006/relationships/oleObject" Target="../embeddings/oleObject26.bin"/><Relationship Id="rId19" Type="http://schemas.openxmlformats.org/officeDocument/2006/relationships/image" Target="../media/image59.wmf"/><Relationship Id="rId4" Type="http://schemas.openxmlformats.org/officeDocument/2006/relationships/oleObject" Target="../embeddings/oleObject23.bin"/><Relationship Id="rId9" Type="http://schemas.openxmlformats.org/officeDocument/2006/relationships/image" Target="../media/image48.wmf"/><Relationship Id="rId14" Type="http://schemas.openxmlformats.org/officeDocument/2006/relationships/oleObject" Target="../embeddings/oleObject28.bin"/><Relationship Id="rId22" Type="http://schemas.openxmlformats.org/officeDocument/2006/relationships/oleObject" Target="../embeddings/oleObject32.bin"/><Relationship Id="rId27" Type="http://schemas.openxmlformats.org/officeDocument/2006/relationships/image" Target="../media/image63.wmf"/></Relationships>
</file>

<file path=ppt/slides/_rels/slide23.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65.wmf"/><Relationship Id="rId5" Type="http://schemas.openxmlformats.org/officeDocument/2006/relationships/oleObject" Target="../embeddings/oleObject36.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38.bin"/></Relationships>
</file>

<file path=ppt/slides/_rels/slide24.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303.png"/><Relationship Id="rId7" Type="http://schemas.openxmlformats.org/officeDocument/2006/relationships/image" Target="../media/image307.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8.emf"/><Relationship Id="rId5" Type="http://schemas.openxmlformats.org/officeDocument/2006/relationships/image" Target="../media/image305.png"/><Relationship Id="rId4" Type="http://schemas.openxmlformats.org/officeDocument/2006/relationships/image" Target="../media/image304.png"/><Relationship Id="rId9" Type="http://schemas.openxmlformats.org/officeDocument/2006/relationships/image" Target="../media/image309.png"/></Relationships>
</file>

<file path=ppt/slides/_rels/slide2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70.emf"/><Relationship Id="rId7" Type="http://schemas.openxmlformats.org/officeDocument/2006/relationships/image" Target="../media/image72.wmf"/><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oleObject" Target="../embeddings/oleObject39.bin"/><Relationship Id="rId5" Type="http://schemas.openxmlformats.org/officeDocument/2006/relationships/image" Target="../media/image22.emf"/><Relationship Id="rId4" Type="http://schemas.openxmlformats.org/officeDocument/2006/relationships/image" Target="../media/image71.emf"/><Relationship Id="rId9" Type="http://schemas.openxmlformats.org/officeDocument/2006/relationships/image" Target="../media/image73.wmf"/></Relationships>
</file>

<file path=ppt/slides/_rels/slide2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75.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3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85.emf"/></Relationships>
</file>

<file path=ppt/slides/_rels/slide3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emf"/><Relationship Id="rId4" Type="http://schemas.openxmlformats.org/officeDocument/2006/relationships/image" Target="../media/image87.emf"/></Relationships>
</file>

<file path=ppt/slides/_rels/slide34.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3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98.emf"/><Relationship Id="rId4" Type="http://schemas.openxmlformats.org/officeDocument/2006/relationships/image" Target="../media/image97.emf"/></Relationships>
</file>

<file path=ppt/slides/_rels/slide3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00.emf"/></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wmf"/></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9"/>
          <p:cNvSpPr>
            <a:spLocks noGrp="1" noChangeArrowheads="1"/>
          </p:cNvSpPr>
          <p:nvPr>
            <p:ph type="ctrTitle"/>
          </p:nvPr>
        </p:nvSpPr>
        <p:spPr>
          <a:xfrm>
            <a:off x="981869" y="1275603"/>
            <a:ext cx="9558336" cy="1964484"/>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eaLnBrk="1" hangingPunct="1">
              <a:lnSpc>
                <a:spcPct val="150000"/>
              </a:lnSpc>
            </a:pPr>
            <a:r>
              <a:rPr lang="zh-CN" altLang="en-US" sz="3200" dirty="0">
                <a:solidFill>
                  <a:schemeClr val="tx1"/>
                </a:solidFill>
                <a:latin typeface="宋体" panose="02010600030101010101" pitchFamily="2" charset="-122"/>
                <a:ea typeface="宋体" panose="02010600030101010101" pitchFamily="2" charset="-122"/>
              </a:rPr>
              <a:t>實驗室診斷的系統評價 </a:t>
            </a:r>
            <a:br>
              <a:rPr lang="en-US" altLang="zh-CN" sz="3200" dirty="0">
                <a:solidFill>
                  <a:schemeClr val="tx1"/>
                </a:solidFill>
                <a:latin typeface="宋体" panose="02010600030101010101" pitchFamily="2" charset="-122"/>
                <a:ea typeface="宋体" panose="02010600030101010101" pitchFamily="2" charset="-122"/>
              </a:rPr>
            </a:br>
            <a:r>
              <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systematic review</a:t>
            </a:r>
            <a:r>
              <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meta analysis</a:t>
            </a:r>
            <a:r>
              <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314477904"/>
      </p:ext>
    </p:extLst>
  </p:cSld>
  <p:clrMapOvr>
    <a:masterClrMapping/>
  </p:clrMapOvr>
  <p:transition advTm="221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a:t>
            </a:r>
            <a:r>
              <a:rPr lang="en-US" altLang="zh-CN" sz="1000" i="1" dirty="0" err="1">
                <a:solidFill>
                  <a:srgbClr val="000000"/>
                </a:solidFill>
                <a:latin typeface="Times New Roman" pitchFamily="18" charset="0"/>
                <a:cs typeface="Times New Roman" pitchFamily="18" charset="0"/>
              </a:rPr>
              <a:t>review</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SR</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rPr>
              <a:t>的</a:t>
            </a:r>
            <a:r>
              <a:rPr lang="zh-TW" altLang="en-US" sz="1300" dirty="0">
                <a:solidFill>
                  <a:srgbClr val="000000"/>
                </a:solidFill>
              </a:rPr>
              <a:t>「元」材料</a:t>
            </a:r>
            <a:r>
              <a:rPr lang="zh-CN" altLang="en-US" sz="1300" dirty="0">
                <a:solidFill>
                  <a:srgbClr val="000000"/>
                </a:solidFill>
              </a:rPr>
              <a:t>的</a:t>
            </a:r>
            <a:r>
              <a:rPr lang="zh-TW" altLang="en-US" sz="1300" dirty="0">
                <a:solidFill>
                  <a:srgbClr val="000000"/>
                </a:solidFill>
              </a:rPr>
              <a:t>質量評價</a:t>
            </a:r>
            <a:r>
              <a:rPr lang="zh-CN" altLang="en-US" sz="1300" dirty="0">
                <a:solidFill>
                  <a:srgbClr val="000000"/>
                </a:solidFill>
                <a:latin typeface="Arial" pitchFamily="34" charset="0"/>
              </a:rPr>
              <a:t>：</a:t>
            </a:r>
            <a:r>
              <a:rPr lang="zh-CN" altLang="en-US" sz="900" dirty="0">
                <a:solidFill>
                  <a:srgbClr val="000000"/>
                </a:solidFill>
                <a:latin typeface="Arial" pitchFamily="34" charset="0"/>
              </a:rPr>
              <a:t>～</a:t>
            </a:r>
            <a:r>
              <a:rPr lang="en-US" altLang="zh-CN" sz="13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The Standards for Reporting of Diagnostic </a:t>
            </a:r>
            <a:r>
              <a:rPr lang="en-US" altLang="zh-CN" sz="900" i="1" dirty="0" err="1">
                <a:solidFill>
                  <a:srgbClr val="000000"/>
                </a:solidFill>
                <a:latin typeface="Times New Roman" pitchFamily="18" charset="0"/>
                <a:cs typeface="Times New Roman" pitchFamily="18" charset="0"/>
              </a:rPr>
              <a:t>Accuracy</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STARD</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聲明；</a:t>
            </a:r>
            <a:endParaRPr lang="zh-CN" altLang="en-US" sz="800" dirty="0">
              <a:solidFill>
                <a:srgbClr val="000000"/>
              </a:solidFill>
              <a:latin typeface="Times New Roman" pitchFamily="18" charset="0"/>
              <a:cs typeface="Times New Roman" pitchFamily="18" charset="0"/>
            </a:endParaRPr>
          </a:p>
        </p:txBody>
      </p:sp>
      <p:grpSp>
        <p:nvGrpSpPr>
          <p:cNvPr id="4" name="组合 3"/>
          <p:cNvGrpSpPr/>
          <p:nvPr/>
        </p:nvGrpSpPr>
        <p:grpSpPr>
          <a:xfrm>
            <a:off x="360025" y="711366"/>
            <a:ext cx="10780726" cy="5029415"/>
            <a:chOff x="369078" y="711364"/>
            <a:chExt cx="10780726" cy="5029415"/>
          </a:xfrm>
        </p:grpSpPr>
        <p:sp>
          <p:nvSpPr>
            <p:cNvPr id="10" name="矩形 9"/>
            <p:cNvSpPr/>
            <p:nvPr/>
          </p:nvSpPr>
          <p:spPr>
            <a:xfrm>
              <a:off x="369078" y="711364"/>
              <a:ext cx="9356104" cy="623152"/>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STARD checklist for the reporting of studies of diagnostic accuracy. First official version, January 2003.</a:t>
              </a:r>
            </a:p>
            <a:p>
              <a:pPr>
                <a:lnSpc>
                  <a:spcPct val="150000"/>
                </a:lnSpc>
              </a:pPr>
              <a:r>
                <a:rPr lang="en-US" altLang="zh-CN" sz="1100" i="1" dirty="0">
                  <a:latin typeface="Times New Roman" pitchFamily="18" charset="0"/>
                  <a:cs typeface="Times New Roman" pitchFamily="18" charset="0"/>
                </a:rPr>
                <a:t>The STARD checklist consist of 25 items. Please, click on the description of the items for the rationale of the item and an example</a:t>
              </a:r>
              <a:r>
                <a:rPr lang="en-US" altLang="zh-CN" sz="1100" dirty="0">
                  <a:latin typeface="Times New Roman" pitchFamily="18" charset="0"/>
                  <a:cs typeface="Times New Roman" pitchFamily="18" charset="0"/>
                </a:rPr>
                <a:t>.</a:t>
              </a:r>
            </a:p>
          </p:txBody>
        </p:sp>
        <p:sp>
          <p:nvSpPr>
            <p:cNvPr id="6" name="矩形 5"/>
            <p:cNvSpPr/>
            <p:nvPr/>
          </p:nvSpPr>
          <p:spPr>
            <a:xfrm>
              <a:off x="378132" y="5440697"/>
              <a:ext cx="4703285" cy="300082"/>
            </a:xfrm>
            <a:prstGeom prst="rect">
              <a:avLst/>
            </a:prstGeom>
          </p:spPr>
          <p:txBody>
            <a:bodyPr wrap="square">
              <a:spAutoFit/>
            </a:bodyPr>
            <a:lstStyle/>
            <a:p>
              <a:pPr>
                <a:lnSpc>
                  <a:spcPct val="150000"/>
                </a:lnSpc>
              </a:pPr>
              <a:r>
                <a:rPr lang="en-US" altLang="zh-CN" sz="900" i="1" dirty="0">
                  <a:latin typeface="Times New Roman" pitchFamily="18" charset="0"/>
                  <a:cs typeface="Times New Roman" pitchFamily="18" charset="0"/>
                </a:rPr>
                <a:t>http</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www.stard-statement.org</a:t>
              </a:r>
              <a:endParaRPr lang="zh-TW" altLang="en-US" sz="900" dirty="0">
                <a:latin typeface="Times New Roman" pitchFamily="18" charset="0"/>
                <a:cs typeface="Times New Roman" pitchFamily="18" charset="0"/>
              </a:endParaRPr>
            </a:p>
          </p:txBody>
        </p:sp>
        <p:pic>
          <p:nvPicPr>
            <p:cNvPr id="3645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556" y="1309873"/>
              <a:ext cx="10699248" cy="421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994533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t>原始研究</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primary studies</a:t>
            </a:r>
            <a:r>
              <a:rPr lang="en-US" altLang="zh-CN" sz="1000" dirty="0">
                <a:latin typeface="Times New Roman" pitchFamily="18" charset="0"/>
                <a:cs typeface="Times New Roman" pitchFamily="18" charset="0"/>
              </a:rPr>
              <a:t>)</a:t>
            </a:r>
            <a:r>
              <a:rPr lang="zh-CN" altLang="en-US" sz="1300" dirty="0"/>
              <a:t>中的數據資訊提取</a:t>
            </a:r>
            <a:endParaRPr lang="zh-CN" altLang="en-US" sz="800" dirty="0">
              <a:solidFill>
                <a:srgbClr val="000000"/>
              </a:solidFill>
              <a:latin typeface="Times New Roman" pitchFamily="18" charset="0"/>
              <a:cs typeface="Times New Roman" pitchFamily="18" charset="0"/>
            </a:endParaRPr>
          </a:p>
        </p:txBody>
      </p:sp>
      <p:grpSp>
        <p:nvGrpSpPr>
          <p:cNvPr id="2" name="组合 1"/>
          <p:cNvGrpSpPr/>
          <p:nvPr/>
        </p:nvGrpSpPr>
        <p:grpSpPr>
          <a:xfrm>
            <a:off x="68949" y="664617"/>
            <a:ext cx="11412894" cy="5305062"/>
            <a:chOff x="68950" y="691776"/>
            <a:chExt cx="11412894" cy="5305062"/>
          </a:xfrm>
        </p:grpSpPr>
        <p:sp>
          <p:nvSpPr>
            <p:cNvPr id="14" name="矩形 13"/>
            <p:cNvSpPr/>
            <p:nvPr/>
          </p:nvSpPr>
          <p:spPr>
            <a:xfrm>
              <a:off x="384957" y="691776"/>
              <a:ext cx="10737025"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數據提取是指從原始研究的全文或者研究者提供的資料中搜集相關數據的過程，需要注意的是，數據不僅指統計數字，而是包括研究人員、研究時間、研究方法、研究對象、研究機構、研究背景、幹預措施、結局指標、研究結果、出版機構等眾多資訊的集合，納入的原始研究以參考文獻的溫哥華格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Vancouver declaration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記錄文獻來源，提取過程也不僅是從原始文獻中摘抄資訊，還涉及數據處理或轉換（例如：將標準誤差轉換為標準偏差）和數據分析等（例如：對原始文獻的方法學質量進行評價）；</a:t>
              </a:r>
              <a:endParaRPr lang="en-US" altLang="zh-CN" sz="1100" dirty="0">
                <a:latin typeface="Times New Roman" pitchFamily="18" charset="0"/>
                <a:cs typeface="Times New Roman" pitchFamily="18" charset="0"/>
              </a:endParaRPr>
            </a:p>
          </p:txBody>
        </p:sp>
        <p:grpSp>
          <p:nvGrpSpPr>
            <p:cNvPr id="6" name="组合 5"/>
            <p:cNvGrpSpPr/>
            <p:nvPr/>
          </p:nvGrpSpPr>
          <p:grpSpPr>
            <a:xfrm>
              <a:off x="1402525" y="2555256"/>
              <a:ext cx="8629760" cy="1428772"/>
              <a:chOff x="1388877" y="2719032"/>
              <a:chExt cx="8629760" cy="1428772"/>
            </a:xfrm>
          </p:grpSpPr>
          <p:grpSp>
            <p:nvGrpSpPr>
              <p:cNvPr id="3" name="组合 2"/>
              <p:cNvGrpSpPr/>
              <p:nvPr/>
            </p:nvGrpSpPr>
            <p:grpSpPr>
              <a:xfrm>
                <a:off x="6134047" y="2719032"/>
                <a:ext cx="3884590" cy="1428772"/>
                <a:chOff x="6134047" y="2719032"/>
                <a:chExt cx="3884590" cy="1428772"/>
              </a:xfrm>
            </p:grpSpPr>
            <p:sp>
              <p:nvSpPr>
                <p:cNvPr id="13" name="矩形 12"/>
                <p:cNvSpPr/>
                <p:nvPr/>
              </p:nvSpPr>
              <p:spPr>
                <a:xfrm>
                  <a:off x="6134047" y="2719032"/>
                  <a:ext cx="3884590" cy="293285"/>
                </a:xfrm>
                <a:prstGeom prst="rect">
                  <a:avLst/>
                </a:prstGeom>
              </p:spPr>
              <p:txBody>
                <a:bodyPr wrap="square">
                  <a:spAutoFit/>
                </a:bodyPr>
                <a:lstStyle/>
                <a:p>
                  <a:pPr>
                    <a:lnSpc>
                      <a:spcPct val="150000"/>
                    </a:lnSpc>
                  </a:pPr>
                  <a:r>
                    <a:rPr lang="en-US" altLang="zh-CN" sz="1000" dirty="0"/>
                    <a:t>2</a:t>
                  </a:r>
                  <a:r>
                    <a:rPr lang="zh-CN" altLang="en-US" sz="1000" dirty="0"/>
                    <a:t>、二分類型變量數據資訊提取；</a:t>
                  </a:r>
                  <a:endParaRPr lang="en-US" altLang="zh-CN" sz="1000" dirty="0"/>
                </a:p>
              </p:txBody>
            </p:sp>
            <p:pic>
              <p:nvPicPr>
                <p:cNvPr id="31847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3515" y="3008592"/>
                  <a:ext cx="3805122" cy="113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3"/>
              <p:cNvGrpSpPr/>
              <p:nvPr/>
            </p:nvGrpSpPr>
            <p:grpSpPr>
              <a:xfrm>
                <a:off x="1388877" y="2724359"/>
                <a:ext cx="4757621" cy="1423445"/>
                <a:chOff x="1388877" y="2724359"/>
                <a:chExt cx="4757621" cy="1423445"/>
              </a:xfrm>
            </p:grpSpPr>
            <p:sp>
              <p:nvSpPr>
                <p:cNvPr id="5" name="矩形 4"/>
                <p:cNvSpPr/>
                <p:nvPr/>
              </p:nvSpPr>
              <p:spPr>
                <a:xfrm>
                  <a:off x="1388877" y="2724359"/>
                  <a:ext cx="4727063" cy="293285"/>
                </a:xfrm>
                <a:prstGeom prst="rect">
                  <a:avLst/>
                </a:prstGeom>
              </p:spPr>
              <p:txBody>
                <a:bodyPr wrap="square">
                  <a:spAutoFit/>
                </a:bodyPr>
                <a:lstStyle/>
                <a:p>
                  <a:pPr>
                    <a:lnSpc>
                      <a:spcPct val="150000"/>
                    </a:lnSpc>
                  </a:pPr>
                  <a:r>
                    <a:rPr lang="en-US" altLang="zh-CN" sz="1000" dirty="0"/>
                    <a:t>1</a:t>
                  </a:r>
                  <a:r>
                    <a:rPr lang="zh-CN" altLang="en-US" sz="1000" dirty="0"/>
                    <a:t>、連續性變量數據資訊提取；</a:t>
                  </a:r>
                  <a:endParaRPr lang="en-US" altLang="zh-CN" sz="1000" dirty="0"/>
                </a:p>
              </p:txBody>
            </p:sp>
            <p:pic>
              <p:nvPicPr>
                <p:cNvPr id="31847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0804" y="3008591"/>
                  <a:ext cx="4665694" cy="113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7" name="矩形 16"/>
            <p:cNvSpPr/>
            <p:nvPr/>
          </p:nvSpPr>
          <p:spPr>
            <a:xfrm>
              <a:off x="384957" y="4127095"/>
              <a:ext cx="10737025" cy="1869743"/>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數據提取表不要過於複雜在考慮了工作量的前提下應盡可能全面，對於診斷試驗的臨床研究而言，因為診斷試驗的原始研究間更容易出現高變異的傾向，因此探討異質性是如何影響診斷準確性就顯得尤為重要，對存在異質性的研究結果進行效應量合併，是否能產出有效的和有意義的結果是存有疑問的，鑒於此，在數據提取時應尤其關注潛在引起偏倚的混雜因素，比如受試人群的人口學特徵、病例譜特徵、病程特徵、對象來源（住院或門診、專科醫院或社區）、採樣檢測的時機、採樣處理轉運保存的過程、金標準的選擇和作為對照的使用方式、治療幹預的過程，待評與對比系統的測量原理、賦值溯源體系的差異、檢驗系統對於樣本中待檢成分的識別差異和對樣本中背景噪聲的抗幹擾能力、系統的穩定性、測量的精密度、產品的生產工藝質量可控程度，研究方案的設計、退出脫落缺失樣本的處理程式、異常樣本的解釋、終點指標報告的完整性、早中期替代指標的類別、隨訪週期持續時長、是否盲法測量、篩查分組是否隨機分配等，這些可能的潛在協變量，如果有條件聯繫原始研究作者，應盡可能詳細提取，以便在後續異質性分析過程中甄別異質性來源和判斷合併效應量的合理性；</a:t>
              </a:r>
              <a:endParaRPr lang="en-US" altLang="zh-CN" sz="1100" dirty="0">
                <a:latin typeface="Times New Roman" pitchFamily="18" charset="0"/>
                <a:cs typeface="Times New Roman" pitchFamily="18" charset="0"/>
              </a:endParaRPr>
            </a:p>
          </p:txBody>
        </p:sp>
        <p:pic>
          <p:nvPicPr>
            <p:cNvPr id="3758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950" y="1721847"/>
              <a:ext cx="11412894" cy="72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02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43062"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固定效應模型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fixed effect model</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7" name="组合 6"/>
          <p:cNvGrpSpPr/>
          <p:nvPr/>
        </p:nvGrpSpPr>
        <p:grpSpPr>
          <a:xfrm>
            <a:off x="1055626" y="950371"/>
            <a:ext cx="9828449" cy="4278526"/>
            <a:chOff x="1055625" y="950371"/>
            <a:chExt cx="9828448" cy="4278526"/>
          </a:xfrm>
        </p:grpSpPr>
        <p:sp>
          <p:nvSpPr>
            <p:cNvPr id="13" name="矩形 12"/>
            <p:cNvSpPr/>
            <p:nvPr/>
          </p:nvSpPr>
          <p:spPr>
            <a:xfrm>
              <a:off x="1055625" y="1264496"/>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在固定效應模型下，我們假設納入的所有研究有一個共同的真實效應，每一個研究結果（觀察效應值）的不同，是因為抽樣誤差產生的影響；</a:t>
              </a:r>
              <a:endParaRPr lang="en-US" altLang="zh-CN" sz="1100" dirty="0">
                <a:latin typeface="Times New Roman" pitchFamily="18" charset="0"/>
                <a:cs typeface="Times New Roman" pitchFamily="18" charset="0"/>
              </a:endParaRPr>
            </a:p>
          </p:txBody>
        </p:sp>
        <p:sp>
          <p:nvSpPr>
            <p:cNvPr id="27" name="矩形 26"/>
            <p:cNvSpPr/>
            <p:nvPr/>
          </p:nvSpPr>
          <p:spPr>
            <a:xfrm>
              <a:off x="1055625" y="1610745"/>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固定效應模型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fixed effect model</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Y</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ε</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；合併效應量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combined effect size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可依據模型進行加權平均；</a:t>
              </a:r>
              <a:endParaRPr lang="en-US" altLang="zh-CN" sz="1100" dirty="0">
                <a:latin typeface="Times New Roman" pitchFamily="18" charset="0"/>
                <a:cs typeface="Times New Roman" pitchFamily="18" charset="0"/>
              </a:endParaRPr>
            </a:p>
          </p:txBody>
        </p:sp>
        <p:sp>
          <p:nvSpPr>
            <p:cNvPr id="14" name="矩形 13"/>
            <p:cNvSpPr/>
            <p:nvPr/>
          </p:nvSpPr>
          <p:spPr>
            <a:xfrm>
              <a:off x="1055625" y="1956994"/>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在使用固定效應模型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fixed effect model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進行整合分析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時，要求所納入的研究間無明顯異質性，否則簡單的加權平均合併效應量是沒有意義的；</a:t>
              </a:r>
              <a:endParaRPr lang="en-US" altLang="zh-CN" sz="1100" dirty="0">
                <a:latin typeface="Times New Roman" pitchFamily="18" charset="0"/>
                <a:cs typeface="Times New Roman" pitchFamily="18" charset="0"/>
              </a:endParaRPr>
            </a:p>
          </p:txBody>
        </p:sp>
        <p:sp>
          <p:nvSpPr>
            <p:cNvPr id="15" name="矩形 14"/>
            <p:cNvSpPr/>
            <p:nvPr/>
          </p:nvSpPr>
          <p:spPr>
            <a:xfrm>
              <a:off x="1055625" y="950371"/>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明晰真實效應和觀察效應的概念，一個研究的真實效應值是潛在人群的效應值，是如果研究有無限大樣本含量時（因此無抽樣誤差）觀察到的效應值；</a:t>
              </a:r>
              <a:endParaRPr lang="en-US" altLang="zh-CN" sz="1100" dirty="0">
                <a:latin typeface="Times New Roman" pitchFamily="18" charset="0"/>
                <a:cs typeface="Times New Roman" pitchFamily="18" charset="0"/>
              </a:endParaRPr>
            </a:p>
          </p:txBody>
        </p:sp>
        <p:grpSp>
          <p:nvGrpSpPr>
            <p:cNvPr id="6" name="组合 5"/>
            <p:cNvGrpSpPr/>
            <p:nvPr/>
          </p:nvGrpSpPr>
          <p:grpSpPr>
            <a:xfrm>
              <a:off x="1055625" y="2531844"/>
              <a:ext cx="9261525" cy="2697053"/>
              <a:chOff x="1055625" y="2531844"/>
              <a:chExt cx="9261525" cy="2697053"/>
            </a:xfrm>
          </p:grpSpPr>
          <p:pic>
            <p:nvPicPr>
              <p:cNvPr id="309866" name="Picture 6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625" y="2531844"/>
                <a:ext cx="4404655" cy="269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5460280" y="2960053"/>
                <a:ext cx="4838582" cy="838200"/>
                <a:chOff x="5549002" y="2807323"/>
                <a:chExt cx="4838582" cy="838200"/>
              </a:xfrm>
            </p:grpSpPr>
            <p:sp>
              <p:nvSpPr>
                <p:cNvPr id="16" name="矩形 15"/>
                <p:cNvSpPr/>
                <p:nvPr/>
              </p:nvSpPr>
              <p:spPr>
                <a:xfrm>
                  <a:off x="5549002" y="3035986"/>
                  <a:ext cx="4838582"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                                    ，                                                        ；</a:t>
                  </a:r>
                  <a:endParaRPr lang="en-US" altLang="zh-CN" sz="1100" dirty="0">
                    <a:latin typeface="Times New Roman" pitchFamily="18" charset="0"/>
                    <a:cs typeface="Times New Roman" pitchFamily="18"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304869418"/>
                    </p:ext>
                  </p:extLst>
                </p:nvPr>
              </p:nvGraphicFramePr>
              <p:xfrm>
                <a:off x="6960934" y="2807323"/>
                <a:ext cx="838200" cy="838200"/>
              </p:xfrm>
              <a:graphic>
                <a:graphicData uri="http://schemas.openxmlformats.org/presentationml/2006/ole">
                  <mc:AlternateContent xmlns:mc="http://schemas.openxmlformats.org/markup-compatibility/2006">
                    <mc:Choice xmlns:v="urn:schemas-microsoft-com:vml" Requires="v">
                      <p:oleObj name="Equation" r:id="rId4" imgW="838200" imgH="838200" progId="">
                        <p:embed/>
                      </p:oleObj>
                    </mc:Choice>
                    <mc:Fallback>
                      <p:oleObj name="Equation" r:id="rId4" imgW="838200" imgH="838200" progId="">
                        <p:embed/>
                        <p:pic>
                          <p:nvPicPr>
                            <p:cNvPr id="0" name="Picture 92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0934" y="2807323"/>
                              <a:ext cx="8382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05155691"/>
                    </p:ext>
                  </p:extLst>
                </p:nvPr>
              </p:nvGraphicFramePr>
              <p:xfrm>
                <a:off x="8318564" y="3001379"/>
                <a:ext cx="1587500" cy="635000"/>
              </p:xfrm>
              <a:graphic>
                <a:graphicData uri="http://schemas.openxmlformats.org/presentationml/2006/ole">
                  <mc:AlternateContent xmlns:mc="http://schemas.openxmlformats.org/markup-compatibility/2006">
                    <mc:Choice xmlns:v="urn:schemas-microsoft-com:vml" Requires="v">
                      <p:oleObj name="Equation" r:id="rId6" imgW="1586811" imgH="634725" progId="">
                        <p:embed/>
                      </p:oleObj>
                    </mc:Choice>
                    <mc:Fallback>
                      <p:oleObj name="Equation" r:id="rId6" imgW="1586811" imgH="634725" progId="">
                        <p:embed/>
                        <p:pic>
                          <p:nvPicPr>
                            <p:cNvPr id="0" name="Picture 9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8564" y="3001379"/>
                              <a:ext cx="15875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333448454"/>
                    </p:ext>
                  </p:extLst>
                </p:nvPr>
              </p:nvGraphicFramePr>
              <p:xfrm>
                <a:off x="5895975" y="3021914"/>
                <a:ext cx="520700" cy="431800"/>
              </p:xfrm>
              <a:graphic>
                <a:graphicData uri="http://schemas.openxmlformats.org/presentationml/2006/ole">
                  <mc:AlternateContent xmlns:mc="http://schemas.openxmlformats.org/markup-compatibility/2006">
                    <mc:Choice xmlns:v="urn:schemas-microsoft-com:vml" Requires="v">
                      <p:oleObj name="Equation" r:id="rId8" imgW="520474" imgH="431613" progId="">
                        <p:embed/>
                      </p:oleObj>
                    </mc:Choice>
                    <mc:Fallback>
                      <p:oleObj name="Equation" r:id="rId8" imgW="520474" imgH="431613" progId="">
                        <p:embed/>
                        <p:pic>
                          <p:nvPicPr>
                            <p:cNvPr id="0" name="Picture 92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5975" y="3021914"/>
                              <a:ext cx="5207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 name="组合 1"/>
              <p:cNvGrpSpPr/>
              <p:nvPr/>
            </p:nvGrpSpPr>
            <p:grpSpPr>
              <a:xfrm>
                <a:off x="5745150" y="4203700"/>
                <a:ext cx="4572000" cy="346249"/>
                <a:chOff x="5815584" y="3932098"/>
                <a:chExt cx="4572000" cy="346249"/>
              </a:xfrm>
            </p:grpSpPr>
            <p:sp>
              <p:nvSpPr>
                <p:cNvPr id="17" name="矩形 16"/>
                <p:cNvSpPr/>
                <p:nvPr/>
              </p:nvSpPr>
              <p:spPr>
                <a:xfrm>
                  <a:off x="5815584" y="3932098"/>
                  <a:ext cx="4572000"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Effect size confidence interval</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3113123790"/>
                    </p:ext>
                  </p:extLst>
                </p:nvPr>
              </p:nvGraphicFramePr>
              <p:xfrm>
                <a:off x="7804849" y="3940112"/>
                <a:ext cx="1397000" cy="292100"/>
              </p:xfrm>
              <a:graphic>
                <a:graphicData uri="http://schemas.openxmlformats.org/presentationml/2006/ole">
                  <mc:AlternateContent xmlns:mc="http://schemas.openxmlformats.org/markup-compatibility/2006">
                    <mc:Choice xmlns:v="urn:schemas-microsoft-com:vml" Requires="v">
                      <p:oleObj name="Equation" r:id="rId10" imgW="1397000" imgH="292100" progId="">
                        <p:embed/>
                      </p:oleObj>
                    </mc:Choice>
                    <mc:Fallback>
                      <p:oleObj name="Equation" r:id="rId10" imgW="1397000" imgH="292100" progId="">
                        <p:embed/>
                        <p:pic>
                          <p:nvPicPr>
                            <p:cNvPr id="0" name="Picture 92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04849" y="3940112"/>
                              <a:ext cx="13970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spTree>
    <p:extLst>
      <p:ext uri="{BB962C8B-B14F-4D97-AF65-F5344CB8AC3E}">
        <p14:creationId xmlns:p14="http://schemas.microsoft.com/office/powerpoint/2010/main" val="3637890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43062"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科克倫</a:t>
            </a:r>
            <a:r>
              <a:rPr lang="en-US" altLang="zh-TW" sz="900" dirty="0">
                <a:solidFill>
                  <a:srgbClr val="000000"/>
                </a:solidFill>
                <a:latin typeface="Times New Roman" pitchFamily="18" charset="0"/>
                <a:cs typeface="Times New Roman" pitchFamily="18" charset="0"/>
              </a:rPr>
              <a:t>(</a:t>
            </a:r>
            <a:r>
              <a:rPr lang="en-US" altLang="zh-TW" sz="900" i="1" dirty="0">
                <a:solidFill>
                  <a:srgbClr val="000000"/>
                </a:solidFill>
                <a:latin typeface="Times New Roman" pitchFamily="18" charset="0"/>
                <a:cs typeface="Times New Roman" pitchFamily="18" charset="0"/>
              </a:rPr>
              <a:t>Cochrane</a:t>
            </a:r>
            <a:r>
              <a:rPr lang="en-US" altLang="zh-TW"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協作網</a:t>
            </a:r>
            <a:r>
              <a:rPr lang="zh-CN" altLang="en-US" sz="900" dirty="0">
                <a:solidFill>
                  <a:srgbClr val="000000"/>
                </a:solidFill>
                <a:latin typeface="Times New Roman" pitchFamily="18" charset="0"/>
                <a:cs typeface="Times New Roman" pitchFamily="18" charset="0"/>
              </a:rPr>
              <a:t>診斷試驗整合分析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Meta</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analysis</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範例；</a:t>
            </a:r>
            <a:endParaRPr lang="zh-CN" altLang="en-US" sz="800" dirty="0">
              <a:solidFill>
                <a:srgbClr val="000000"/>
              </a:solidFill>
              <a:latin typeface="Times New Roman" pitchFamily="18" charset="0"/>
              <a:cs typeface="Times New Roman" pitchFamily="18" charset="0"/>
            </a:endParaRPr>
          </a:p>
        </p:txBody>
      </p:sp>
      <p:grpSp>
        <p:nvGrpSpPr>
          <p:cNvPr id="6" name="组合 5"/>
          <p:cNvGrpSpPr/>
          <p:nvPr/>
        </p:nvGrpSpPr>
        <p:grpSpPr>
          <a:xfrm>
            <a:off x="685334" y="897670"/>
            <a:ext cx="10612297" cy="4633198"/>
            <a:chOff x="685332" y="885638"/>
            <a:chExt cx="10612296" cy="4633198"/>
          </a:xfrm>
        </p:grpSpPr>
        <p:grpSp>
          <p:nvGrpSpPr>
            <p:cNvPr id="4" name="组合 3"/>
            <p:cNvGrpSpPr/>
            <p:nvPr/>
          </p:nvGrpSpPr>
          <p:grpSpPr>
            <a:xfrm>
              <a:off x="721428" y="2755438"/>
              <a:ext cx="6446992" cy="2727302"/>
              <a:chOff x="685332" y="2899822"/>
              <a:chExt cx="6446992" cy="2727302"/>
            </a:xfrm>
          </p:grpSpPr>
          <p:grpSp>
            <p:nvGrpSpPr>
              <p:cNvPr id="2" name="组合 1"/>
              <p:cNvGrpSpPr/>
              <p:nvPr/>
            </p:nvGrpSpPr>
            <p:grpSpPr>
              <a:xfrm>
                <a:off x="4295312" y="2899822"/>
                <a:ext cx="2837012" cy="2347703"/>
                <a:chOff x="4295312" y="2899822"/>
                <a:chExt cx="2837012" cy="2347703"/>
              </a:xfrm>
            </p:grpSpPr>
            <p:sp>
              <p:nvSpPr>
                <p:cNvPr id="16" name="矩形 15"/>
                <p:cNvSpPr/>
                <p:nvPr/>
              </p:nvSpPr>
              <p:spPr>
                <a:xfrm>
                  <a:off x="4295312" y="2899822"/>
                  <a:ext cx="2837010" cy="300082"/>
                </a:xfrm>
                <a:prstGeom prst="rect">
                  <a:avLst/>
                </a:prstGeom>
              </p:spPr>
              <p:txBody>
                <a:bodyPr wrap="square">
                  <a:spAutoFit/>
                </a:bodyPr>
                <a:lstStyle/>
                <a:p>
                  <a:pPr>
                    <a:lnSpc>
                      <a:spcPct val="150000"/>
                    </a:lnSpc>
                  </a:pPr>
                  <a:r>
                    <a:rPr lang="en-US" altLang="zh-CN" sz="900" i="1" dirty="0">
                      <a:latin typeface="Times New Roman" pitchFamily="18" charset="0"/>
                      <a:cs typeface="Times New Roman" pitchFamily="18" charset="0"/>
                    </a:rPr>
                    <a:t>Study                           Diagnostic OR </a:t>
                  </a:r>
                  <a:r>
                    <a:rPr lang="en-US" altLang="zh-CN" sz="900" dirty="0">
                      <a:latin typeface="Times New Roman" pitchFamily="18" charset="0"/>
                      <a:cs typeface="Times New Roman" pitchFamily="18" charset="0"/>
                    </a:rPr>
                    <a:t>( 95% </a:t>
                  </a:r>
                  <a:r>
                    <a:rPr lang="en-US" altLang="zh-CN" sz="900" i="1" dirty="0">
                      <a:latin typeface="Times New Roman" pitchFamily="18" charset="0"/>
                      <a:cs typeface="Times New Roman" pitchFamily="18" charset="0"/>
                    </a:rPr>
                    <a:t>CI</a:t>
                  </a:r>
                  <a:r>
                    <a:rPr lang="en-US" altLang="zh-CN" sz="900" dirty="0">
                      <a:latin typeface="Times New Roman" pitchFamily="18" charset="0"/>
                      <a:cs typeface="Times New Roman" pitchFamily="18" charset="0"/>
                    </a:rPr>
                    <a:t> )</a:t>
                  </a:r>
                </a:p>
              </p:txBody>
            </p:sp>
            <p:sp>
              <p:nvSpPr>
                <p:cNvPr id="17" name="矩形 16"/>
                <p:cNvSpPr/>
                <p:nvPr/>
              </p:nvSpPr>
              <p:spPr>
                <a:xfrm>
                  <a:off x="4295314" y="3163293"/>
                  <a:ext cx="2837010" cy="300082"/>
                </a:xfrm>
                <a:prstGeom prst="rect">
                  <a:avLst/>
                </a:prstGeom>
              </p:spPr>
              <p:txBody>
                <a:bodyPr wrap="square">
                  <a:spAutoFit/>
                </a:bodyPr>
                <a:lstStyle/>
                <a:p>
                  <a:pPr>
                    <a:lnSpc>
                      <a:spcPct val="150000"/>
                    </a:lnSpc>
                  </a:pPr>
                  <a:r>
                    <a:rPr lang="en-US" altLang="zh-CN" sz="900" i="1" dirty="0" err="1">
                      <a:latin typeface="Times New Roman" pitchFamily="18" charset="0"/>
                      <a:cs typeface="Times New Roman" pitchFamily="18" charset="0"/>
                    </a:rPr>
                    <a:t>Gunnink</a:t>
                  </a:r>
                  <a:r>
                    <a:rPr lang="en-US" altLang="zh-CN" sz="900" dirty="0">
                      <a:latin typeface="Times New Roman" pitchFamily="18" charset="0"/>
                      <a:cs typeface="Times New Roman" pitchFamily="18" charset="0"/>
                    </a:rPr>
                    <a:t> 2003             6.47    ( 2.00 ~ 20.92 )</a:t>
                  </a:r>
                </a:p>
              </p:txBody>
            </p:sp>
            <p:sp>
              <p:nvSpPr>
                <p:cNvPr id="18" name="矩形 17"/>
                <p:cNvSpPr/>
                <p:nvPr/>
              </p:nvSpPr>
              <p:spPr>
                <a:xfrm>
                  <a:off x="4295314" y="3394925"/>
                  <a:ext cx="2837010" cy="300082"/>
                </a:xfrm>
                <a:prstGeom prst="rect">
                  <a:avLst/>
                </a:prstGeom>
              </p:spPr>
              <p:txBody>
                <a:bodyPr wrap="square">
                  <a:spAutoFit/>
                </a:bodyPr>
                <a:lstStyle/>
                <a:p>
                  <a:pPr>
                    <a:lnSpc>
                      <a:spcPct val="150000"/>
                    </a:lnSpc>
                  </a:pPr>
                  <a:r>
                    <a:rPr lang="en-US" altLang="zh-CN" sz="900" i="1" dirty="0" err="1">
                      <a:latin typeface="Times New Roman" pitchFamily="18" charset="0"/>
                      <a:cs typeface="Times New Roman" pitchFamily="18" charset="0"/>
                    </a:rPr>
                    <a:t>Havelaar</a:t>
                  </a:r>
                  <a:r>
                    <a:rPr lang="en-US" altLang="zh-CN" sz="900" dirty="0">
                      <a:latin typeface="Times New Roman" pitchFamily="18" charset="0"/>
                      <a:cs typeface="Times New Roman" pitchFamily="18" charset="0"/>
                    </a:rPr>
                    <a:t> 2005           49.18   ( 6.12 ~ 395.22 )  </a:t>
                  </a:r>
                </a:p>
              </p:txBody>
            </p:sp>
            <p:sp>
              <p:nvSpPr>
                <p:cNvPr id="19" name="矩形 18"/>
                <p:cNvSpPr/>
                <p:nvPr/>
              </p:nvSpPr>
              <p:spPr>
                <a:xfrm>
                  <a:off x="4295312" y="3810687"/>
                  <a:ext cx="2837012" cy="300082"/>
                </a:xfrm>
                <a:prstGeom prst="rect">
                  <a:avLst/>
                </a:prstGeom>
              </p:spPr>
              <p:txBody>
                <a:bodyPr wrap="square">
                  <a:spAutoFit/>
                </a:bodyPr>
                <a:lstStyle/>
                <a:p>
                  <a:pPr>
                    <a:lnSpc>
                      <a:spcPct val="150000"/>
                    </a:lnSpc>
                  </a:pPr>
                  <a:r>
                    <a:rPr lang="en-US" altLang="zh-CN" sz="900" i="1" dirty="0" err="1">
                      <a:latin typeface="Times New Roman" pitchFamily="18" charset="0"/>
                      <a:cs typeface="Times New Roman" pitchFamily="18" charset="0"/>
                    </a:rPr>
                    <a:t>Smit</a:t>
                  </a:r>
                  <a:r>
                    <a:rPr lang="en-US" altLang="zh-CN" sz="900" dirty="0">
                      <a:latin typeface="Times New Roman" pitchFamily="18" charset="0"/>
                      <a:cs typeface="Times New Roman" pitchFamily="18" charset="0"/>
                    </a:rPr>
                    <a:t> 2006                   14.75   ( 3.60 ~ 60.37 )</a:t>
                  </a:r>
                </a:p>
              </p:txBody>
            </p:sp>
            <p:sp>
              <p:nvSpPr>
                <p:cNvPr id="20" name="矩形 19"/>
                <p:cNvSpPr/>
                <p:nvPr/>
              </p:nvSpPr>
              <p:spPr>
                <a:xfrm>
                  <a:off x="4295314" y="3584969"/>
                  <a:ext cx="2837010" cy="300082"/>
                </a:xfrm>
                <a:prstGeom prst="rect">
                  <a:avLst/>
                </a:prstGeom>
              </p:spPr>
              <p:txBody>
                <a:bodyPr wrap="square">
                  <a:spAutoFit/>
                </a:bodyPr>
                <a:lstStyle/>
                <a:p>
                  <a:pPr>
                    <a:lnSpc>
                      <a:spcPct val="150000"/>
                    </a:lnSpc>
                  </a:pPr>
                  <a:r>
                    <a:rPr lang="en-US" altLang="zh-CN" sz="900" i="1" dirty="0" err="1">
                      <a:latin typeface="Times New Roman" pitchFamily="18" charset="0"/>
                      <a:cs typeface="Times New Roman" pitchFamily="18" charset="0"/>
                    </a:rPr>
                    <a:t>Kanis</a:t>
                  </a:r>
                  <a:r>
                    <a:rPr lang="en-US" altLang="zh-CN" sz="900" dirty="0">
                      <a:latin typeface="Times New Roman" pitchFamily="18" charset="0"/>
                      <a:cs typeface="Times New Roman" pitchFamily="18" charset="0"/>
                    </a:rPr>
                    <a:t> 2007                 15.99   ( 8.79 ~ 29.10 )   </a:t>
                  </a:r>
                </a:p>
              </p:txBody>
            </p:sp>
            <p:sp>
              <p:nvSpPr>
                <p:cNvPr id="21" name="矩形 20"/>
                <p:cNvSpPr/>
                <p:nvPr/>
              </p:nvSpPr>
              <p:spPr>
                <a:xfrm>
                  <a:off x="4295314" y="4032620"/>
                  <a:ext cx="2837010" cy="300082"/>
                </a:xfrm>
                <a:prstGeom prst="rect">
                  <a:avLst/>
                </a:prstGeom>
              </p:spPr>
              <p:txBody>
                <a:bodyPr wrap="square">
                  <a:spAutoFit/>
                </a:bodyPr>
                <a:lstStyle/>
                <a:p>
                  <a:pPr>
                    <a:lnSpc>
                      <a:spcPct val="150000"/>
                    </a:lnSpc>
                  </a:pPr>
                  <a:r>
                    <a:rPr lang="en-US" altLang="zh-CN" sz="900" i="1" dirty="0" err="1">
                      <a:latin typeface="Times New Roman" pitchFamily="18" charset="0"/>
                      <a:cs typeface="Times New Roman" pitchFamily="18" charset="0"/>
                    </a:rPr>
                    <a:t>VanNelle</a:t>
                  </a:r>
                  <a:r>
                    <a:rPr lang="en-US" altLang="zh-CN" sz="900" dirty="0">
                      <a:latin typeface="Times New Roman" pitchFamily="18" charset="0"/>
                      <a:cs typeface="Times New Roman" pitchFamily="18" charset="0"/>
                    </a:rPr>
                    <a:t> 1999           58.50   ( 9.85 ~ 347.54 )   </a:t>
                  </a:r>
                </a:p>
              </p:txBody>
            </p:sp>
            <p:sp>
              <p:nvSpPr>
                <p:cNvPr id="22" name="矩形 21"/>
                <p:cNvSpPr/>
                <p:nvPr/>
              </p:nvSpPr>
              <p:spPr>
                <a:xfrm>
                  <a:off x="4295314" y="4324195"/>
                  <a:ext cx="2837010" cy="923330"/>
                </a:xfrm>
                <a:prstGeom prst="rect">
                  <a:avLst/>
                </a:prstGeom>
              </p:spPr>
              <p:txBody>
                <a:bodyPr wrap="square">
                  <a:spAutoFit/>
                </a:bodyPr>
                <a:lstStyle/>
                <a:p>
                  <a:pPr>
                    <a:lnSpc>
                      <a:spcPct val="150000"/>
                    </a:lnSpc>
                  </a:pPr>
                  <a:r>
                    <a:rPr lang="en-US" altLang="zh-CN" sz="900" i="1" dirty="0">
                      <a:latin typeface="Times New Roman" pitchFamily="18" charset="0"/>
                      <a:cs typeface="Times New Roman" pitchFamily="18" charset="0"/>
                    </a:rPr>
                    <a:t>Fixed Effects Model</a:t>
                  </a:r>
                </a:p>
                <a:p>
                  <a:pPr>
                    <a:lnSpc>
                      <a:spcPct val="150000"/>
                    </a:lnSpc>
                  </a:pPr>
                  <a:r>
                    <a:rPr lang="en-US" altLang="zh-CN" sz="900" i="1" dirty="0">
                      <a:latin typeface="Times New Roman" pitchFamily="18" charset="0"/>
                      <a:cs typeface="Times New Roman" pitchFamily="18" charset="0"/>
                    </a:rPr>
                    <a:t>Pooled Diagnostic Odds Radio</a:t>
                  </a:r>
                  <a:r>
                    <a:rPr lang="en-US" altLang="zh-CN" sz="900" dirty="0">
                      <a:latin typeface="Times New Roman" pitchFamily="18" charset="0"/>
                      <a:cs typeface="Times New Roman" pitchFamily="18" charset="0"/>
                    </a:rPr>
                    <a:t> = 15.95 ( 10.16 </a:t>
                  </a:r>
                  <a:r>
                    <a:rPr lang="en-US" altLang="zh-CN" sz="900" i="1" dirty="0">
                      <a:latin typeface="Times New Roman" pitchFamily="18" charset="0"/>
                      <a:cs typeface="Times New Roman" pitchFamily="18" charset="0"/>
                    </a:rPr>
                    <a:t>to</a:t>
                  </a:r>
                  <a:r>
                    <a:rPr lang="en-US" altLang="zh-CN" sz="900" dirty="0">
                      <a:latin typeface="Times New Roman" pitchFamily="18" charset="0"/>
                      <a:cs typeface="Times New Roman" pitchFamily="18" charset="0"/>
                    </a:rPr>
                    <a:t> 25.02 )</a:t>
                  </a:r>
                </a:p>
                <a:p>
                  <a:pPr>
                    <a:lnSpc>
                      <a:spcPct val="150000"/>
                    </a:lnSpc>
                  </a:pPr>
                  <a:r>
                    <a:rPr lang="en-US" altLang="zh-CN" sz="900" i="1" dirty="0">
                      <a:latin typeface="Times New Roman" pitchFamily="18" charset="0"/>
                      <a:cs typeface="Times New Roman" pitchFamily="18" charset="0"/>
                    </a:rPr>
                    <a:t>Cochran</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Q</a:t>
                  </a:r>
                  <a:r>
                    <a:rPr lang="en-US" altLang="zh-CN" sz="900" dirty="0">
                      <a:latin typeface="Times New Roman" pitchFamily="18" charset="0"/>
                      <a:cs typeface="Times New Roman" pitchFamily="18" charset="0"/>
                    </a:rPr>
                    <a:t> = 5.45 ;  </a:t>
                  </a:r>
                  <a:r>
                    <a:rPr lang="en-US" altLang="zh-CN" sz="900" i="1" dirty="0" err="1">
                      <a:latin typeface="Times New Roman" pitchFamily="18" charset="0"/>
                      <a:cs typeface="Times New Roman" pitchFamily="18" charset="0"/>
                    </a:rPr>
                    <a:t>df</a:t>
                  </a:r>
                  <a:r>
                    <a:rPr lang="en-US" altLang="zh-CN" sz="900" dirty="0">
                      <a:latin typeface="Times New Roman" pitchFamily="18" charset="0"/>
                      <a:cs typeface="Times New Roman" pitchFamily="18" charset="0"/>
                    </a:rPr>
                    <a:t> = 4 ( </a:t>
                  </a:r>
                  <a:r>
                    <a:rPr lang="en-US" altLang="zh-CN" sz="900" i="1" dirty="0">
                      <a:latin typeface="Times New Roman" pitchFamily="18" charset="0"/>
                      <a:cs typeface="Times New Roman" pitchFamily="18" charset="0"/>
                    </a:rPr>
                    <a:t>p</a:t>
                  </a:r>
                  <a:r>
                    <a:rPr lang="en-US" altLang="zh-CN" sz="900" dirty="0">
                      <a:latin typeface="Times New Roman" pitchFamily="18" charset="0"/>
                      <a:cs typeface="Times New Roman" pitchFamily="18" charset="0"/>
                    </a:rPr>
                    <a:t> = 0.2443 )</a:t>
                  </a:r>
                </a:p>
                <a:p>
                  <a:pPr>
                    <a:lnSpc>
                      <a:spcPct val="150000"/>
                    </a:lnSpc>
                  </a:pPr>
                  <a:r>
                    <a:rPr lang="en-US" altLang="zh-CN" sz="900" i="1" dirty="0">
                      <a:latin typeface="Times New Roman" pitchFamily="18" charset="0"/>
                      <a:cs typeface="Times New Roman" pitchFamily="18" charset="0"/>
                    </a:rPr>
                    <a:t>Inconsistency</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I</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square</a:t>
                  </a:r>
                  <a:r>
                    <a:rPr lang="en-US" altLang="zh-CN" sz="900" dirty="0">
                      <a:latin typeface="Times New Roman" pitchFamily="18" charset="0"/>
                      <a:cs typeface="Times New Roman" pitchFamily="18" charset="0"/>
                    </a:rPr>
                    <a:t> ) = 26.6 % </a:t>
                  </a:r>
                </a:p>
              </p:txBody>
            </p:sp>
          </p:grpSp>
          <p:pic>
            <p:nvPicPr>
              <p:cNvPr id="40039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332" y="3160149"/>
                <a:ext cx="3609975"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
            <p:cNvGrpSpPr/>
            <p:nvPr/>
          </p:nvGrpSpPr>
          <p:grpSpPr>
            <a:xfrm>
              <a:off x="7476179" y="2816237"/>
              <a:ext cx="3821449" cy="2702599"/>
              <a:chOff x="7271635" y="2960621"/>
              <a:chExt cx="3821449" cy="2702599"/>
            </a:xfrm>
          </p:grpSpPr>
          <p:pic>
            <p:nvPicPr>
              <p:cNvPr id="3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1635" y="2960621"/>
                <a:ext cx="2710376" cy="270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矩形 32"/>
              <p:cNvSpPr/>
              <p:nvPr/>
            </p:nvSpPr>
            <p:spPr>
              <a:xfrm>
                <a:off x="9982011" y="3033211"/>
                <a:ext cx="1111073" cy="1131079"/>
              </a:xfrm>
              <a:prstGeom prst="rect">
                <a:avLst/>
              </a:prstGeom>
            </p:spPr>
            <p:txBody>
              <a:bodyPr wrap="square">
                <a:spAutoFit/>
              </a:bodyPr>
              <a:lstStyle/>
              <a:p>
                <a:pPr>
                  <a:lnSpc>
                    <a:spcPct val="150000"/>
                  </a:lnSpc>
                </a:pPr>
                <a:r>
                  <a:rPr lang="en-US" altLang="zh-CN" sz="900" i="1" dirty="0">
                    <a:latin typeface="Times New Roman" pitchFamily="18" charset="0"/>
                    <a:cs typeface="Times New Roman" pitchFamily="18" charset="0"/>
                  </a:rPr>
                  <a:t>Symmetric SROC</a:t>
                </a:r>
              </a:p>
              <a:p>
                <a:pPr>
                  <a:lnSpc>
                    <a:spcPct val="150000"/>
                  </a:lnSpc>
                </a:pPr>
                <a:r>
                  <a:rPr lang="en-US" altLang="zh-CN" sz="900" i="1" dirty="0">
                    <a:latin typeface="Times New Roman" pitchFamily="18" charset="0"/>
                    <a:cs typeface="Times New Roman" pitchFamily="18" charset="0"/>
                  </a:rPr>
                  <a:t>AUC </a:t>
                </a:r>
                <a:r>
                  <a:rPr lang="en-US" altLang="zh-CN" sz="900" dirty="0">
                    <a:latin typeface="Times New Roman" pitchFamily="18" charset="0"/>
                    <a:cs typeface="Times New Roman" pitchFamily="18" charset="0"/>
                  </a:rPr>
                  <a:t>= 0.8793</a:t>
                </a:r>
              </a:p>
              <a:p>
                <a:pPr>
                  <a:lnSpc>
                    <a:spcPct val="150000"/>
                  </a:lnSpc>
                </a:pP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AUC</a:t>
                </a:r>
                <a:r>
                  <a:rPr lang="en-US" altLang="zh-CN" sz="900" dirty="0">
                    <a:latin typeface="Times New Roman" pitchFamily="18" charset="0"/>
                    <a:cs typeface="Times New Roman" pitchFamily="18" charset="0"/>
                  </a:rPr>
                  <a:t>) = 0.0211</a:t>
                </a:r>
              </a:p>
              <a:p>
                <a:pPr>
                  <a:lnSpc>
                    <a:spcPct val="150000"/>
                  </a:lnSpc>
                </a:pPr>
                <a:r>
                  <a:rPr lang="en-US" altLang="zh-CN" sz="900" i="1" dirty="0">
                    <a:latin typeface="Times New Roman" pitchFamily="18" charset="0"/>
                    <a:cs typeface="Times New Roman" pitchFamily="18" charset="0"/>
                  </a:rPr>
                  <a:t>Q</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 0.8097</a:t>
                </a:r>
              </a:p>
              <a:p>
                <a:pPr>
                  <a:lnSpc>
                    <a:spcPct val="150000"/>
                  </a:lnSpc>
                </a:pPr>
                <a:r>
                  <a:rPr lang="en-US" altLang="zh-CN" sz="900" i="1" dirty="0">
                    <a:latin typeface="Times New Roman" pitchFamily="18" charset="0"/>
                    <a:cs typeface="Times New Roman" pitchFamily="18" charset="0"/>
                  </a:rPr>
                  <a:t>SE</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Q</a:t>
                </a:r>
                <a:r>
                  <a:rPr lang="en-US" altLang="zh-CN" sz="900" dirty="0">
                    <a:latin typeface="Times New Roman" pitchFamily="18" charset="0"/>
                    <a:cs typeface="Times New Roman" pitchFamily="18" charset="0"/>
                  </a:rPr>
                  <a:t>*) = 0.0212</a:t>
                </a:r>
              </a:p>
            </p:txBody>
          </p:sp>
        </p:grpSp>
        <p:grpSp>
          <p:nvGrpSpPr>
            <p:cNvPr id="35" name="组合 34"/>
            <p:cNvGrpSpPr/>
            <p:nvPr/>
          </p:nvGrpSpPr>
          <p:grpSpPr>
            <a:xfrm>
              <a:off x="685332" y="885638"/>
              <a:ext cx="6313847" cy="1495522"/>
              <a:chOff x="497456" y="608363"/>
              <a:chExt cx="6313847" cy="1495522"/>
            </a:xfrm>
          </p:grpSpPr>
          <p:pic>
            <p:nvPicPr>
              <p:cNvPr id="36"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456" y="948781"/>
                <a:ext cx="6313846" cy="115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36"/>
              <p:cNvSpPr/>
              <p:nvPr/>
            </p:nvSpPr>
            <p:spPr>
              <a:xfrm>
                <a:off x="497457" y="608363"/>
                <a:ext cx="6313846"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博士研究生中咖啡因成癮的試驗診斷</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Laboratory tests for caffeine addiction in PhD students</a:t>
                </a:r>
                <a:r>
                  <a:rPr lang="en-US" altLang="zh-CN" sz="1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Spectrometry</a:t>
                </a:r>
              </a:p>
            </p:txBody>
          </p:sp>
        </p:grpSp>
        <p:pic>
          <p:nvPicPr>
            <p:cNvPr id="38" name="Picture 4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43428" y="992049"/>
              <a:ext cx="2423607" cy="145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41676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8808" y="17664"/>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18999" y="352627"/>
            <a:ext cx="106289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200" dirty="0">
                <a:solidFill>
                  <a:srgbClr val="000000"/>
                </a:solidFill>
                <a:latin typeface="Times New Roman" pitchFamily="18" charset="0"/>
                <a:cs typeface="Times New Roman" pitchFamily="18" charset="0"/>
              </a:rPr>
              <a:t>科克倫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Cochrane</a:t>
            </a:r>
            <a:r>
              <a:rPr lang="en-US" altLang="zh-CN" sz="1000" dirty="0">
                <a:solidFill>
                  <a:srgbClr val="000000"/>
                </a:solidFill>
                <a:latin typeface="Times New Roman" pitchFamily="18" charset="0"/>
                <a:cs typeface="Times New Roman" pitchFamily="18" charset="0"/>
              </a:rPr>
              <a:t>)</a:t>
            </a:r>
            <a:r>
              <a:rPr lang="zh-CN" altLang="en-US" sz="1200" dirty="0">
                <a:solidFill>
                  <a:srgbClr val="000000"/>
                </a:solidFill>
                <a:latin typeface="Times New Roman" pitchFamily="18" charset="0"/>
                <a:cs typeface="Times New Roman" pitchFamily="18" charset="0"/>
              </a:rPr>
              <a:t>協作網診斷試驗系統評價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a:t>
            </a:r>
            <a:r>
              <a:rPr lang="en-US" altLang="zh-CN" sz="1000" i="1" dirty="0" err="1">
                <a:solidFill>
                  <a:srgbClr val="000000"/>
                </a:solidFill>
                <a:latin typeface="Times New Roman" pitchFamily="18" charset="0"/>
                <a:cs typeface="Times New Roman" pitchFamily="18" charset="0"/>
              </a:rPr>
              <a:t>review</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SR</a:t>
            </a:r>
            <a:r>
              <a:rPr lang="en-US" altLang="zh-CN" sz="1000" dirty="0">
                <a:solidFill>
                  <a:srgbClr val="000000"/>
                </a:solidFill>
                <a:latin typeface="Times New Roman" pitchFamily="18" charset="0"/>
                <a:cs typeface="Times New Roman" pitchFamily="18" charset="0"/>
              </a:rPr>
              <a:t>)</a:t>
            </a:r>
            <a:r>
              <a:rPr lang="zh-CN" altLang="en-US" sz="1200" dirty="0">
                <a:solidFill>
                  <a:srgbClr val="000000"/>
                </a:solidFill>
                <a:latin typeface="Times New Roman" pitchFamily="18" charset="0"/>
                <a:cs typeface="Times New Roman" pitchFamily="18" charset="0"/>
              </a:rPr>
              <a:t>範例 ：</a:t>
            </a:r>
            <a:r>
              <a:rPr lang="zh-CN" altLang="en-US" sz="900" dirty="0">
                <a:solidFill>
                  <a:srgbClr val="000000"/>
                </a:solidFill>
                <a:latin typeface="Times New Roman" pitchFamily="18" charset="0"/>
                <a:cs typeface="Times New Roman" pitchFamily="18" charset="0"/>
              </a:rPr>
              <a:t>～ 原始研究</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primary studies</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的質量評價工具</a:t>
            </a:r>
            <a:r>
              <a:rPr lang="en-US" altLang="zh-CN" sz="800" dirty="0">
                <a:solidFill>
                  <a:srgbClr val="000000"/>
                </a:solidFill>
                <a:latin typeface="Times New Roman" pitchFamily="18" charset="0"/>
                <a:cs typeface="Times New Roman" pitchFamily="18" charset="0"/>
              </a:rPr>
              <a:t>(</a:t>
            </a:r>
            <a:r>
              <a:rPr lang="en-US" altLang="zh-CN" sz="800" i="1" dirty="0">
                <a:solidFill>
                  <a:srgbClr val="000000"/>
                </a:solidFill>
                <a:latin typeface="Times New Roman" pitchFamily="18" charset="0"/>
                <a:cs typeface="Times New Roman" pitchFamily="18" charset="0"/>
              </a:rPr>
              <a:t>Cochrane QUADAS</a:t>
            </a:r>
            <a:r>
              <a:rPr lang="zh-CN" altLang="en-US" sz="800" i="1" dirty="0">
                <a:solidFill>
                  <a:srgbClr val="000000"/>
                </a:solidFill>
                <a:latin typeface="Times New Roman" pitchFamily="18" charset="0"/>
                <a:cs typeface="Times New Roman" pitchFamily="18" charset="0"/>
              </a:rPr>
              <a:t> </a:t>
            </a:r>
            <a:r>
              <a:rPr lang="zh-CN" altLang="en-US" sz="800" dirty="0">
                <a:solidFill>
                  <a:srgbClr val="000000"/>
                </a:solidFill>
                <a:latin typeface="Times New Roman" pitchFamily="18" charset="0"/>
                <a:cs typeface="Times New Roman" pitchFamily="18" charset="0"/>
              </a:rPr>
              <a:t>清單</a:t>
            </a:r>
            <a:r>
              <a:rPr lang="en-US" altLang="zh-CN" sz="8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10" name="组合 9"/>
          <p:cNvGrpSpPr/>
          <p:nvPr/>
        </p:nvGrpSpPr>
        <p:grpSpPr>
          <a:xfrm>
            <a:off x="545577" y="745814"/>
            <a:ext cx="10628255" cy="5027186"/>
            <a:chOff x="545578" y="697686"/>
            <a:chExt cx="10628254" cy="5027186"/>
          </a:xfrm>
        </p:grpSpPr>
        <p:grpSp>
          <p:nvGrpSpPr>
            <p:cNvPr id="6" name="组合 5"/>
            <p:cNvGrpSpPr/>
            <p:nvPr/>
          </p:nvGrpSpPr>
          <p:grpSpPr>
            <a:xfrm>
              <a:off x="545578" y="1173327"/>
              <a:ext cx="6192106" cy="3971859"/>
              <a:chOff x="545578" y="1173327"/>
              <a:chExt cx="6192106" cy="3971859"/>
            </a:xfrm>
          </p:grpSpPr>
          <p:pic>
            <p:nvPicPr>
              <p:cNvPr id="399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578" y="1708778"/>
                <a:ext cx="5668981" cy="3436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545580" y="1173327"/>
                <a:ext cx="6192104" cy="300082"/>
              </a:xfrm>
              <a:prstGeom prst="rect">
                <a:avLst/>
              </a:prstGeom>
              <a:ln w="6985">
                <a:noFill/>
              </a:ln>
            </p:spPr>
            <p:txBody>
              <a:bodyPr wrap="square">
                <a:spAutoFit/>
              </a:bodyPr>
              <a:lstStyle/>
              <a:p>
                <a:pPr>
                  <a:lnSpc>
                    <a:spcPct val="150000"/>
                  </a:lnSpc>
                </a:pPr>
                <a:r>
                  <a:rPr lang="en-US" altLang="zh-CN" sz="900" i="1" dirty="0">
                    <a:latin typeface="Times New Roman" pitchFamily="18" charset="0"/>
                    <a:cs typeface="Times New Roman" pitchFamily="18" charset="0"/>
                  </a:rPr>
                  <a:t>Risk of bias </a:t>
                </a:r>
                <a:r>
                  <a:rPr lang="en-US" altLang="zh-CN" sz="900" i="1" dirty="0" err="1">
                    <a:latin typeface="Times New Roman" pitchFamily="18" charset="0"/>
                    <a:cs typeface="Times New Roman" pitchFamily="18" charset="0"/>
                  </a:rPr>
                  <a:t>graph:review</a:t>
                </a:r>
                <a:r>
                  <a:rPr lang="en-US" altLang="zh-CN" sz="900" i="1" dirty="0">
                    <a:latin typeface="Times New Roman" pitchFamily="18" charset="0"/>
                    <a:cs typeface="Times New Roman" pitchFamily="18" charset="0"/>
                  </a:rPr>
                  <a:t> authors' </a:t>
                </a:r>
                <a:r>
                  <a:rPr lang="en-US" altLang="zh-CN" sz="900" i="1" dirty="0" err="1">
                    <a:latin typeface="Times New Roman" pitchFamily="18" charset="0"/>
                    <a:cs typeface="Times New Roman" pitchFamily="18" charset="0"/>
                  </a:rPr>
                  <a:t>judgements</a:t>
                </a:r>
                <a:r>
                  <a:rPr lang="en-US" altLang="zh-CN" sz="900" i="1" dirty="0">
                    <a:latin typeface="Times New Roman" pitchFamily="18" charset="0"/>
                    <a:cs typeface="Times New Roman" pitchFamily="18" charset="0"/>
                  </a:rPr>
                  <a:t> about each risk of bias item presented as percentages across all included studies</a:t>
                </a:r>
                <a:r>
                  <a:rPr lang="en-US" altLang="zh-CN" sz="900" dirty="0">
                    <a:latin typeface="Times New Roman" pitchFamily="18" charset="0"/>
                    <a:cs typeface="Times New Roman" pitchFamily="18" charset="0"/>
                  </a:rPr>
                  <a:t>.</a:t>
                </a:r>
                <a:endParaRPr lang="en-US" altLang="zh-CN" sz="900" i="1" dirty="0">
                  <a:latin typeface="Times New Roman" pitchFamily="18" charset="0"/>
                  <a:cs typeface="Times New Roman" pitchFamily="18" charset="0"/>
                </a:endParaRPr>
              </a:p>
            </p:txBody>
          </p:sp>
        </p:grpSp>
        <p:grpSp>
          <p:nvGrpSpPr>
            <p:cNvPr id="2" name="组合 1"/>
            <p:cNvGrpSpPr/>
            <p:nvPr/>
          </p:nvGrpSpPr>
          <p:grpSpPr>
            <a:xfrm>
              <a:off x="5125452" y="697686"/>
              <a:ext cx="6048380" cy="5027186"/>
              <a:chOff x="5125452" y="697686"/>
              <a:chExt cx="6048380" cy="5027186"/>
            </a:xfrm>
          </p:grpSpPr>
          <p:pic>
            <p:nvPicPr>
              <p:cNvPr id="39936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6579" y="697686"/>
                <a:ext cx="4475742" cy="457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5125452" y="5424790"/>
                <a:ext cx="6048380" cy="300082"/>
              </a:xfrm>
              <a:prstGeom prst="rect">
                <a:avLst/>
              </a:prstGeom>
              <a:ln w="6985">
                <a:noFill/>
              </a:ln>
            </p:spPr>
            <p:txBody>
              <a:bodyPr wrap="square">
                <a:spAutoFit/>
              </a:bodyPr>
              <a:lstStyle/>
              <a:p>
                <a:pPr>
                  <a:lnSpc>
                    <a:spcPct val="150000"/>
                  </a:lnSpc>
                </a:pPr>
                <a:r>
                  <a:rPr lang="en-US" altLang="zh-CN" sz="900" i="1" dirty="0">
                    <a:latin typeface="Times New Roman" pitchFamily="18" charset="0"/>
                    <a:cs typeface="Times New Roman" pitchFamily="18" charset="0"/>
                  </a:rPr>
                  <a:t>Methodological quality </a:t>
                </a:r>
                <a:r>
                  <a:rPr lang="en-US" altLang="zh-CN" sz="900" i="1" dirty="0" err="1">
                    <a:latin typeface="Times New Roman" pitchFamily="18" charset="0"/>
                    <a:cs typeface="Times New Roman" pitchFamily="18" charset="0"/>
                  </a:rPr>
                  <a:t>summary:review</a:t>
                </a:r>
                <a:r>
                  <a:rPr lang="en-US" altLang="zh-CN" sz="900" i="1" dirty="0">
                    <a:latin typeface="Times New Roman" pitchFamily="18" charset="0"/>
                    <a:cs typeface="Times New Roman" pitchFamily="18" charset="0"/>
                  </a:rPr>
                  <a:t> authors' </a:t>
                </a:r>
                <a:r>
                  <a:rPr lang="en-US" altLang="zh-CN" sz="900" i="1" dirty="0" err="1">
                    <a:latin typeface="Times New Roman" pitchFamily="18" charset="0"/>
                    <a:cs typeface="Times New Roman" pitchFamily="18" charset="0"/>
                  </a:rPr>
                  <a:t>judgements</a:t>
                </a:r>
                <a:r>
                  <a:rPr lang="en-US" altLang="zh-CN" sz="900" i="1" dirty="0">
                    <a:latin typeface="Times New Roman" pitchFamily="18" charset="0"/>
                    <a:cs typeface="Times New Roman" pitchFamily="18" charset="0"/>
                  </a:rPr>
                  <a:t> about each methodological quality item for each included study.</a:t>
                </a:r>
              </a:p>
            </p:txBody>
          </p:sp>
        </p:grpSp>
      </p:grpSp>
    </p:spTree>
    <p:extLst>
      <p:ext uri="{BB962C8B-B14F-4D97-AF65-F5344CB8AC3E}">
        <p14:creationId xmlns:p14="http://schemas.microsoft.com/office/powerpoint/2010/main" val="362040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0839" y="-42497"/>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診斷試驗的系統評價</a:t>
            </a:r>
            <a:r>
              <a:rPr lang="zh-CN" altLang="en-US" sz="16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18998" y="268402"/>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原始研究間的異質性檢查</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heterogeneity test</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目測圖示異常值、</a:t>
            </a:r>
            <a:r>
              <a:rPr lang="en-US" altLang="zh-CN" sz="900" i="1" dirty="0">
                <a:solidFill>
                  <a:srgbClr val="000000"/>
                </a:solidFill>
                <a:latin typeface="Times New Roman" pitchFamily="18" charset="0"/>
                <a:cs typeface="Times New Roman" pitchFamily="18" charset="0"/>
              </a:rPr>
              <a:t>Q</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檢驗法等；</a:t>
            </a:r>
            <a:endParaRPr lang="zh-CN" altLang="en-US" sz="800" dirty="0">
              <a:solidFill>
                <a:srgbClr val="000000"/>
              </a:solidFill>
              <a:latin typeface="Times New Roman" pitchFamily="18" charset="0"/>
              <a:cs typeface="Times New Roman" pitchFamily="18" charset="0"/>
            </a:endParaRPr>
          </a:p>
        </p:txBody>
      </p:sp>
      <p:grpSp>
        <p:nvGrpSpPr>
          <p:cNvPr id="2" name="组合 1"/>
          <p:cNvGrpSpPr/>
          <p:nvPr/>
        </p:nvGrpSpPr>
        <p:grpSpPr>
          <a:xfrm>
            <a:off x="252654" y="500844"/>
            <a:ext cx="11028782" cy="5458626"/>
            <a:chOff x="252654" y="500844"/>
            <a:chExt cx="11028782" cy="5458626"/>
          </a:xfrm>
        </p:grpSpPr>
        <p:sp>
          <p:nvSpPr>
            <p:cNvPr id="18" name="矩形 17"/>
            <p:cNvSpPr/>
            <p:nvPr/>
          </p:nvSpPr>
          <p:spPr>
            <a:xfrm>
              <a:off x="252656" y="500844"/>
              <a:ext cx="11028780" cy="854080"/>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在整合分析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時儘管前期嚴格執行了文獻納入排除標準，但由於一些潛在混雜因素的存在，仍可能會導致異質性存在，科克倫</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Cochrane</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協作網中將「異質性」定義為：</a:t>
              </a:r>
              <a:r>
                <a:rPr lang="en-US" altLang="zh-TW" sz="1100" dirty="0">
                  <a:latin typeface="Times New Roman" pitchFamily="18" charset="0"/>
                  <a:cs typeface="Times New Roman" pitchFamily="18" charset="0"/>
                </a:rPr>
                <a:t>1</a:t>
              </a:r>
              <a:r>
                <a:rPr lang="zh-TW" altLang="en-US" sz="1100" dirty="0">
                  <a:latin typeface="Times New Roman" pitchFamily="18" charset="0"/>
                  <a:cs typeface="Times New Roman" pitchFamily="18" charset="0"/>
                </a:rPr>
                <a:t>、廣義上描述參與者、幹預措施和一系列研究間測量結果的差異和多樣性，或那些研究中內在真實性的變異</a:t>
              </a:r>
              <a:r>
                <a:rPr lang="zh-CN" altLang="en-US" sz="1100" dirty="0">
                  <a:latin typeface="Times New Roman" pitchFamily="18" charset="0"/>
                  <a:cs typeface="Times New Roman" pitchFamily="18" charset="0"/>
                </a:rPr>
                <a:t>，</a:t>
              </a:r>
              <a:r>
                <a:rPr lang="en-US" altLang="zh-TW" sz="1100" dirty="0">
                  <a:latin typeface="Times New Roman" pitchFamily="18" charset="0"/>
                  <a:cs typeface="Times New Roman" pitchFamily="18" charset="0"/>
                </a:rPr>
                <a:t>2</a:t>
              </a:r>
              <a:r>
                <a:rPr lang="zh-TW" altLang="en-US" sz="1100" dirty="0">
                  <a:latin typeface="Times New Roman" pitchFamily="18" charset="0"/>
                  <a:cs typeface="Times New Roman" pitchFamily="18" charset="0"/>
                </a:rPr>
                <a:t>、專指統計學異質性，用來描述一系列研究中效應量的變異程度，也用於表明除僅可預見的偶然機會外研究間存在的差異性；</a:t>
              </a:r>
              <a:endParaRPr lang="en-US" altLang="zh-CN" sz="1100" dirty="0">
                <a:latin typeface="Times New Roman" pitchFamily="18" charset="0"/>
                <a:cs typeface="Times New Roman" pitchFamily="18" charset="0"/>
              </a:endParaRPr>
            </a:p>
          </p:txBody>
        </p:sp>
        <p:sp>
          <p:nvSpPr>
            <p:cNvPr id="26" name="矩形 25"/>
            <p:cNvSpPr/>
            <p:nvPr/>
          </p:nvSpPr>
          <p:spPr>
            <a:xfrm>
              <a:off x="252656" y="1354924"/>
              <a:ext cx="11028780" cy="1869743"/>
            </a:xfrm>
            <a:prstGeom prst="rect">
              <a:avLst/>
            </a:prstGeom>
          </p:spPr>
          <p:txBody>
            <a:bodyPr wrap="square">
              <a:spAutoFit/>
            </a:bodyPr>
            <a:lstStyle/>
            <a:p>
              <a:pPr>
                <a:lnSpc>
                  <a:spcPct val="150000"/>
                </a:lnSpc>
              </a:pPr>
              <a:r>
                <a:rPr lang="zh-TW" altLang="en-US" sz="1100" dirty="0">
                  <a:latin typeface="Times New Roman" pitchFamily="18" charset="0"/>
                  <a:cs typeface="Times New Roman" pitchFamily="18" charset="0"/>
                </a:rPr>
                <a:t>科克倫工作手冊</a:t>
              </a:r>
              <a:r>
                <a:rPr lang="en-US" altLang="zh-TW" sz="1100" dirty="0">
                  <a:latin typeface="Times New Roman" pitchFamily="18" charset="0"/>
                  <a:cs typeface="Times New Roman" pitchFamily="18" charset="0"/>
                </a:rPr>
                <a:t>4.2.6</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Cochrane </a:t>
              </a:r>
              <a:r>
                <a:rPr lang="en-US" altLang="zh-TW" sz="1000" i="1" dirty="0" err="1">
                  <a:latin typeface="Times New Roman" pitchFamily="18" charset="0"/>
                  <a:cs typeface="Times New Roman" pitchFamily="18" charset="0"/>
                </a:rPr>
                <a:t>reviewers</a:t>
              </a:r>
              <a:r>
                <a:rPr lang="en-US" altLang="zh-TW" sz="1000" dirty="0" err="1">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handbook</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中將整合分析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的異質性分為：臨床異質性、方法學異質性和統計學異質性；</a:t>
              </a:r>
            </a:p>
            <a:p>
              <a:pPr>
                <a:lnSpc>
                  <a:spcPct val="150000"/>
                </a:lnSpc>
              </a:pPr>
              <a:r>
                <a:rPr lang="zh-TW" altLang="en-US" sz="1100" dirty="0">
                  <a:latin typeface="Times New Roman" pitchFamily="18" charset="0"/>
                  <a:cs typeface="Times New Roman" pitchFamily="18" charset="0"/>
                </a:rPr>
                <a:t>臨床異質性是指：由於參與者不同、幹預措施的差異及研究的終點指標不同所導致的變異；</a:t>
              </a:r>
            </a:p>
            <a:p>
              <a:pPr>
                <a:lnSpc>
                  <a:spcPct val="150000"/>
                </a:lnSpc>
              </a:pPr>
              <a:r>
                <a:rPr lang="zh-TW" altLang="en-US" sz="1100" dirty="0">
                  <a:latin typeface="Times New Roman" pitchFamily="18" charset="0"/>
                  <a:cs typeface="Times New Roman" pitchFamily="18" charset="0"/>
                </a:rPr>
                <a:t>方法學異質性是指：由於試驗設計和方法學品質方面的差異引起的，如盲法的應用和分配隱藏的不同，或者由於試驗過程中對結局指標的定義和測量方法的不一致而出現的變異；</a:t>
              </a:r>
            </a:p>
            <a:p>
              <a:pPr>
                <a:lnSpc>
                  <a:spcPct val="150000"/>
                </a:lnSpc>
              </a:pPr>
              <a:r>
                <a:rPr lang="zh-TW" altLang="en-US" sz="1100" dirty="0">
                  <a:latin typeface="Times New Roman" pitchFamily="18" charset="0"/>
                  <a:cs typeface="Times New Roman" pitchFamily="18" charset="0"/>
                </a:rPr>
                <a:t>統計學異質性是指：不同試驗間被估計的</a:t>
              </a:r>
              <a:r>
                <a:rPr lang="zh-CN" altLang="en-US" sz="1100" dirty="0">
                  <a:latin typeface="Times New Roman" pitchFamily="18" charset="0"/>
                  <a:cs typeface="Times New Roman" pitchFamily="18" charset="0"/>
                </a:rPr>
                <a:t>幹預</a:t>
              </a:r>
              <a:r>
                <a:rPr lang="zh-TW" altLang="en-US" sz="1100" dirty="0">
                  <a:latin typeface="Times New Roman" pitchFamily="18" charset="0"/>
                  <a:cs typeface="Times New Roman" pitchFamily="18" charset="0"/>
                </a:rPr>
                <a:t>效應的變異，它是研究間臨床和方法學上多樣性的直接結果；</a:t>
              </a:r>
            </a:p>
            <a:p>
              <a:pPr>
                <a:lnSpc>
                  <a:spcPct val="150000"/>
                </a:lnSpc>
              </a:pPr>
              <a:r>
                <a:rPr lang="zh-TW" altLang="en-US" sz="1100" dirty="0">
                  <a:latin typeface="Times New Roman" pitchFamily="18" charset="0"/>
                  <a:cs typeface="Times New Roman" pitchFamily="18" charset="0"/>
                </a:rPr>
                <a:t>統計學上計算異質性以</a:t>
              </a:r>
              <a:r>
                <a:rPr lang="zh-CN" altLang="en-US" sz="1100" dirty="0">
                  <a:latin typeface="Times New Roman" pitchFamily="18" charset="0"/>
                  <a:cs typeface="Times New Roman" pitchFamily="18" charset="0"/>
                </a:rPr>
                <a:t>從各「元」研究中提取到的資訊</a:t>
              </a:r>
              <a:r>
                <a:rPr lang="zh-TW" altLang="en-US" sz="1100" dirty="0">
                  <a:latin typeface="Times New Roman" pitchFamily="18" charset="0"/>
                  <a:cs typeface="Times New Roman" pitchFamily="18" charset="0"/>
                </a:rPr>
                <a:t>為基礎，其原理是各研究之間可信區間的重合程度越大，則各研究間存在統計學同質性的可能性越大，相反，可信區間重合程度越小，各研究間存在統計學異質性的可能性越大；臨床異質性、方法學異質性和統計學異質性三者</a:t>
              </a:r>
              <a:r>
                <a:rPr lang="zh-CN" altLang="en-US" sz="1100" dirty="0">
                  <a:latin typeface="Times New Roman" pitchFamily="18" charset="0"/>
                  <a:cs typeface="Times New Roman" pitchFamily="18" charset="0"/>
                </a:rPr>
                <a:t>既</a:t>
              </a:r>
              <a:r>
                <a:rPr lang="zh-TW" altLang="en-US" sz="1100" dirty="0">
                  <a:latin typeface="Times New Roman" pitchFamily="18" charset="0"/>
                  <a:cs typeface="Times New Roman" pitchFamily="18" charset="0"/>
                </a:rPr>
                <a:t>相互獨立又互相關聯，臨床或方法學上的異質，不一定在統計學上就有異質性表現，反之亦然</a:t>
              </a:r>
              <a:r>
                <a:rPr lang="zh-CN" altLang="en-US" sz="1100" dirty="0">
                  <a:latin typeface="Times New Roman" pitchFamily="18" charset="0"/>
                  <a:cs typeface="Times New Roman" pitchFamily="18" charset="0"/>
                </a:rPr>
                <a:t>；</a:t>
              </a:r>
              <a:endParaRPr lang="zh-TW" altLang="en-US" sz="1100" dirty="0">
                <a:latin typeface="Times New Roman" pitchFamily="18" charset="0"/>
                <a:cs typeface="Times New Roman" pitchFamily="18" charset="0"/>
              </a:endParaRPr>
            </a:p>
          </p:txBody>
        </p:sp>
        <p:sp>
          <p:nvSpPr>
            <p:cNvPr id="29" name="矩形 28"/>
            <p:cNvSpPr/>
            <p:nvPr/>
          </p:nvSpPr>
          <p:spPr>
            <a:xfrm>
              <a:off x="252654" y="4343643"/>
              <a:ext cx="11028778"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各「元」</a:t>
              </a:r>
              <a:r>
                <a:rPr lang="zh-TW" altLang="en-US" sz="1100" dirty="0">
                  <a:latin typeface="Times New Roman" pitchFamily="18" charset="0"/>
                  <a:cs typeface="Times New Roman" pitchFamily="18" charset="0"/>
                </a:rPr>
                <a:t>研究間效應量的變異包括異質性和隨機誤差的貢獻兩部分，想要定量研究異質性，必須把觀察到的變異大小拆分成這兩部分；</a:t>
              </a:r>
            </a:p>
            <a:p>
              <a:pPr>
                <a:lnSpc>
                  <a:spcPct val="150000"/>
                </a:lnSpc>
              </a:pPr>
              <a:r>
                <a:rPr lang="zh-TW" altLang="en-US" sz="1100" dirty="0">
                  <a:latin typeface="Times New Roman" pitchFamily="18" charset="0"/>
                  <a:cs typeface="Times New Roman" pitchFamily="18" charset="0"/>
                </a:rPr>
                <a:t>從觀察變異中提取</a:t>
              </a:r>
              <a:r>
                <a:rPr lang="zh-CN" altLang="en-US" sz="1100" dirty="0">
                  <a:latin typeface="Times New Roman" pitchFamily="18" charset="0"/>
                  <a:cs typeface="Times New Roman" pitchFamily="18" charset="0"/>
                </a:rPr>
                <a:t>各</a:t>
              </a:r>
              <a:r>
                <a:rPr lang="zh-TW" altLang="en-US" sz="1100" dirty="0">
                  <a:latin typeface="Times New Roman" pitchFamily="18" charset="0"/>
                  <a:cs typeface="Times New Roman" pitchFamily="18" charset="0"/>
                </a:rPr>
                <a:t>研究間</a:t>
              </a:r>
              <a:r>
                <a:rPr lang="zh-CN" altLang="en-US" sz="1100" dirty="0">
                  <a:latin typeface="Times New Roman" pitchFamily="18" charset="0"/>
                  <a:cs typeface="Times New Roman" pitchFamily="18" charset="0"/>
                </a:rPr>
                <a:t>真實</a:t>
              </a:r>
              <a:r>
                <a:rPr lang="zh-TW" altLang="en-US" sz="1100" dirty="0">
                  <a:latin typeface="Times New Roman" pitchFamily="18" charset="0"/>
                  <a:cs typeface="Times New Roman" pitchFamily="18" charset="0"/>
                </a:rPr>
                <a:t>變異的方法</a:t>
              </a:r>
              <a:r>
                <a:rPr lang="zh-CN" altLang="en-US" sz="1100" dirty="0">
                  <a:latin typeface="Times New Roman" pitchFamily="18" charset="0"/>
                  <a:cs typeface="Times New Roman" pitchFamily="18" charset="0"/>
                </a:rPr>
                <a:t>有如下過程</a:t>
              </a:r>
              <a:r>
                <a:rPr lang="zh-TW" altLang="en-US" sz="1100" dirty="0">
                  <a:latin typeface="Times New Roman" pitchFamily="18" charset="0"/>
                  <a:cs typeface="Times New Roman" pitchFamily="18" charset="0"/>
                </a:rPr>
                <a:t>：</a:t>
              </a:r>
            </a:p>
            <a:p>
              <a:pPr>
                <a:lnSpc>
                  <a:spcPct val="150000"/>
                </a:lnSpc>
              </a:pPr>
              <a:r>
                <a:rPr lang="en-US" altLang="zh-TW" sz="1100" dirty="0">
                  <a:latin typeface="Times New Roman" pitchFamily="18" charset="0"/>
                  <a:cs typeface="Times New Roman" pitchFamily="18" charset="0"/>
                </a:rPr>
                <a:t>1</a:t>
              </a:r>
              <a:r>
                <a:rPr lang="zh-TW" altLang="en-US" sz="1100" dirty="0">
                  <a:latin typeface="Times New Roman" pitchFamily="18" charset="0"/>
                  <a:cs typeface="Times New Roman" pitchFamily="18" charset="0"/>
                </a:rPr>
                <a:t>、計算不同研究間的觀察總變異；</a:t>
              </a:r>
            </a:p>
            <a:p>
              <a:pPr>
                <a:lnSpc>
                  <a:spcPct val="150000"/>
                </a:lnSpc>
              </a:pPr>
              <a:r>
                <a:rPr lang="en-US" altLang="zh-TW" sz="1100" dirty="0">
                  <a:latin typeface="Times New Roman" pitchFamily="18" charset="0"/>
                  <a:cs typeface="Times New Roman" pitchFamily="18" charset="0"/>
                </a:rPr>
                <a:t>2</a:t>
              </a:r>
              <a:r>
                <a:rPr lang="zh-TW" altLang="en-US" sz="1100" dirty="0">
                  <a:latin typeface="Times New Roman" pitchFamily="18" charset="0"/>
                  <a:cs typeface="Times New Roman" pitchFamily="18" charset="0"/>
                </a:rPr>
                <a:t>、假定真實效應大小相同，估計不同研究間的觀察效應的期望變異大小；</a:t>
              </a:r>
            </a:p>
            <a:p>
              <a:pPr>
                <a:lnSpc>
                  <a:spcPct val="150000"/>
                </a:lnSpc>
              </a:pPr>
              <a:r>
                <a:rPr lang="en-US" altLang="zh-TW" sz="1100" dirty="0">
                  <a:latin typeface="Times New Roman" pitchFamily="18" charset="0"/>
                  <a:cs typeface="Times New Roman" pitchFamily="18" charset="0"/>
                </a:rPr>
                <a:t>3</a:t>
              </a:r>
              <a:r>
                <a:rPr lang="zh-TW" altLang="en-US" sz="1100" dirty="0">
                  <a:latin typeface="Times New Roman" pitchFamily="18" charset="0"/>
                  <a:cs typeface="Times New Roman" pitchFamily="18" charset="0"/>
                </a:rPr>
                <a:t>、兩者之間的差別就反映了真實變異的大小，即異質性的大小；</a:t>
              </a:r>
            </a:p>
            <a:p>
              <a:pPr>
                <a:lnSpc>
                  <a:spcPct val="150000"/>
                </a:lnSpc>
              </a:pPr>
              <a:r>
                <a:rPr lang="zh-CN" altLang="en-US" sz="1100" dirty="0">
                  <a:latin typeface="Times New Roman" pitchFamily="18" charset="0"/>
                  <a:cs typeface="Times New Roman" pitchFamily="18" charset="0"/>
                </a:rPr>
                <a:t>檢查各個元</a:t>
              </a:r>
              <a:r>
                <a:rPr lang="zh-TW" altLang="en-US" sz="1100" dirty="0">
                  <a:latin typeface="Times New Roman" pitchFamily="18" charset="0"/>
                  <a:cs typeface="Times New Roman" pitchFamily="18" charset="0"/>
                </a:rPr>
                <a:t>研究間</a:t>
              </a:r>
              <a:r>
                <a:rPr lang="zh-CN" altLang="en-US" sz="1100" dirty="0">
                  <a:latin typeface="Times New Roman" pitchFamily="18" charset="0"/>
                  <a:cs typeface="Times New Roman" pitchFamily="18" charset="0"/>
                </a:rPr>
                <a:t>異質性的大小可以</a:t>
              </a:r>
              <a:r>
                <a:rPr lang="zh-TW" altLang="en-US" sz="1100" dirty="0">
                  <a:latin typeface="Times New Roman" pitchFamily="18" charset="0"/>
                  <a:cs typeface="Times New Roman" pitchFamily="18" charset="0"/>
                </a:rPr>
                <a:t>圖示目測</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或者用 </a:t>
              </a:r>
              <a:r>
                <a:rPr lang="en-US" altLang="zh-TW" sz="1100" i="1" dirty="0">
                  <a:latin typeface="Times New Roman" pitchFamily="18" charset="0"/>
                  <a:cs typeface="Times New Roman" pitchFamily="18" charset="0"/>
                </a:rPr>
                <a:t>Q</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檢驗法等估計異質性是否存，</a:t>
              </a:r>
              <a:r>
                <a:rPr lang="en-US" altLang="zh-TW" sz="1100" i="1" dirty="0">
                  <a:latin typeface="Times New Roman" pitchFamily="18" charset="0"/>
                  <a:cs typeface="Times New Roman" pitchFamily="18" charset="0"/>
                </a:rPr>
                <a:t>Q</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統計量即</a:t>
              </a:r>
              <a:r>
                <a:rPr lang="zh-CN" altLang="en-US" sz="1100" dirty="0">
                  <a:latin typeface="Times New Roman" pitchFamily="18" charset="0"/>
                  <a:cs typeface="Times New Roman" pitchFamily="18" charset="0"/>
                </a:rPr>
                <a:t>為</a:t>
              </a:r>
              <a:r>
                <a:rPr lang="zh-TW" altLang="en-US" sz="1100" dirty="0">
                  <a:latin typeface="Times New Roman" pitchFamily="18" charset="0"/>
                  <a:cs typeface="Times New Roman" pitchFamily="18" charset="0"/>
                </a:rPr>
                <a:t>觀測變異與期望變異的比例；</a:t>
              </a:r>
            </a:p>
          </p:txBody>
        </p:sp>
        <p:sp>
          <p:nvSpPr>
            <p:cNvPr id="10" name="矩形 9"/>
            <p:cNvSpPr/>
            <p:nvPr/>
          </p:nvSpPr>
          <p:spPr>
            <a:xfrm>
              <a:off x="252656" y="3224667"/>
              <a:ext cx="11028778"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結合上述異質性的來源</a:t>
              </a:r>
              <a:r>
                <a:rPr lang="zh-TW" altLang="en-US" sz="1100" dirty="0">
                  <a:latin typeface="Times New Roman" pitchFamily="18" charset="0"/>
                  <a:cs typeface="Times New Roman" pitchFamily="18" charset="0"/>
                </a:rPr>
                <a:t>總的來說</a:t>
              </a:r>
              <a:r>
                <a:rPr lang="zh-CN" altLang="en-US" sz="1100" dirty="0">
                  <a:latin typeface="Times New Roman" pitchFamily="18" charset="0"/>
                  <a:cs typeface="Times New Roman" pitchFamily="18" charset="0"/>
                </a:rPr>
                <a:t>可以歸納</a:t>
              </a:r>
              <a:r>
                <a:rPr lang="zh-TW" altLang="en-US" sz="1100" dirty="0">
                  <a:latin typeface="Times New Roman" pitchFamily="18" charset="0"/>
                  <a:cs typeface="Times New Roman" pitchFamily="18" charset="0"/>
                </a:rPr>
                <a:t>為方法學上的異質性和生物效應間的異質性</a:t>
              </a:r>
              <a:r>
                <a:rPr lang="zh-CN" altLang="en-US" sz="1100" dirty="0">
                  <a:latin typeface="Times New Roman" pitchFamily="18" charset="0"/>
                  <a:cs typeface="Times New Roman" pitchFamily="18" charset="0"/>
                </a:rPr>
                <a:t>兩類；</a:t>
              </a:r>
              <a:endParaRPr lang="zh-TW" altLang="en-US" sz="1100" dirty="0">
                <a:latin typeface="Times New Roman" pitchFamily="18" charset="0"/>
                <a:cs typeface="Times New Roman" pitchFamily="18" charset="0"/>
              </a:endParaRPr>
            </a:p>
            <a:p>
              <a:pPr>
                <a:lnSpc>
                  <a:spcPct val="150000"/>
                </a:lnSpc>
              </a:pPr>
              <a:r>
                <a:rPr lang="zh-TW" altLang="en-US" sz="1100" dirty="0">
                  <a:latin typeface="Times New Roman" pitchFamily="18" charset="0"/>
                  <a:cs typeface="Times New Roman" pitchFamily="18" charset="0"/>
                </a:rPr>
                <a:t>方法學異質性是指同一主題研究方法不同，選擇的對照不同或收集資料的方法不同造成的（例如有研究在</a:t>
              </a:r>
              <a:r>
                <a:rPr lang="en-US" altLang="zh-TW" sz="1100" dirty="0">
                  <a:latin typeface="Times New Roman" pitchFamily="18" charset="0"/>
                  <a:cs typeface="Times New Roman" pitchFamily="18" charset="0"/>
                </a:rPr>
                <a:t>xxx</a:t>
              </a:r>
              <a:r>
                <a:rPr lang="zh-TW" altLang="en-US" sz="1100" dirty="0">
                  <a:latin typeface="Times New Roman" pitchFamily="18" charset="0"/>
                  <a:cs typeface="Times New Roman" pitchFamily="18" charset="0"/>
                </a:rPr>
                <a:t>基因在</a:t>
              </a:r>
              <a:r>
                <a:rPr lang="en-US" altLang="zh-TW" sz="1100" dirty="0">
                  <a:latin typeface="Times New Roman" pitchFamily="18" charset="0"/>
                  <a:cs typeface="Times New Roman" pitchFamily="18" charset="0"/>
                </a:rPr>
                <a:t>xxx</a:t>
              </a:r>
              <a:r>
                <a:rPr lang="zh-TW" altLang="en-US" sz="1100" dirty="0">
                  <a:latin typeface="Times New Roman" pitchFamily="18" charset="0"/>
                  <a:cs typeface="Times New Roman" pitchFamily="18" charset="0"/>
                </a:rPr>
                <a:t>疾病的種系突變情況的</a:t>
              </a:r>
              <a:r>
                <a:rPr lang="zh-CN" altLang="en-US" sz="11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中收集的文獻中基因突變的檢測方法就有</a:t>
              </a:r>
              <a:r>
                <a:rPr lang="en-US" altLang="zh-TW" sz="1100" dirty="0">
                  <a:latin typeface="Times New Roman" pitchFamily="18" charset="0"/>
                  <a:cs typeface="Times New Roman" pitchFamily="18" charset="0"/>
                </a:rPr>
                <a:t>3</a:t>
              </a:r>
              <a:r>
                <a:rPr lang="zh-TW" altLang="en-US" sz="1100" dirty="0">
                  <a:latin typeface="Times New Roman" pitchFamily="18" charset="0"/>
                  <a:cs typeface="Times New Roman" pitchFamily="18" charset="0"/>
                </a:rPr>
                <a:t>種，直接測序、變性梯度凝膠電泳法（</a:t>
              </a:r>
              <a:r>
                <a:rPr lang="en-US" altLang="zh-TW" sz="1100" dirty="0">
                  <a:latin typeface="Times New Roman" pitchFamily="18" charset="0"/>
                  <a:cs typeface="Times New Roman" pitchFamily="18" charset="0"/>
                </a:rPr>
                <a:t>DGGE</a:t>
              </a:r>
              <a:r>
                <a:rPr lang="zh-TW" altLang="en-US" sz="1100" dirty="0">
                  <a:latin typeface="Times New Roman" pitchFamily="18" charset="0"/>
                  <a:cs typeface="Times New Roman" pitchFamily="18" charset="0"/>
                </a:rPr>
                <a:t>）聚丙烯醯胺凝膠電泳法）</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生物學效應異質性是由於研究人群的特徵不同造成的，如年齡、性別和種族等。（例如研究</a:t>
              </a:r>
              <a:r>
                <a:rPr lang="en-US" altLang="zh-TW" sz="1100" dirty="0">
                  <a:latin typeface="Times New Roman" pitchFamily="18" charset="0"/>
                  <a:cs typeface="Times New Roman" pitchFamily="18" charset="0"/>
                </a:rPr>
                <a:t>xxx</a:t>
              </a:r>
              <a:r>
                <a:rPr lang="zh-TW" altLang="en-US" sz="1100" dirty="0">
                  <a:latin typeface="Times New Roman" pitchFamily="18" charset="0"/>
                  <a:cs typeface="Times New Roman" pitchFamily="18" charset="0"/>
                </a:rPr>
                <a:t>基因多態性與</a:t>
              </a:r>
              <a:r>
                <a:rPr lang="en-US" altLang="zh-TW" sz="1100" dirty="0">
                  <a:latin typeface="Times New Roman" pitchFamily="18" charset="0"/>
                  <a:cs typeface="Times New Roman" pitchFamily="18" charset="0"/>
                </a:rPr>
                <a:t>xxx</a:t>
              </a:r>
              <a:r>
                <a:rPr lang="zh-TW" altLang="en-US" sz="1100" dirty="0">
                  <a:latin typeface="Times New Roman" pitchFamily="18" charset="0"/>
                  <a:cs typeface="Times New Roman" pitchFamily="18" charset="0"/>
                </a:rPr>
                <a:t>疾病的關聯性</a:t>
              </a:r>
              <a:r>
                <a:rPr lang="zh-CN" altLang="en-US" sz="11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TW" sz="1000" i="1" dirty="0">
                  <a:solidFill>
                    <a:srgbClr val="000000"/>
                  </a:solidFill>
                  <a:latin typeface="Times New Roman" pitchFamily="18" charset="0"/>
                  <a:cs typeface="Times New Roman" pitchFamily="18" charset="0"/>
                </a:rPr>
                <a:t>Meta</a:t>
              </a:r>
              <a:r>
                <a:rPr lang="en-US" altLang="zh-TW" sz="1000" dirty="0">
                  <a:solidFill>
                    <a:srgbClr val="000000"/>
                  </a:solidFill>
                  <a:latin typeface="Times New Roman" pitchFamily="18" charset="0"/>
                  <a:cs typeface="Times New Roman" pitchFamily="18" charset="0"/>
                </a:rPr>
                <a:t>-</a:t>
              </a:r>
              <a:r>
                <a:rPr lang="en-US" altLang="zh-TW" sz="1000" i="1" dirty="0">
                  <a:solidFill>
                    <a:srgbClr val="000000"/>
                  </a:solidFill>
                  <a:latin typeface="Times New Roman" pitchFamily="18" charset="0"/>
                  <a:cs typeface="Times New Roman" pitchFamily="18" charset="0"/>
                </a:rPr>
                <a:t>analysis</a:t>
              </a:r>
              <a:r>
                <a:rPr lang="en-US" altLang="zh-TW" sz="1000" dirty="0">
                  <a:solidFill>
                    <a:srgbClr val="000000"/>
                  </a:solidFill>
                  <a:latin typeface="Times New Roman" pitchFamily="18" charset="0"/>
                  <a:cs typeface="Times New Roman" pitchFamily="18" charset="0"/>
                </a:rPr>
                <a:t>)</a:t>
              </a:r>
              <a:r>
                <a:rPr lang="zh-TW" altLang="en-US" sz="1100" dirty="0">
                  <a:latin typeface="Times New Roman" pitchFamily="18" charset="0"/>
                  <a:cs typeface="Times New Roman" pitchFamily="18" charset="0"/>
                </a:rPr>
                <a:t>，一般要按種族分層分析）</a:t>
              </a:r>
              <a:r>
                <a:rPr lang="zh-CN" altLang="en-US" sz="1100" dirty="0">
                  <a:latin typeface="Times New Roman" pitchFamily="18" charset="0"/>
                  <a:cs typeface="Times New Roman" pitchFamily="18" charset="0"/>
                </a:rPr>
                <a:t>；</a:t>
              </a:r>
              <a:endParaRPr lang="zh-TW" altLang="en-US"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981996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14582" y="11407"/>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36807" y="346370"/>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原始研究間的異質性檢驗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heterogeneity test</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目測圖示異常值、</a:t>
            </a:r>
            <a:r>
              <a:rPr lang="en-US" altLang="zh-CN" sz="900" i="1" dirty="0">
                <a:solidFill>
                  <a:srgbClr val="000000"/>
                </a:solidFill>
                <a:latin typeface="Times New Roman" pitchFamily="18" charset="0"/>
                <a:cs typeface="Times New Roman" pitchFamily="18" charset="0"/>
              </a:rPr>
              <a:t>Q</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檢驗法等；</a:t>
            </a:r>
            <a:endParaRPr lang="zh-CN" altLang="en-US" sz="800" dirty="0">
              <a:solidFill>
                <a:srgbClr val="000000"/>
              </a:solidFill>
              <a:latin typeface="Times New Roman" pitchFamily="18" charset="0"/>
              <a:cs typeface="Times New Roman" pitchFamily="18" charset="0"/>
            </a:endParaRPr>
          </a:p>
        </p:txBody>
      </p:sp>
      <p:grpSp>
        <p:nvGrpSpPr>
          <p:cNvPr id="3" name="组合 2"/>
          <p:cNvGrpSpPr/>
          <p:nvPr/>
        </p:nvGrpSpPr>
        <p:grpSpPr>
          <a:xfrm>
            <a:off x="943179" y="1006924"/>
            <a:ext cx="9855880" cy="4226342"/>
            <a:chOff x="943179" y="1006923"/>
            <a:chExt cx="9855880" cy="4226342"/>
          </a:xfrm>
        </p:grpSpPr>
        <p:sp>
          <p:nvSpPr>
            <p:cNvPr id="14" name="矩形 13"/>
            <p:cNvSpPr/>
            <p:nvPr/>
          </p:nvSpPr>
          <p:spPr>
            <a:xfrm>
              <a:off x="943179" y="2611779"/>
              <a:ext cx="9828448" cy="623152"/>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可以看出 </a:t>
              </a:r>
              <a:r>
                <a:rPr lang="en-US" altLang="zh-CN" sz="1100" dirty="0">
                  <a:latin typeface="Times New Roman" pitchFamily="18" charset="0"/>
                  <a:cs typeface="Times New Roman" pitchFamily="18" charset="0"/>
                </a:rPr>
                <a:t>Q </a:t>
              </a:r>
              <a:r>
                <a:rPr lang="zh-CN" altLang="en-US" sz="1100" dirty="0">
                  <a:latin typeface="Times New Roman" pitchFamily="18" charset="0"/>
                  <a:cs typeface="Times New Roman" pitchFamily="18" charset="0"/>
                </a:rPr>
                <a:t>是一個標準化的測量指標，故其期望值與效應單位無關，只與分析自由度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df</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有關，其期望值為：</a:t>
              </a:r>
              <a:r>
                <a:rPr lang="en-US" altLang="zh-CN" sz="1100" i="1" dirty="0" err="1">
                  <a:latin typeface="Times New Roman" pitchFamily="18" charset="0"/>
                  <a:cs typeface="Times New Roman" pitchFamily="18" charset="0"/>
                </a:rPr>
                <a:t>df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 1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統計量服從於自由度為 </a:t>
              </a:r>
              <a:r>
                <a:rPr lang="en-US" altLang="zh-CN" sz="1100" i="1" dirty="0" err="1">
                  <a:latin typeface="Times New Roman" pitchFamily="18" charset="0"/>
                  <a:cs typeface="Times New Roman" pitchFamily="18" charset="0"/>
                </a:rPr>
                <a:t>df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k </a:t>
              </a:r>
              <a:r>
                <a:rPr lang="en-US" altLang="zh-CN" sz="1100" dirty="0">
                  <a:latin typeface="Times New Roman" pitchFamily="18" charset="0"/>
                  <a:cs typeface="Times New Roman" pitchFamily="18" charset="0"/>
                </a:rPr>
                <a:t>– 1 </a:t>
              </a:r>
              <a:r>
                <a:rPr lang="zh-CN" altLang="en-US" sz="1100" dirty="0">
                  <a:latin typeface="Times New Roman" pitchFamily="18" charset="0"/>
                  <a:cs typeface="Times New Roman" pitchFamily="18" charset="0"/>
                </a:rPr>
                <a:t>的卡方</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χ</a:t>
              </a:r>
              <a:r>
                <a:rPr lang="en-US" altLang="zh-CN" sz="1000" i="1" baseline="30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分佈，若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&gt; </a:t>
              </a:r>
              <a:r>
                <a:rPr lang="el-GR" altLang="zh-CN" sz="1100" i="1" dirty="0">
                  <a:latin typeface="Times New Roman" pitchFamily="18" charset="0"/>
                  <a:cs typeface="Times New Roman" pitchFamily="18" charset="0"/>
                </a:rPr>
                <a:t>χ</a:t>
              </a:r>
              <a:r>
                <a:rPr lang="en-US" altLang="zh-CN" sz="1100" i="1" baseline="30000" dirty="0">
                  <a:latin typeface="Times New Roman" pitchFamily="18" charset="0"/>
                  <a:cs typeface="Times New Roman" pitchFamily="18" charset="0"/>
                </a:rPr>
                <a:t> 2</a:t>
              </a:r>
              <a:r>
                <a:rPr lang="en-US" altLang="zh-CN" sz="1100" baseline="-40000" dirty="0">
                  <a:latin typeface="Times New Roman" pitchFamily="18" charset="0"/>
                  <a:cs typeface="Times New Roman" pitchFamily="18" charset="0"/>
                </a:rPr>
                <a:t>(</a:t>
              </a:r>
              <a:r>
                <a:rPr lang="en-US" altLang="zh-CN" sz="900" baseline="-40000" dirty="0">
                  <a:latin typeface="Times New Roman" pitchFamily="18" charset="0"/>
                  <a:cs typeface="Times New Roman" pitchFamily="18" charset="0"/>
                </a:rPr>
                <a:t>1</a:t>
              </a:r>
              <a:r>
                <a:rPr lang="en-US" altLang="zh-CN" sz="1100" baseline="-40000" dirty="0">
                  <a:latin typeface="Times New Roman" pitchFamily="18" charset="0"/>
                  <a:cs typeface="Times New Roman" pitchFamily="18" charset="0"/>
                </a:rPr>
                <a:t>-</a:t>
              </a:r>
              <a:r>
                <a:rPr lang="el-GR" altLang="zh-CN" sz="1100" i="1" baseline="-40000" dirty="0">
                  <a:latin typeface="Times New Roman" pitchFamily="18" charset="0"/>
                  <a:cs typeface="Times New Roman" pitchFamily="18" charset="0"/>
                </a:rPr>
                <a:t>α</a:t>
              </a:r>
              <a:r>
                <a:rPr lang="en-US" altLang="zh-CN" sz="1100" baseline="-40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&lt; </a:t>
              </a:r>
              <a:r>
                <a:rPr lang="el-GR" altLang="zh-CN" sz="1100" i="1" dirty="0">
                  <a:latin typeface="Times New Roman" pitchFamily="18" charset="0"/>
                  <a:cs typeface="Times New Roman" pitchFamily="18" charset="0"/>
                </a:rPr>
                <a:t>α</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，表明納入的研究間異質性統計學意義顯著；</a:t>
              </a:r>
              <a:endParaRPr lang="en-US" altLang="zh-CN" sz="1100" dirty="0">
                <a:latin typeface="Times New Roman" pitchFamily="18" charset="0"/>
                <a:cs typeface="Times New Roman" pitchFamily="18" charset="0"/>
              </a:endParaRPr>
            </a:p>
          </p:txBody>
        </p:sp>
        <p:sp>
          <p:nvSpPr>
            <p:cNvPr id="20" name="矩形 19"/>
            <p:cNvSpPr/>
            <p:nvPr/>
          </p:nvSpPr>
          <p:spPr>
            <a:xfrm>
              <a:off x="943179" y="3383195"/>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也可以進一步計算異質性指數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a:t>
              </a:r>
              <a:r>
                <a:rPr lang="en-US" altLang="zh-CN" sz="1000" baseline="40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定量估計各研究間異質程度，</a:t>
              </a:r>
              <a:r>
                <a:rPr lang="zh-CN" altLang="en-US" sz="1100" dirty="0">
                  <a:solidFill>
                    <a:srgbClr val="000000"/>
                  </a:solidFill>
                  <a:latin typeface="Times New Roman" pitchFamily="18" charset="0"/>
                  <a:cs typeface="Times New Roman" pitchFamily="18" charset="0"/>
                </a:rPr>
                <a:t>異質性指數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定義為：</a:t>
              </a:r>
              <a:r>
                <a:rPr lang="en-US" altLang="zh-CN" sz="1100" i="1" dirty="0">
                  <a:latin typeface="Times New Roman" pitchFamily="18" charset="0"/>
                  <a:cs typeface="Times New Roman" pitchFamily="18" charset="0"/>
                </a:rPr>
                <a:t>I</a:t>
              </a:r>
              <a:r>
                <a:rPr lang="en-US" altLang="zh-CN" sz="1100" baseline="3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Q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df</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，含義為異質性的貢獻在觀察總變異中所佔的比例；</a:t>
              </a:r>
              <a:endParaRPr lang="en-US" altLang="zh-CN" sz="1100" dirty="0">
                <a:latin typeface="Times New Roman" pitchFamily="18" charset="0"/>
                <a:cs typeface="Times New Roman" pitchFamily="18" charset="0"/>
              </a:endParaRPr>
            </a:p>
          </p:txBody>
        </p:sp>
        <p:sp>
          <p:nvSpPr>
            <p:cNvPr id="22" name="矩形 21"/>
            <p:cNvSpPr/>
            <p:nvPr/>
          </p:nvSpPr>
          <p:spPr>
            <a:xfrm>
              <a:off x="943179" y="3729444"/>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觀察總變異中異質性貢獻的部分可以用 </a:t>
              </a:r>
              <a:r>
                <a:rPr lang="el-GR" altLang="zh-CN" sz="1100" i="1" dirty="0">
                  <a:latin typeface="Times New Roman" pitchFamily="18" charset="0"/>
                  <a:cs typeface="Times New Roman" pitchFamily="18" charset="0"/>
                </a:rPr>
                <a:t>τ</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表示，則 </a:t>
              </a:r>
              <a:r>
                <a:rPr lang="el-GR" altLang="zh-CN" sz="1100" i="1" dirty="0">
                  <a:latin typeface="Times New Roman" pitchFamily="18" charset="0"/>
                  <a:cs typeface="Times New Roman" pitchFamily="18" charset="0"/>
                </a:rPr>
                <a:t>τ</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定義為：</a:t>
              </a:r>
              <a:endParaRPr lang="en-US" altLang="zh-CN" sz="1100" dirty="0">
                <a:latin typeface="Times New Roman" pitchFamily="18" charset="0"/>
                <a:cs typeface="Times New Roman" pitchFamily="18" charset="0"/>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1525048519"/>
                </p:ext>
              </p:extLst>
            </p:nvPr>
          </p:nvGraphicFramePr>
          <p:xfrm>
            <a:off x="1013778" y="1559126"/>
            <a:ext cx="3733800" cy="889000"/>
          </p:xfrm>
          <a:graphic>
            <a:graphicData uri="http://schemas.openxmlformats.org/presentationml/2006/ole">
              <mc:AlternateContent xmlns:mc="http://schemas.openxmlformats.org/markup-compatibility/2006">
                <mc:Choice xmlns:v="urn:schemas-microsoft-com:vml" Requires="v">
                  <p:oleObj name="Equation" r:id="rId3" imgW="3733800" imgH="889000" progId="">
                    <p:embed/>
                  </p:oleObj>
                </mc:Choice>
                <mc:Fallback>
                  <p:oleObj name="Equation" r:id="rId3" imgW="3733800" imgH="889000" progId="">
                    <p:embed/>
                    <p:pic>
                      <p:nvPicPr>
                        <p:cNvPr id="0" name="Picture 70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78" y="1559126"/>
                          <a:ext cx="37338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p:cNvGrpSpPr/>
            <p:nvPr/>
          </p:nvGrpSpPr>
          <p:grpSpPr>
            <a:xfrm>
              <a:off x="970611" y="4306165"/>
              <a:ext cx="9828448" cy="927100"/>
              <a:chOff x="970611" y="4320020"/>
              <a:chExt cx="9828448" cy="927100"/>
            </a:xfrm>
          </p:grpSpPr>
          <p:sp>
            <p:nvSpPr>
              <p:cNvPr id="17" name="矩形 16"/>
              <p:cNvSpPr/>
              <p:nvPr/>
            </p:nvSpPr>
            <p:spPr>
              <a:xfrm>
                <a:off x="970611" y="4613263"/>
                <a:ext cx="98284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，因此</a:t>
                </a:r>
                <a:r>
                  <a:rPr lang="zh-CN" altLang="en-US" sz="1100" dirty="0">
                    <a:solidFill>
                      <a:srgbClr val="000000"/>
                    </a:solidFill>
                    <a:latin typeface="Times New Roman" pitchFamily="18" charset="0"/>
                    <a:cs typeface="Times New Roman" pitchFamily="18" charset="0"/>
                  </a:rPr>
                  <a:t>異質性指數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也可表示為：                         ；</a:t>
                </a:r>
                <a:endParaRPr lang="en-US" altLang="zh-CN" sz="1100" dirty="0">
                  <a:latin typeface="Times New Roman" pitchFamily="18" charset="0"/>
                  <a:cs typeface="Times New Roman"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55419387"/>
                  </p:ext>
                </p:extLst>
              </p:nvPr>
            </p:nvGraphicFramePr>
            <p:xfrm>
              <a:off x="6342223" y="4581120"/>
              <a:ext cx="800100" cy="469900"/>
            </p:xfrm>
            <a:graphic>
              <a:graphicData uri="http://schemas.openxmlformats.org/presentationml/2006/ole">
                <mc:AlternateContent xmlns:mc="http://schemas.openxmlformats.org/markup-compatibility/2006">
                  <mc:Choice xmlns:v="urn:schemas-microsoft-com:vml" Requires="v">
                    <p:oleObj name="Equation" r:id="rId5" imgW="799753" imgH="469696" progId="">
                      <p:embed/>
                    </p:oleObj>
                  </mc:Choice>
                  <mc:Fallback>
                    <p:oleObj name="Equation" r:id="rId5" imgW="799753" imgH="469696" progId="">
                      <p:embed/>
                      <p:pic>
                        <p:nvPicPr>
                          <p:cNvPr id="0" name="Picture 70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223" y="4581120"/>
                            <a:ext cx="8001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573162088"/>
                  </p:ext>
                </p:extLst>
              </p:nvPr>
            </p:nvGraphicFramePr>
            <p:xfrm>
              <a:off x="1076778" y="4320020"/>
              <a:ext cx="3060700" cy="927100"/>
            </p:xfrm>
            <a:graphic>
              <a:graphicData uri="http://schemas.openxmlformats.org/presentationml/2006/ole">
                <mc:AlternateContent xmlns:mc="http://schemas.openxmlformats.org/markup-compatibility/2006">
                  <mc:Choice xmlns:v="urn:schemas-microsoft-com:vml" Requires="v">
                    <p:oleObj name="Equation" r:id="rId7" imgW="3060700" imgH="927100" progId="">
                      <p:embed/>
                    </p:oleObj>
                  </mc:Choice>
                  <mc:Fallback>
                    <p:oleObj name="Equation" r:id="rId7" imgW="3060700" imgH="927100" progId="">
                      <p:embed/>
                      <p:pic>
                        <p:nvPicPr>
                          <p:cNvPr id="0" name="Picture 70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778" y="4320020"/>
                            <a:ext cx="30607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矩形 27"/>
            <p:cNvSpPr/>
            <p:nvPr/>
          </p:nvSpPr>
          <p:spPr>
            <a:xfrm>
              <a:off x="943179" y="1006923"/>
              <a:ext cx="9828448"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檢驗的無效假設是所有納入研究的效應量均相同，即 </a:t>
              </a:r>
              <a:r>
                <a:rPr lang="en-US" altLang="zh-CN" sz="1100" i="1" dirty="0">
                  <a:latin typeface="Times New Roman" pitchFamily="18" charset="0"/>
                  <a:cs typeface="Times New Roman" pitchFamily="18" charset="0"/>
                </a:rPr>
                <a:t>H</a:t>
              </a:r>
              <a:r>
                <a:rPr lang="en-US" altLang="zh-CN" sz="1100" baseline="-25000" dirty="0">
                  <a:latin typeface="Times New Roman" pitchFamily="18" charset="0"/>
                  <a:cs typeface="Times New Roman" pitchFamily="18" charset="0"/>
                </a:rPr>
                <a:t>0</a:t>
              </a:r>
              <a:r>
                <a:rPr lang="zh-CN" altLang="en-US"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θ</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θ</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a:t>
              </a:r>
              <a:r>
                <a:rPr lang="el-GR" altLang="zh-CN" sz="1100" dirty="0">
                  <a:latin typeface="Times New Roman" pitchFamily="18" charset="0"/>
                  <a:cs typeface="Times New Roman" pitchFamily="18" charset="0"/>
                </a:rPr>
                <a:t> </a:t>
              </a:r>
              <a:r>
                <a:rPr lang="el-GR" altLang="zh-CN" sz="1100" i="1" dirty="0">
                  <a:latin typeface="Times New Roman" pitchFamily="18" charset="0"/>
                  <a:cs typeface="Times New Roman" pitchFamily="18" charset="0"/>
                </a:rPr>
                <a:t>θ</a:t>
              </a:r>
              <a:r>
                <a:rPr lang="en-US" altLang="zh-CN" sz="1100" i="1" baseline="-25000"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，並且所有變異均來自各研究內隨機性誤差的貢獻，則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統計量有如下定義：</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37704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14582" y="11407"/>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36807" y="346370"/>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原始研究間的異質性檢驗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heterogeneity test</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目測圖示異常值、</a:t>
            </a:r>
            <a:r>
              <a:rPr lang="en-US" altLang="zh-CN" sz="900" i="1" dirty="0">
                <a:solidFill>
                  <a:srgbClr val="000000"/>
                </a:solidFill>
                <a:latin typeface="Times New Roman" pitchFamily="18" charset="0"/>
                <a:cs typeface="Times New Roman" pitchFamily="18" charset="0"/>
              </a:rPr>
              <a:t>Q</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檢驗法等；</a:t>
            </a:r>
            <a:endParaRPr lang="zh-CN" altLang="en-US" sz="800" dirty="0">
              <a:solidFill>
                <a:srgbClr val="000000"/>
              </a:solidFill>
              <a:latin typeface="Times New Roman" pitchFamily="18" charset="0"/>
              <a:cs typeface="Times New Roman" pitchFamily="18" charset="0"/>
            </a:endParaRPr>
          </a:p>
        </p:txBody>
      </p:sp>
      <p:grpSp>
        <p:nvGrpSpPr>
          <p:cNvPr id="14" name="组合 13"/>
          <p:cNvGrpSpPr/>
          <p:nvPr/>
        </p:nvGrpSpPr>
        <p:grpSpPr>
          <a:xfrm>
            <a:off x="357962" y="752491"/>
            <a:ext cx="10870870" cy="5175417"/>
            <a:chOff x="357962" y="779921"/>
            <a:chExt cx="10870870" cy="5175417"/>
          </a:xfrm>
        </p:grpSpPr>
        <p:sp>
          <p:nvSpPr>
            <p:cNvPr id="28" name="矩形 27"/>
            <p:cNvSpPr/>
            <p:nvPr/>
          </p:nvSpPr>
          <p:spPr>
            <a:xfrm>
              <a:off x="357962" y="779921"/>
              <a:ext cx="10047909"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估計異質性貢獻變異</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τ</a:t>
              </a:r>
              <a:r>
                <a:rPr lang="en-US" altLang="zh-CN" sz="1000" baseline="30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a:t>
              </a:r>
              <a:r>
                <a:rPr lang="zh-CN" altLang="en-US" sz="1100" dirty="0">
                  <a:solidFill>
                    <a:srgbClr val="000000"/>
                  </a:solidFill>
                  <a:latin typeface="Times New Roman" pitchFamily="18" charset="0"/>
                  <a:cs typeface="Times New Roman" pitchFamily="18" charset="0"/>
                </a:rPr>
                <a:t>異質性指數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的置信區間，首先計算三個用來估算置信區間的過渡變量 </a:t>
              </a:r>
              <a:r>
                <a:rPr lang="en-US" altLang="zh-CN" sz="1100" i="1" dirty="0">
                  <a:latin typeface="Times New Roman" pitchFamily="18" charset="0"/>
                  <a:cs typeface="Times New Roman" pitchFamily="18" charset="0"/>
                </a:rPr>
                <a:t>B</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U</a:t>
              </a:r>
              <a:r>
                <a:rPr lang="zh-CN" altLang="en-US" sz="1100" i="1"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C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nvGrpSpPr>
            <p:cNvPr id="12" name="组合 11"/>
            <p:cNvGrpSpPr/>
            <p:nvPr/>
          </p:nvGrpSpPr>
          <p:grpSpPr>
            <a:xfrm>
              <a:off x="357962" y="3847138"/>
              <a:ext cx="10870870" cy="2108200"/>
              <a:chOff x="421970" y="3892858"/>
              <a:chExt cx="10870870" cy="2108200"/>
            </a:xfrm>
          </p:grpSpPr>
          <p:sp>
            <p:nvSpPr>
              <p:cNvPr id="22" name="矩形 21"/>
              <p:cNvSpPr/>
              <p:nvPr/>
            </p:nvSpPr>
            <p:spPr>
              <a:xfrm>
                <a:off x="421970" y="4764139"/>
                <a:ext cx="108708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如果效應量近似正態分佈，則異質性貢獻變異</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τ</a:t>
                </a:r>
                <a:r>
                  <a:rPr lang="en-US" altLang="zh-CN" sz="1000" baseline="30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的方差也可以近似計算為：                                                                                                                                                                        ；</a:t>
                </a:r>
                <a:endParaRPr lang="en-US" altLang="zh-CN" sz="1100" dirty="0">
                  <a:latin typeface="Times New Roman" pitchFamily="18" charset="0"/>
                  <a:cs typeface="Times New Roman"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723312239"/>
                  </p:ext>
                </p:extLst>
              </p:nvPr>
            </p:nvGraphicFramePr>
            <p:xfrm>
              <a:off x="5190783" y="3892858"/>
              <a:ext cx="5715000" cy="2108200"/>
            </p:xfrm>
            <a:graphic>
              <a:graphicData uri="http://schemas.openxmlformats.org/presentationml/2006/ole">
                <mc:AlternateContent xmlns:mc="http://schemas.openxmlformats.org/markup-compatibility/2006">
                  <mc:Choice xmlns:v="urn:schemas-microsoft-com:vml" Requires="v">
                    <p:oleObj name="Equation" r:id="rId3" imgW="5715000" imgH="2108200" progId="">
                      <p:embed/>
                    </p:oleObj>
                  </mc:Choice>
                  <mc:Fallback>
                    <p:oleObj name="Equation" r:id="rId3" imgW="5715000" imgH="2108200" progId="">
                      <p:embed/>
                      <p:pic>
                        <p:nvPicPr>
                          <p:cNvPr id="0" name="Picture 185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0783" y="3892858"/>
                            <a:ext cx="5715000" cy="210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组合 10"/>
            <p:cNvGrpSpPr/>
            <p:nvPr/>
          </p:nvGrpSpPr>
          <p:grpSpPr>
            <a:xfrm>
              <a:off x="357962" y="2479189"/>
              <a:ext cx="10870870" cy="558800"/>
              <a:chOff x="421970" y="2744365"/>
              <a:chExt cx="10870870" cy="558800"/>
            </a:xfrm>
          </p:grpSpPr>
          <p:sp>
            <p:nvSpPr>
              <p:cNvPr id="18" name="矩形 17"/>
              <p:cNvSpPr/>
              <p:nvPr/>
            </p:nvSpPr>
            <p:spPr>
              <a:xfrm>
                <a:off x="421970" y="2821451"/>
                <a:ext cx="108708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則異質性貢獻變異</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τ</a:t>
                </a:r>
                <a:r>
                  <a:rPr lang="en-US" altLang="zh-CN" sz="1000" baseline="30000" dirty="0">
                    <a:latin typeface="Times New Roman" pitchFamily="18" charset="0"/>
                    <a:cs typeface="Times New Roman" pitchFamily="18" charset="0"/>
                  </a:rPr>
                  <a:t>2</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的置信區間</a:t>
                </a:r>
                <a:r>
                  <a:rPr lang="en-US" altLang="zh-CN" sz="1100" i="1" dirty="0">
                    <a:latin typeface="Times New Roman" pitchFamily="18" charset="0"/>
                    <a:cs typeface="Times New Roman" pitchFamily="18" charset="0"/>
                  </a:rPr>
                  <a:t>CI</a:t>
                </a:r>
                <a:r>
                  <a:rPr lang="el-GR" altLang="zh-CN" sz="1100" i="1" baseline="-25000" dirty="0">
                    <a:latin typeface="Times New Roman" pitchFamily="18" charset="0"/>
                    <a:cs typeface="Times New Roman" pitchFamily="18" charset="0"/>
                  </a:rPr>
                  <a:t>α</a:t>
                </a:r>
                <a:r>
                  <a:rPr lang="en-US" altLang="zh-CN"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τ</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為：                                                                                                      ；</a:t>
                </a:r>
                <a:endParaRPr lang="en-US" altLang="zh-CN" sz="1100" dirty="0">
                  <a:latin typeface="Times New Roman" pitchFamily="18" charset="0"/>
                  <a:cs typeface="Times New Roman" pitchFamily="18" charset="0"/>
                </a:endParaRPr>
              </a:p>
            </p:txBody>
          </p:sp>
          <p:graphicFrame>
            <p:nvGraphicFramePr>
              <p:cNvPr id="33" name="对象 32"/>
              <p:cNvGraphicFramePr>
                <a:graphicFrameLocks noChangeAspect="1"/>
              </p:cNvGraphicFramePr>
              <p:nvPr>
                <p:extLst>
                  <p:ext uri="{D42A27DB-BD31-4B8C-83A1-F6EECF244321}">
                    <p14:modId xmlns:p14="http://schemas.microsoft.com/office/powerpoint/2010/main" val="2464279505"/>
                  </p:ext>
                </p:extLst>
              </p:nvPr>
            </p:nvGraphicFramePr>
            <p:xfrm>
              <a:off x="3129407" y="2744365"/>
              <a:ext cx="3467100" cy="558800"/>
            </p:xfrm>
            <a:graphic>
              <a:graphicData uri="http://schemas.openxmlformats.org/presentationml/2006/ole">
                <mc:AlternateContent xmlns:mc="http://schemas.openxmlformats.org/markup-compatibility/2006">
                  <mc:Choice xmlns:v="urn:schemas-microsoft-com:vml" Requires="v">
                    <p:oleObj name="Equation" r:id="rId5" imgW="3467100" imgH="558800" progId="">
                      <p:embed/>
                    </p:oleObj>
                  </mc:Choice>
                  <mc:Fallback>
                    <p:oleObj name="Equation" r:id="rId5" imgW="3467100" imgH="558800" progId="">
                      <p:embed/>
                      <p:pic>
                        <p:nvPicPr>
                          <p:cNvPr id="0" name="Picture 185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9407" y="2744365"/>
                            <a:ext cx="34671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组合 9"/>
            <p:cNvGrpSpPr/>
            <p:nvPr/>
          </p:nvGrpSpPr>
          <p:grpSpPr>
            <a:xfrm>
              <a:off x="357962" y="3434038"/>
              <a:ext cx="10870870" cy="482600"/>
              <a:chOff x="421970" y="4083262"/>
              <a:chExt cx="10870870" cy="482600"/>
            </a:xfrm>
          </p:grpSpPr>
          <p:sp>
            <p:nvSpPr>
              <p:cNvPr id="21" name="矩形 20"/>
              <p:cNvSpPr/>
              <p:nvPr/>
            </p:nvSpPr>
            <p:spPr>
              <a:xfrm>
                <a:off x="421970" y="4119899"/>
                <a:ext cx="108708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則</a:t>
                </a:r>
                <a:r>
                  <a:rPr lang="zh-CN" altLang="en-US" sz="1100" dirty="0">
                    <a:solidFill>
                      <a:srgbClr val="000000"/>
                    </a:solidFill>
                    <a:latin typeface="Times New Roman" pitchFamily="18" charset="0"/>
                    <a:cs typeface="Times New Roman" pitchFamily="18" charset="0"/>
                  </a:rPr>
                  <a:t>異質性指數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的置信區間</a:t>
                </a:r>
                <a:r>
                  <a:rPr lang="en-US" altLang="zh-CN" sz="1100" i="1" dirty="0">
                    <a:latin typeface="Times New Roman" pitchFamily="18" charset="0"/>
                    <a:cs typeface="Times New Roman" pitchFamily="18" charset="0"/>
                  </a:rPr>
                  <a:t>CI</a:t>
                </a:r>
                <a:r>
                  <a:rPr lang="el-GR" altLang="zh-CN" sz="1100" i="1" baseline="-25000" dirty="0">
                    <a:latin typeface="Times New Roman" pitchFamily="18" charset="0"/>
                    <a:cs typeface="Times New Roman" pitchFamily="18" charset="0"/>
                  </a:rPr>
                  <a:t>α</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為：                                                                                   ；</a:t>
                </a:r>
                <a:endParaRPr lang="en-US" altLang="zh-CN" sz="1100" dirty="0">
                  <a:latin typeface="Times New Roman" pitchFamily="18" charset="0"/>
                  <a:cs typeface="Times New Roman" pitchFamily="18" charset="0"/>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110453253"/>
                  </p:ext>
                </p:extLst>
              </p:nvPr>
            </p:nvGraphicFramePr>
            <p:xfrm>
              <a:off x="2852547" y="4083262"/>
              <a:ext cx="2768600" cy="482600"/>
            </p:xfrm>
            <a:graphic>
              <a:graphicData uri="http://schemas.openxmlformats.org/presentationml/2006/ole">
                <mc:AlternateContent xmlns:mc="http://schemas.openxmlformats.org/markup-compatibility/2006">
                  <mc:Choice xmlns:v="urn:schemas-microsoft-com:vml" Requires="v">
                    <p:oleObj name="Equation" r:id="rId7" imgW="2768600" imgH="482600" progId="">
                      <p:embed/>
                    </p:oleObj>
                  </mc:Choice>
                  <mc:Fallback>
                    <p:oleObj name="Equation" r:id="rId7" imgW="2768600" imgH="482600" progId="">
                      <p:embed/>
                      <p:pic>
                        <p:nvPicPr>
                          <p:cNvPr id="0" name="Picture 185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2547" y="4083262"/>
                            <a:ext cx="2768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组合 6"/>
            <p:cNvGrpSpPr/>
            <p:nvPr/>
          </p:nvGrpSpPr>
          <p:grpSpPr>
            <a:xfrm>
              <a:off x="357962" y="1116648"/>
              <a:ext cx="10870870" cy="1024610"/>
              <a:chOff x="421970" y="997776"/>
              <a:chExt cx="10870870" cy="1024610"/>
            </a:xfrm>
          </p:grpSpPr>
          <p:sp>
            <p:nvSpPr>
              <p:cNvPr id="26" name="矩形 25"/>
              <p:cNvSpPr/>
              <p:nvPr/>
            </p:nvSpPr>
            <p:spPr>
              <a:xfrm>
                <a:off x="421970" y="1289850"/>
                <a:ext cx="108708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若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&gt; </a:t>
                </a:r>
                <a:r>
                  <a:rPr lang="en-US" altLang="zh-CN" sz="1100" i="1" dirty="0" err="1">
                    <a:latin typeface="Times New Roman" pitchFamily="18" charset="0"/>
                    <a:cs typeface="Times New Roman" pitchFamily="18" charset="0"/>
                  </a:rPr>
                  <a:t>df</a:t>
                </a:r>
                <a:r>
                  <a:rPr lang="en-US" altLang="zh-CN" sz="1100" dirty="0">
                    <a:latin typeface="Times New Roman" pitchFamily="18" charset="0"/>
                    <a:cs typeface="Times New Roman" pitchFamily="18" charset="0"/>
                  </a:rPr>
                  <a:t> + 1</a:t>
                </a:r>
                <a:r>
                  <a:rPr lang="zh-CN" altLang="en-US" sz="1100" dirty="0">
                    <a:latin typeface="Times New Roman" pitchFamily="18" charset="0"/>
                    <a:cs typeface="Times New Roman" pitchFamily="18" charset="0"/>
                  </a:rPr>
                  <a:t>，令                                                ，若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df</a:t>
                </a:r>
                <a:r>
                  <a:rPr lang="en-US" altLang="zh-CN" sz="1100" dirty="0">
                    <a:latin typeface="Times New Roman" pitchFamily="18" charset="0"/>
                    <a:cs typeface="Times New Roman" pitchFamily="18" charset="0"/>
                  </a:rPr>
                  <a:t> + 1</a:t>
                </a:r>
                <a:r>
                  <a:rPr lang="zh-CN" altLang="en-US" sz="1100" dirty="0">
                    <a:latin typeface="Times New Roman" pitchFamily="18" charset="0"/>
                    <a:cs typeface="Times New Roman" pitchFamily="18" charset="0"/>
                  </a:rPr>
                  <a:t>，令                                                               ，分別計算                           ，                            ，                                          ；</a:t>
                </a:r>
                <a:endParaRPr lang="en-US" altLang="zh-CN" sz="1100" dirty="0">
                  <a:latin typeface="Times New Roman" pitchFamily="18" charset="0"/>
                  <a:cs typeface="Times New Roman"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443006428"/>
                  </p:ext>
                </p:extLst>
              </p:nvPr>
            </p:nvGraphicFramePr>
            <p:xfrm>
              <a:off x="1562481" y="1244130"/>
              <a:ext cx="1651000" cy="469900"/>
            </p:xfrm>
            <a:graphic>
              <a:graphicData uri="http://schemas.openxmlformats.org/presentationml/2006/ole">
                <mc:AlternateContent xmlns:mc="http://schemas.openxmlformats.org/markup-compatibility/2006">
                  <mc:Choice xmlns:v="urn:schemas-microsoft-com:vml" Requires="v">
                    <p:oleObj name="Equation" r:id="rId9" imgW="1651000" imgH="469900" progId="">
                      <p:embed/>
                    </p:oleObj>
                  </mc:Choice>
                  <mc:Fallback>
                    <p:oleObj name="Equation" r:id="rId9" imgW="1651000" imgH="469900" progId="">
                      <p:embed/>
                      <p:pic>
                        <p:nvPicPr>
                          <p:cNvPr id="0" name="Picture 185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2481" y="1244130"/>
                            <a:ext cx="16510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816298776"/>
                  </p:ext>
                </p:extLst>
              </p:nvPr>
            </p:nvGraphicFramePr>
            <p:xfrm>
              <a:off x="4397022" y="1234986"/>
              <a:ext cx="2133600" cy="787400"/>
            </p:xfrm>
            <a:graphic>
              <a:graphicData uri="http://schemas.openxmlformats.org/presentationml/2006/ole">
                <mc:AlternateContent xmlns:mc="http://schemas.openxmlformats.org/markup-compatibility/2006">
                  <mc:Choice xmlns:v="urn:schemas-microsoft-com:vml" Requires="v">
                    <p:oleObj name="Equation" r:id="rId11" imgW="2133600" imgH="787400" progId="">
                      <p:embed/>
                    </p:oleObj>
                  </mc:Choice>
                  <mc:Fallback>
                    <p:oleObj name="Equation" r:id="rId11" imgW="2133600" imgH="787400" progId="">
                      <p:embed/>
                      <p:pic>
                        <p:nvPicPr>
                          <p:cNvPr id="0" name="Picture 185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97022" y="1234986"/>
                            <a:ext cx="21336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352393812"/>
                  </p:ext>
                </p:extLst>
              </p:nvPr>
            </p:nvGraphicFramePr>
            <p:xfrm>
              <a:off x="7287466" y="1231988"/>
              <a:ext cx="952500" cy="342900"/>
            </p:xfrm>
            <a:graphic>
              <a:graphicData uri="http://schemas.openxmlformats.org/presentationml/2006/ole">
                <mc:AlternateContent xmlns:mc="http://schemas.openxmlformats.org/markup-compatibility/2006">
                  <mc:Choice xmlns:v="urn:schemas-microsoft-com:vml" Requires="v">
                    <p:oleObj name="Equation" r:id="rId13" imgW="952087" imgH="342751" progId="">
                      <p:embed/>
                    </p:oleObj>
                  </mc:Choice>
                  <mc:Fallback>
                    <p:oleObj name="Equation" r:id="rId13" imgW="952087" imgH="342751" progId="">
                      <p:embed/>
                      <p:pic>
                        <p:nvPicPr>
                          <p:cNvPr id="0" name="Picture 1855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87466" y="1231988"/>
                            <a:ext cx="952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341080295"/>
                  </p:ext>
                </p:extLst>
              </p:nvPr>
            </p:nvGraphicFramePr>
            <p:xfrm>
              <a:off x="8344185" y="1232242"/>
              <a:ext cx="977900" cy="342900"/>
            </p:xfrm>
            <a:graphic>
              <a:graphicData uri="http://schemas.openxmlformats.org/presentationml/2006/ole">
                <mc:AlternateContent xmlns:mc="http://schemas.openxmlformats.org/markup-compatibility/2006">
                  <mc:Choice xmlns:v="urn:schemas-microsoft-com:vml" Requires="v">
                    <p:oleObj name="Equation" r:id="rId15" imgW="977476" imgH="342751" progId="">
                      <p:embed/>
                    </p:oleObj>
                  </mc:Choice>
                  <mc:Fallback>
                    <p:oleObj name="Equation" r:id="rId15" imgW="977476" imgH="342751" progId="">
                      <p:embed/>
                      <p:pic>
                        <p:nvPicPr>
                          <p:cNvPr id="0" name="Picture 1855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4185" y="1232242"/>
                            <a:ext cx="9779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994874281"/>
                  </p:ext>
                </p:extLst>
              </p:nvPr>
            </p:nvGraphicFramePr>
            <p:xfrm>
              <a:off x="9489682" y="997776"/>
              <a:ext cx="1409700" cy="927100"/>
            </p:xfrm>
            <a:graphic>
              <a:graphicData uri="http://schemas.openxmlformats.org/presentationml/2006/ole">
                <mc:AlternateContent xmlns:mc="http://schemas.openxmlformats.org/markup-compatibility/2006">
                  <mc:Choice xmlns:v="urn:schemas-microsoft-com:vml" Requires="v">
                    <p:oleObj name="Equation" r:id="rId17" imgW="1409700" imgH="927100" progId="">
                      <p:embed/>
                    </p:oleObj>
                  </mc:Choice>
                  <mc:Fallback>
                    <p:oleObj name="Equation" r:id="rId17" imgW="1409700" imgH="927100" progId="">
                      <p:embed/>
                      <p:pic>
                        <p:nvPicPr>
                          <p:cNvPr id="0" name="Picture 1855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89682" y="997776"/>
                            <a:ext cx="14097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extLst>
      <p:ext uri="{BB962C8B-B14F-4D97-AF65-F5344CB8AC3E}">
        <p14:creationId xmlns:p14="http://schemas.microsoft.com/office/powerpoint/2010/main" val="387531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14582" y="11407"/>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36807" y="346370"/>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原始研究間的異質性檢驗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heterogeneity test</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目測圖示異常值、</a:t>
            </a:r>
            <a:r>
              <a:rPr lang="en-US" altLang="zh-CN" sz="900" i="1" dirty="0">
                <a:solidFill>
                  <a:srgbClr val="000000"/>
                </a:solidFill>
                <a:latin typeface="Times New Roman" pitchFamily="18" charset="0"/>
                <a:cs typeface="Times New Roman" pitchFamily="18" charset="0"/>
              </a:rPr>
              <a:t>Q</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檢驗法等；</a:t>
            </a:r>
            <a:endParaRPr lang="zh-CN" altLang="en-US" sz="800" dirty="0">
              <a:solidFill>
                <a:srgbClr val="000000"/>
              </a:solidFill>
              <a:latin typeface="Times New Roman" pitchFamily="18" charset="0"/>
              <a:cs typeface="Times New Roman" pitchFamily="18" charset="0"/>
            </a:endParaRPr>
          </a:p>
        </p:txBody>
      </p:sp>
      <p:grpSp>
        <p:nvGrpSpPr>
          <p:cNvPr id="2" name="组合 1"/>
          <p:cNvGrpSpPr/>
          <p:nvPr/>
        </p:nvGrpSpPr>
        <p:grpSpPr>
          <a:xfrm>
            <a:off x="302587" y="781471"/>
            <a:ext cx="10979999" cy="5049555"/>
            <a:chOff x="302586" y="781470"/>
            <a:chExt cx="10980000" cy="5049555"/>
          </a:xfrm>
        </p:grpSpPr>
        <p:pic>
          <p:nvPicPr>
            <p:cNvPr id="3502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2958" y="827193"/>
              <a:ext cx="3394870" cy="2036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02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2958" y="3096860"/>
              <a:ext cx="3394870" cy="2078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3"/>
            <p:cNvCxnSpPr/>
            <p:nvPr/>
          </p:nvCxnSpPr>
          <p:spPr>
            <a:xfrm>
              <a:off x="302586" y="2963024"/>
              <a:ext cx="10980000" cy="0"/>
            </a:xfrm>
            <a:prstGeom prst="line">
              <a:avLst/>
            </a:prstGeom>
            <a:ln w="6985">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653679" y="781470"/>
              <a:ext cx="0" cy="4392000"/>
            </a:xfrm>
            <a:prstGeom prst="line">
              <a:avLst/>
            </a:prstGeom>
            <a:ln w="6350">
              <a:prstDash val="sys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002537" y="5306201"/>
              <a:ext cx="7470646" cy="524824"/>
            </a:xfrm>
            <a:prstGeom prst="rect">
              <a:avLst/>
            </a:prstGeom>
          </p:spPr>
          <p:txBody>
            <a:bodyPr wrap="square">
              <a:spAutoFit/>
            </a:bodyPr>
            <a:lstStyle/>
            <a:p>
              <a:pPr>
                <a:lnSpc>
                  <a:spcPct val="150000"/>
                </a:lnSpc>
              </a:pPr>
              <a:r>
                <a:rPr lang="en-US" altLang="zh-CN" sz="1000" i="1" dirty="0">
                  <a:latin typeface="Times New Roman" pitchFamily="18" charset="0"/>
                  <a:cs typeface="Times New Roman" pitchFamily="18" charset="0"/>
                </a:rPr>
                <a:t>Q</a:t>
              </a: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統計量本身的檢驗效能比較低，</a:t>
              </a:r>
              <a:r>
                <a:rPr lang="el-GR" altLang="zh-CN" sz="1000" i="1" dirty="0">
                  <a:solidFill>
                    <a:srgbClr val="000000"/>
                  </a:solidFill>
                  <a:latin typeface="Times New Roman" pitchFamily="18" charset="0"/>
                  <a:cs typeface="Times New Roman" pitchFamily="18" charset="0"/>
                </a:rPr>
                <a:t>τ</a:t>
              </a:r>
              <a:r>
                <a:rPr lang="en-US" altLang="zh-CN" sz="1000" baseline="3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和 </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的不確定範圍通常比較大，若「元」研究本身的質量不高精密度很差，</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檢驗就可能會掩蓋異質性的存在，此時如當 </a:t>
              </a:r>
              <a:r>
                <a:rPr lang="el-GR" altLang="zh-CN" sz="1000" i="1" dirty="0">
                  <a:solidFill>
                    <a:srgbClr val="000000"/>
                  </a:solidFill>
                  <a:latin typeface="Times New Roman" pitchFamily="18" charset="0"/>
                  <a:cs typeface="Times New Roman" pitchFamily="18" charset="0"/>
                </a:rPr>
                <a:t>τ</a:t>
              </a:r>
              <a:r>
                <a:rPr lang="en-US" altLang="zh-CN" sz="1000" baseline="3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或 </a:t>
              </a:r>
              <a:r>
                <a:rPr lang="en-US" altLang="zh-CN" sz="1000" i="1" dirty="0">
                  <a:solidFill>
                    <a:srgbClr val="000000"/>
                  </a:solidFill>
                  <a:latin typeface="Times New Roman" pitchFamily="18" charset="0"/>
                  <a:cs typeface="Times New Roman" pitchFamily="18" charset="0"/>
                </a:rPr>
                <a:t>I</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趨近於零時就解釋為效應量同質是不合適的，應該提高各「元」研究本身的質量後進一步觀察；</a:t>
              </a:r>
              <a:endParaRPr lang="en-US" altLang="zh-CN" sz="1000" dirty="0">
                <a:latin typeface="Times New Roman" pitchFamily="18" charset="0"/>
                <a:cs typeface="Times New Roman" pitchFamily="18" charset="0"/>
              </a:endParaRPr>
            </a:p>
          </p:txBody>
        </p:sp>
        <p:pic>
          <p:nvPicPr>
            <p:cNvPr id="32871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4498" y="3014563"/>
              <a:ext cx="3460138" cy="207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18"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4498" y="808903"/>
              <a:ext cx="3460138" cy="207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32013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60"/>
            <a:ext cx="8012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異質性識別</a:t>
            </a:r>
            <a:r>
              <a:rPr lang="zh-CN" altLang="en-US" sz="14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亞組分析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subgroup differences</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5" name="组合 4"/>
          <p:cNvGrpSpPr/>
          <p:nvPr/>
        </p:nvGrpSpPr>
        <p:grpSpPr>
          <a:xfrm>
            <a:off x="602447" y="150054"/>
            <a:ext cx="10769426" cy="5565522"/>
            <a:chOff x="602446" y="150054"/>
            <a:chExt cx="10769427" cy="5565522"/>
          </a:xfrm>
        </p:grpSpPr>
        <p:pic>
          <p:nvPicPr>
            <p:cNvPr id="3369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2729" y="150054"/>
              <a:ext cx="3459144" cy="706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602446" y="741999"/>
              <a:ext cx="10150860" cy="4973577"/>
              <a:chOff x="602446" y="741999"/>
              <a:chExt cx="10150860" cy="4973577"/>
            </a:xfrm>
          </p:grpSpPr>
          <p:pic>
            <p:nvPicPr>
              <p:cNvPr id="3624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704" y="1056125"/>
                <a:ext cx="10080602" cy="438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602446" y="741999"/>
                <a:ext cx="9647848"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亞組分析</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subgroup differences</a:t>
                </a:r>
                <a:r>
                  <a:rPr lang="en-US" altLang="zh-CN" sz="1100" dirty="0">
                    <a:latin typeface="Times New Roman" pitchFamily="18" charset="0"/>
                    <a:cs typeface="Times New Roman" pitchFamily="18" charset="0"/>
                  </a:rPr>
                  <a:t>)</a:t>
                </a:r>
              </a:p>
            </p:txBody>
          </p:sp>
          <p:sp>
            <p:nvSpPr>
              <p:cNvPr id="11" name="矩形 10"/>
              <p:cNvSpPr/>
              <p:nvPr/>
            </p:nvSpPr>
            <p:spPr>
              <a:xfrm>
                <a:off x="615218" y="5369327"/>
                <a:ext cx="9687112"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R</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為指示值，意味著該協變量可以解釋的異質性變異占比總的研究間異質性變異中的比例；</a:t>
                </a:r>
                <a:endParaRPr lang="en-US" altLang="zh-CN" sz="11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3627044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817" y="29695"/>
            <a:ext cx="8524875" cy="297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400" dirty="0">
                <a:ea typeface="楷体_GB2312" pitchFamily="49" charset="-122"/>
              </a:rPr>
              <a:t>診斷試驗的系統評價 </a:t>
            </a:r>
            <a:r>
              <a:rPr lang="en-US" altLang="zh-CN" sz="1200" dirty="0">
                <a:ea typeface="楷体_GB2312" pitchFamily="49" charset="-122"/>
              </a:rPr>
              <a:t>(</a:t>
            </a:r>
            <a:r>
              <a:rPr lang="en-US" altLang="zh-CN" sz="1200" i="1" dirty="0">
                <a:latin typeface="Times New Roman" pitchFamily="18" charset="0"/>
                <a:ea typeface="楷体_GB2312" pitchFamily="49" charset="-122"/>
                <a:cs typeface="Times New Roman" pitchFamily="18" charset="0"/>
              </a:rPr>
              <a:t>systematic review</a:t>
            </a:r>
            <a:r>
              <a:rPr lang="en-US" altLang="zh-CN" sz="1200" dirty="0">
                <a:ea typeface="楷体_GB2312" pitchFamily="49" charset="-122"/>
              </a:rPr>
              <a:t>)</a:t>
            </a:r>
            <a:endParaRPr lang="zh-CN" altLang="en-US" sz="1200" dirty="0">
              <a:ea typeface="楷体_GB2312" pitchFamily="49" charset="-122"/>
            </a:endParaRPr>
          </a:p>
        </p:txBody>
      </p:sp>
      <p:grpSp>
        <p:nvGrpSpPr>
          <p:cNvPr id="2" name="组合 1"/>
          <p:cNvGrpSpPr/>
          <p:nvPr/>
        </p:nvGrpSpPr>
        <p:grpSpPr>
          <a:xfrm>
            <a:off x="248749" y="300029"/>
            <a:ext cx="11022829" cy="5681885"/>
            <a:chOff x="275908" y="355073"/>
            <a:chExt cx="11022829" cy="5681885"/>
          </a:xfrm>
        </p:grpSpPr>
        <p:sp>
          <p:nvSpPr>
            <p:cNvPr id="9" name="矩形 3"/>
            <p:cNvSpPr>
              <a:spLocks noChangeArrowheads="1"/>
            </p:cNvSpPr>
            <p:nvPr/>
          </p:nvSpPr>
          <p:spPr bwMode="auto">
            <a:xfrm>
              <a:off x="275908" y="3151553"/>
              <a:ext cx="11022817" cy="288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1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也有翻譯稱為薈萃分析、匯集元分析、二次研究</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secondary studies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，而相應每一個被納入的臨床試驗則被稱為「元」或原始研究</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primary studies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，狹義上的整合分析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是指一種單純的定量合成統計方法，科克倫圖書館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the</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Cochrane library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將其定義為</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 is statistical technique for assembling the results of several studies in a review into a single numerical estimate</a:t>
              </a:r>
              <a:r>
                <a:rPr lang="zh-CN" altLang="en-US"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，中文譯為：對具備特定條件的、同課題的諸多研究結果進行綜合，合併成一個單獨數字估計的一類統計方法；</a:t>
              </a:r>
              <a:r>
                <a:rPr lang="zh-TW" altLang="en-US" sz="1100" dirty="0">
                  <a:latin typeface="Times New Roman" pitchFamily="18" charset="0"/>
                  <a:cs typeface="Times New Roman" pitchFamily="18" charset="0"/>
                </a:rPr>
                <a:t>其思想起源可追溯到</a:t>
              </a:r>
              <a:r>
                <a:rPr lang="en-US" altLang="zh-TW" sz="1100" dirty="0">
                  <a:latin typeface="Times New Roman" pitchFamily="18" charset="0"/>
                  <a:cs typeface="Times New Roman" pitchFamily="18" charset="0"/>
                </a:rPr>
                <a:t>1904</a:t>
              </a:r>
              <a:r>
                <a:rPr lang="zh-TW" altLang="en-US" sz="1100" dirty="0">
                  <a:latin typeface="Times New Roman" pitchFamily="18" charset="0"/>
                  <a:cs typeface="Times New Roman" pitchFamily="18" charset="0"/>
                </a:rPr>
                <a:t>年英國統計學家</a:t>
              </a:r>
              <a:r>
                <a:rPr lang="zh-CN" altLang="en-US" sz="1100" dirty="0">
                  <a:latin typeface="Times New Roman" pitchFamily="18" charset="0"/>
                  <a:cs typeface="Times New Roman" pitchFamily="18" charset="0"/>
                </a:rPr>
                <a:t>卡爾皮爾遜</a:t>
              </a:r>
              <a:r>
                <a:rPr lang="en-US" altLang="zh-CN"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Kar</a:t>
              </a:r>
              <a:r>
                <a:rPr lang="en-US" altLang="zh-TW" sz="1000" i="1" dirty="0">
                  <a:latin typeface="Times New Roman" pitchFamily="18" charset="0"/>
                  <a:cs typeface="Times New Roman" pitchFamily="18" charset="0"/>
                </a:rPr>
                <a:t> Pearson</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關於預防傷寒免疫血清的預防效果的報告，這個報告是運用這一方法對不同樣本的資料進行合併分析的首次報導，報告中 </a:t>
              </a:r>
              <a:r>
                <a:rPr lang="en-US" altLang="zh-TW" sz="1000" i="1" dirty="0">
                  <a:latin typeface="Times New Roman" pitchFamily="18" charset="0"/>
                  <a:cs typeface="Times New Roman" pitchFamily="18" charset="0"/>
                </a:rPr>
                <a:t>Pearson</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提出合併研究的原因：「許多觀察組，由於樣本數太少而難以明確其結果」至今仍被沿用，</a:t>
              </a:r>
              <a:r>
                <a:rPr lang="en-US" altLang="zh-TW" sz="1100" dirty="0">
                  <a:latin typeface="Times New Roman" pitchFamily="18" charset="0"/>
                  <a:cs typeface="Times New Roman" pitchFamily="18" charset="0"/>
                </a:rPr>
                <a:t>20</a:t>
              </a:r>
              <a:r>
                <a:rPr lang="zh-TW" altLang="en-US" sz="1100" dirty="0">
                  <a:latin typeface="Times New Roman" pitchFamily="18" charset="0"/>
                  <a:cs typeface="Times New Roman" pitchFamily="18" charset="0"/>
                </a:rPr>
                <a:t>世紀</a:t>
              </a:r>
              <a:r>
                <a:rPr lang="en-US" altLang="zh-TW" sz="1100" dirty="0">
                  <a:latin typeface="Times New Roman" pitchFamily="18" charset="0"/>
                  <a:cs typeface="Times New Roman" pitchFamily="18" charset="0"/>
                </a:rPr>
                <a:t>30</a:t>
              </a:r>
              <a:r>
                <a:rPr lang="zh-TW" altLang="en-US" sz="1100" dirty="0">
                  <a:latin typeface="Times New Roman" pitchFamily="18" charset="0"/>
                  <a:cs typeface="Times New Roman" pitchFamily="18" charset="0"/>
                </a:rPr>
                <a:t>年代英國統計學家 </a:t>
              </a:r>
              <a:r>
                <a:rPr lang="en-US" altLang="zh-TW" sz="1000" i="1" dirty="0" err="1">
                  <a:latin typeface="Times New Roman" pitchFamily="18" charset="0"/>
                  <a:cs typeface="Times New Roman" pitchFamily="18" charset="0"/>
                </a:rPr>
                <a:t>Tippett</a:t>
              </a:r>
              <a:r>
                <a:rPr lang="zh-CN" altLang="en-US"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Fisher</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和 </a:t>
              </a:r>
              <a:r>
                <a:rPr lang="en-US" altLang="zh-TW" sz="1000" i="1" dirty="0">
                  <a:latin typeface="Times New Roman" pitchFamily="18" charset="0"/>
                  <a:cs typeface="Times New Roman" pitchFamily="18" charset="0"/>
                </a:rPr>
                <a:t>Yates</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提出了合併概率統計檢驗，通常人們將這一時期稱為整合分析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的萌芽階段；</a:t>
              </a:r>
              <a:r>
                <a:rPr lang="en-US" altLang="zh-TW" sz="1100" dirty="0">
                  <a:latin typeface="Times New Roman" pitchFamily="18" charset="0"/>
                  <a:cs typeface="Times New Roman" pitchFamily="18" charset="0"/>
                </a:rPr>
                <a:t>1955</a:t>
              </a:r>
              <a:r>
                <a:rPr lang="zh-TW" altLang="en-US" sz="1100" dirty="0">
                  <a:latin typeface="Times New Roman" pitchFamily="18" charset="0"/>
                  <a:cs typeface="Times New Roman" pitchFamily="18" charset="0"/>
                </a:rPr>
                <a:t>年美國學者 </a:t>
              </a:r>
              <a:r>
                <a:rPr lang="en-US" altLang="zh-TW" sz="1000" i="1" dirty="0">
                  <a:latin typeface="Times New Roman" pitchFamily="18" charset="0"/>
                  <a:cs typeface="Times New Roman" pitchFamily="18" charset="0"/>
                </a:rPr>
                <a:t>Beecher</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發表的</a:t>
              </a:r>
              <a:r>
                <a:rPr lang="en-US" altLang="zh-CN"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安慰劑的功效</a:t>
              </a:r>
              <a:r>
                <a:rPr lang="en-US" altLang="zh-CN" sz="1100" dirty="0">
                  <a:latin typeface="Times New Roman" pitchFamily="18" charset="0"/>
                  <a:cs typeface="Times New Roman" pitchFamily="18" charset="0"/>
                </a:rPr>
                <a:t>》</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The combination of estimates form different experiments</a:t>
              </a:r>
              <a:r>
                <a:rPr lang="en-US" altLang="zh-CN" sz="9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一文，率先提出文獻綜合分析理論，作者分析了</a:t>
              </a:r>
              <a:r>
                <a:rPr lang="en-US" altLang="zh-TW" sz="1100" dirty="0">
                  <a:latin typeface="Times New Roman" pitchFamily="18" charset="0"/>
                  <a:cs typeface="Times New Roman" pitchFamily="18" charset="0"/>
                </a:rPr>
                <a:t>15</a:t>
              </a:r>
              <a:r>
                <a:rPr lang="zh-TW" altLang="en-US" sz="1100" dirty="0">
                  <a:latin typeface="Times New Roman" pitchFamily="18" charset="0"/>
                  <a:cs typeface="Times New Roman" pitchFamily="18" charset="0"/>
                </a:rPr>
                <a:t>份</a:t>
              </a:r>
              <a:r>
                <a:rPr lang="zh-CN" altLang="en-US" sz="1100" dirty="0">
                  <a:latin typeface="Times New Roman" pitchFamily="18" charset="0"/>
                  <a:cs typeface="Times New Roman" pitchFamily="18" charset="0"/>
                </a:rPr>
                <a:t>原始</a:t>
              </a:r>
              <a:r>
                <a:rPr lang="zh-TW" altLang="en-US" sz="1100" dirty="0">
                  <a:latin typeface="Times New Roman" pitchFamily="18" charset="0"/>
                  <a:cs typeface="Times New Roman" pitchFamily="18" charset="0"/>
                </a:rPr>
                <a:t>研究結果，對</a:t>
              </a:r>
              <a:r>
                <a:rPr lang="en-US" altLang="zh-TW" sz="1100" dirty="0">
                  <a:latin typeface="Times New Roman" pitchFamily="18" charset="0"/>
                  <a:cs typeface="Times New Roman" pitchFamily="18" charset="0"/>
                </a:rPr>
                <a:t>1000</a:t>
              </a:r>
              <a:r>
                <a:rPr lang="zh-TW" altLang="en-US" sz="1100" dirty="0">
                  <a:latin typeface="Times New Roman" pitchFamily="18" charset="0"/>
                  <a:cs typeface="Times New Roman" pitchFamily="18" charset="0"/>
                </a:rPr>
                <a:t>餘名差異非常大的</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如術後傷口痛、咳嗽和心絞痛等</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疾病患者服用安慰劑的療效進行了綜合分析；</a:t>
              </a:r>
              <a:r>
                <a:rPr lang="en-US" altLang="zh-TW" sz="1100" dirty="0">
                  <a:latin typeface="Times New Roman" pitchFamily="18" charset="0"/>
                  <a:cs typeface="Times New Roman" pitchFamily="18" charset="0"/>
                </a:rPr>
                <a:t>1971</a:t>
              </a:r>
              <a:r>
                <a:rPr lang="zh-TW" altLang="en-US" sz="1100" dirty="0">
                  <a:latin typeface="Times New Roman" pitchFamily="18" charset="0"/>
                  <a:cs typeface="Times New Roman" pitchFamily="18" charset="0"/>
                </a:rPr>
                <a:t>年美國的兩位學者 </a:t>
              </a:r>
              <a:r>
                <a:rPr lang="en-US" altLang="zh-TW" sz="1000" i="1" dirty="0">
                  <a:latin typeface="Times New Roman" pitchFamily="18" charset="0"/>
                  <a:cs typeface="Times New Roman" pitchFamily="18" charset="0"/>
                </a:rPr>
                <a:t>Light</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和 </a:t>
              </a:r>
              <a:r>
                <a:rPr lang="en-US" altLang="zh-TW" sz="1000" i="1" dirty="0">
                  <a:latin typeface="Times New Roman" pitchFamily="18" charset="0"/>
                  <a:cs typeface="Times New Roman" pitchFamily="18" charset="0"/>
                </a:rPr>
                <a:t>Smith</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提出，應當在全世界收集對某一病種各種療法的小樣本、單個臨床研究試驗結果，對其進行系統評價，將盡可能真實的科學結論及時提供給社會，以促進推廣真正有效的治療手段，剔除尚無依據的無效的甚至有害的方法；</a:t>
              </a:r>
              <a:r>
                <a:rPr lang="en-US" altLang="zh-TW" sz="1100" dirty="0">
                  <a:latin typeface="Times New Roman" pitchFamily="18" charset="0"/>
                  <a:cs typeface="Times New Roman" pitchFamily="18" charset="0"/>
                </a:rPr>
                <a:t>1976</a:t>
              </a:r>
              <a:r>
                <a:rPr lang="zh-TW" altLang="en-US" sz="1100" dirty="0">
                  <a:latin typeface="Times New Roman" pitchFamily="18" charset="0"/>
                  <a:cs typeface="Times New Roman" pitchFamily="18" charset="0"/>
                </a:rPr>
                <a:t>年</a:t>
              </a:r>
              <a:r>
                <a:rPr lang="zh-CN" altLang="en-US" sz="1100" dirty="0">
                  <a:latin typeface="Times New Roman" pitchFamily="18" charset="0"/>
                  <a:cs typeface="Times New Roman" pitchFamily="18" charset="0"/>
                </a:rPr>
                <a:t>英國心裡</a:t>
              </a:r>
              <a:r>
                <a:rPr lang="zh-TW" altLang="en-US" sz="1100" dirty="0">
                  <a:latin typeface="Times New Roman" pitchFamily="18" charset="0"/>
                  <a:cs typeface="Times New Roman" pitchFamily="18" charset="0"/>
                </a:rPr>
                <a:t>學家 </a:t>
              </a:r>
              <a:r>
                <a:rPr lang="en-US" altLang="zh-TW" sz="1000" i="1" dirty="0">
                  <a:latin typeface="Times New Roman" pitchFamily="18" charset="0"/>
                  <a:cs typeface="Times New Roman" pitchFamily="18" charset="0"/>
                </a:rPr>
                <a:t>Glass</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在研究心理療法的有效性時，首次將這種類型的研究命名為「</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zh-CN" altLang="en-US"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並給出了定義，之後整合分析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逐漸</a:t>
              </a:r>
              <a:r>
                <a:rPr lang="zh-TW" altLang="en-US" sz="1100" dirty="0">
                  <a:latin typeface="Times New Roman" pitchFamily="18" charset="0"/>
                  <a:cs typeface="Times New Roman" pitchFamily="18" charset="0"/>
                </a:rPr>
                <a:t>被教育學、心理學和社會決策學等社會科學和醫學研究領域所接受，</a:t>
              </a:r>
              <a:r>
                <a:rPr lang="en-US" altLang="zh-TW" sz="1100" dirty="0">
                  <a:latin typeface="Times New Roman" pitchFamily="18" charset="0"/>
                  <a:cs typeface="Times New Roman" pitchFamily="18" charset="0"/>
                </a:rPr>
                <a:t>20</a:t>
              </a:r>
              <a:r>
                <a:rPr lang="zh-TW" altLang="en-US" sz="1100" dirty="0">
                  <a:latin typeface="Times New Roman" pitchFamily="18" charset="0"/>
                  <a:cs typeface="Times New Roman" pitchFamily="18" charset="0"/>
                </a:rPr>
                <a:t>世紀</a:t>
              </a:r>
              <a:r>
                <a:rPr lang="en-US" altLang="zh-TW" sz="1100" dirty="0">
                  <a:latin typeface="Times New Roman" pitchFamily="18" charset="0"/>
                  <a:cs typeface="Times New Roman" pitchFamily="18" charset="0"/>
                </a:rPr>
                <a:t>90</a:t>
              </a:r>
              <a:r>
                <a:rPr lang="zh-TW" altLang="en-US" sz="1100" dirty="0">
                  <a:latin typeface="Times New Roman" pitchFamily="18" charset="0"/>
                  <a:cs typeface="Times New Roman" pitchFamily="18" charset="0"/>
                </a:rPr>
                <a:t>年代被引人生態領域；廣義上的整合分析</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Meta</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analysis</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指的是一個科學的臨床研究活動，指全面收集所有相關研究並逐個進行嚴格評價和分析，再用定量合成的方法對資料進行統計學處理得出綜合結論的整個過程，常與系統評價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systematic </a:t>
              </a:r>
              <a:r>
                <a:rPr lang="en-US" altLang="zh-TW" sz="1000" i="1" dirty="0" err="1">
                  <a:latin typeface="Times New Roman" pitchFamily="18" charset="0"/>
                  <a:cs typeface="Times New Roman" pitchFamily="18" charset="0"/>
                </a:rPr>
                <a:t>review</a:t>
              </a:r>
              <a:r>
                <a:rPr lang="en-US" altLang="zh-TW" sz="1000" dirty="0" err="1">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SR</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 混用；</a:t>
              </a:r>
            </a:p>
          </p:txBody>
        </p:sp>
        <p:sp>
          <p:nvSpPr>
            <p:cNvPr id="11" name="矩形 3"/>
            <p:cNvSpPr>
              <a:spLocks noChangeArrowheads="1"/>
            </p:cNvSpPr>
            <p:nvPr/>
          </p:nvSpPr>
          <p:spPr bwMode="auto">
            <a:xfrm>
              <a:off x="275920" y="600738"/>
              <a:ext cx="11022817" cy="2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50000"/>
                </a:lnSpc>
              </a:pPr>
              <a:r>
                <a:rPr lang="en-US" altLang="zh-CN" sz="1100" dirty="0">
                  <a:latin typeface="Times New Roman" pitchFamily="18" charset="0"/>
                  <a:cs typeface="Times New Roman" pitchFamily="18" charset="0"/>
                </a:rPr>
                <a:t>1979</a:t>
              </a:r>
              <a:r>
                <a:rPr lang="zh-CN" altLang="en-US" sz="1100" dirty="0">
                  <a:latin typeface="Times New Roman" pitchFamily="18" charset="0"/>
                  <a:cs typeface="Times New Roman" pitchFamily="18" charset="0"/>
                </a:rPr>
                <a:t>年英國臨床流行病學家科克倫</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Archie.Cochrane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提出了系統評價</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systematic </a:t>
              </a:r>
              <a:r>
                <a:rPr lang="en-US" altLang="zh-CN" sz="1100" i="1" dirty="0" err="1">
                  <a:latin typeface="Times New Roman" pitchFamily="18" charset="0"/>
                  <a:cs typeface="Times New Roman" pitchFamily="18" charset="0"/>
                </a:rPr>
                <a:t>review</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SR</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的概念</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Cochrane A. A critical </a:t>
              </a:r>
              <a:r>
                <a:rPr lang="en-US" altLang="zh-CN" sz="900" i="1" dirty="0" err="1">
                  <a:latin typeface="Times New Roman" pitchFamily="18" charset="0"/>
                  <a:cs typeface="Times New Roman" pitchFamily="18" charset="0"/>
                </a:rPr>
                <a:t>review,with</a:t>
              </a:r>
              <a:r>
                <a:rPr lang="en-US" altLang="zh-CN" sz="900" i="1" dirty="0">
                  <a:latin typeface="Times New Roman" pitchFamily="18" charset="0"/>
                  <a:cs typeface="Times New Roman" pitchFamily="18" charset="0"/>
                </a:rPr>
                <a:t> particular reference to the medical profession. Medicines for the year 2000(pp.1-11). </a:t>
              </a:r>
              <a:r>
                <a:rPr lang="en-US" altLang="zh-CN" sz="900" i="1" dirty="0" err="1">
                  <a:latin typeface="Times New Roman" pitchFamily="18" charset="0"/>
                  <a:cs typeface="Times New Roman" pitchFamily="18" charset="0"/>
                </a:rPr>
                <a:t>London:Office</a:t>
              </a:r>
              <a:r>
                <a:rPr lang="en-US" altLang="zh-CN" sz="900" i="1" dirty="0">
                  <a:latin typeface="Times New Roman" pitchFamily="18" charset="0"/>
                  <a:cs typeface="Times New Roman" pitchFamily="18" charset="0"/>
                </a:rPr>
                <a:t> of Health Economics.</a:t>
              </a:r>
              <a:r>
                <a:rPr lang="en-US" altLang="zh-CN" sz="900" dirty="0">
                  <a:latin typeface="Times New Roman" pitchFamily="18" charset="0"/>
                  <a:cs typeface="Times New Roman" pitchFamily="18" charset="0"/>
                </a:rPr>
                <a:t>1979:1931-1971.》</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1990</a:t>
              </a:r>
              <a:r>
                <a:rPr lang="zh-CN" altLang="en-US" sz="1100" dirty="0">
                  <a:latin typeface="Times New Roman" pitchFamily="18" charset="0"/>
                  <a:cs typeface="Times New Roman" pitchFamily="18" charset="0"/>
                </a:rPr>
                <a:t>年英國醫生伊恩查默斯</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Iain Chalmers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作為第二作者發表了第一個系統評價</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糖皮質激素對早產兒療效的系統評價</a:t>
              </a:r>
              <a:r>
                <a:rPr lang="en-US" altLang="zh-TW" sz="1100" dirty="0">
                  <a:latin typeface="Times New Roman" pitchFamily="18" charset="0"/>
                  <a:cs typeface="Times New Roman" pitchFamily="18" charset="0"/>
                </a:rPr>
                <a:t>》</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Crowley </a:t>
              </a:r>
              <a:r>
                <a:rPr lang="en-US" altLang="zh-CN" sz="900" i="1" dirty="0" err="1">
                  <a:latin typeface="Times New Roman" pitchFamily="18" charset="0"/>
                  <a:cs typeface="Times New Roman" pitchFamily="18" charset="0"/>
                </a:rPr>
                <a:t>P,Chalmers</a:t>
              </a:r>
              <a:r>
                <a:rPr lang="en-US" altLang="zh-CN" sz="900" i="1"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I,Keirse</a:t>
              </a:r>
              <a:r>
                <a:rPr lang="en-US" altLang="zh-CN" sz="900" i="1" dirty="0">
                  <a:latin typeface="Times New Roman" pitchFamily="18" charset="0"/>
                  <a:cs typeface="Times New Roman" pitchFamily="18" charset="0"/>
                </a:rPr>
                <a:t> MJ. The effects of corticosteroid administration before preterm delivery</a:t>
              </a:r>
              <a:r>
                <a:rPr lang="zh-CN" altLang="en-US" sz="900" i="1"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an overview of the evidence from controlled trials. Br J </a:t>
              </a:r>
              <a:r>
                <a:rPr lang="en-US" altLang="zh-CN" sz="900" i="1" dirty="0" err="1">
                  <a:latin typeface="Times New Roman" pitchFamily="18" charset="0"/>
                  <a:cs typeface="Times New Roman" pitchFamily="18" charset="0"/>
                </a:rPr>
                <a:t>Obstet</a:t>
              </a:r>
              <a:r>
                <a:rPr lang="en-US" altLang="zh-CN" sz="900" i="1"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GvnaecoL</a:t>
              </a:r>
              <a:r>
                <a:rPr lang="en-US" altLang="zh-CN" sz="900" i="1"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1990.97(1):l1-25.》</a:t>
              </a:r>
              <a:r>
                <a:rPr lang="zh-CN" altLang="en-US" sz="1100" dirty="0">
                  <a:latin typeface="Times New Roman" pitchFamily="18" charset="0"/>
                  <a:cs typeface="Times New Roman" pitchFamily="18" charset="0"/>
                </a:rPr>
                <a:t>，並於</a:t>
              </a:r>
              <a:r>
                <a:rPr lang="en-US" altLang="zh-CN" sz="1100" dirty="0">
                  <a:latin typeface="Times New Roman" pitchFamily="18" charset="0"/>
                  <a:cs typeface="Times New Roman" pitchFamily="18" charset="0"/>
                </a:rPr>
                <a:t>1992</a:t>
              </a:r>
              <a:r>
                <a:rPr lang="zh-CN" altLang="en-US" sz="1100" dirty="0">
                  <a:latin typeface="Times New Roman" pitchFamily="18" charset="0"/>
                  <a:cs typeface="Times New Roman" pitchFamily="18" charset="0"/>
                </a:rPr>
                <a:t>年在英國衛生服務中心</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National Health </a:t>
              </a:r>
              <a:r>
                <a:rPr lang="en-US" altLang="zh-CN" sz="1000" i="1" dirty="0" err="1">
                  <a:latin typeface="Times New Roman" pitchFamily="18" charset="0"/>
                  <a:cs typeface="Times New Roman" pitchFamily="18" charset="0"/>
                </a:rPr>
                <a:t>Service</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NHS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的資助下，在英國牛津大學成立了全球第一個科克倫協作中心</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Cochrane central</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；系統評價</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systematic </a:t>
              </a:r>
              <a:r>
                <a:rPr lang="en-US" altLang="zh-CN" sz="1000" i="1" dirty="0" err="1">
                  <a:latin typeface="Times New Roman" pitchFamily="18" charset="0"/>
                  <a:cs typeface="Times New Roman" pitchFamily="18" charset="0"/>
                </a:rPr>
                <a:t>review</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一種文獻綜合方法，指針對某一具體臨床問題（如疾病的病因、診斷、治療、預後），系統、全面地收集現有已發表或未發表的臨床研究，採用流行病學嚴格評價文獻的原則和方法，篩選出符合質量標準的文獻，進行定性或定量合成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整合分析，</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，得出可靠的綜合結論；科克倫系統評價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Cochrane </a:t>
              </a:r>
              <a:r>
                <a:rPr lang="en-US" altLang="zh-CN" sz="1000" i="1" dirty="0">
                  <a:latin typeface="Times New Roman" pitchFamily="18" charset="0"/>
                  <a:ea typeface="楷体_GB2312" pitchFamily="49" charset="-122"/>
                  <a:cs typeface="Times New Roman" pitchFamily="18" charset="0"/>
                </a:rPr>
                <a:t>systematic </a:t>
              </a:r>
              <a:r>
                <a:rPr lang="en-US" altLang="zh-CN" sz="1000" i="1" dirty="0" err="1">
                  <a:latin typeface="Times New Roman" pitchFamily="18" charset="0"/>
                  <a:ea typeface="楷体_GB2312" pitchFamily="49" charset="-122"/>
                  <a:cs typeface="Times New Roman" pitchFamily="18" charset="0"/>
                </a:rPr>
                <a:t>review</a:t>
              </a:r>
              <a:r>
                <a:rPr lang="en-US" altLang="zh-CN" sz="1000" dirty="0" err="1">
                  <a:latin typeface="Times New Roman" pitchFamily="18" charset="0"/>
                  <a:ea typeface="楷体_GB2312" pitchFamily="49" charset="-122"/>
                  <a:cs typeface="Times New Roman" pitchFamily="18" charset="0"/>
                </a:rPr>
                <a:t>,</a:t>
              </a:r>
              <a:r>
                <a:rPr lang="en-US" altLang="zh-CN" sz="1000" i="1" dirty="0" err="1">
                  <a:latin typeface="Times New Roman" pitchFamily="18" charset="0"/>
                  <a:ea typeface="楷体_GB2312" pitchFamily="49" charset="-122"/>
                  <a:cs typeface="Times New Roman" pitchFamily="18" charset="0"/>
                </a:rPr>
                <a:t>CSR</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是科克倫協作網的評價人員按照統一工作手冊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Cochrane</a:t>
              </a:r>
              <a:r>
                <a:rPr lang="zh-CN" altLang="en-US" sz="1000" i="1" dirty="0">
                  <a:latin typeface="Times New Roman" pitchFamily="18" charset="0"/>
                  <a:cs typeface="Times New Roman" pitchFamily="18" charset="0"/>
                </a:rPr>
                <a:t> </a:t>
              </a:r>
              <a:r>
                <a:rPr lang="en-US" altLang="zh-CN" sz="1000" i="1" dirty="0" err="1">
                  <a:latin typeface="Times New Roman" pitchFamily="18" charset="0"/>
                  <a:cs typeface="Times New Roman" pitchFamily="18" charset="0"/>
                </a:rPr>
                <a:t>reviewers</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handbook</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，在相應科克倫評價小組</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Cochrane Review </a:t>
              </a:r>
              <a:r>
                <a:rPr lang="en-US" altLang="zh-CN" sz="1100" i="1" dirty="0" err="1">
                  <a:latin typeface="Times New Roman" pitchFamily="18" charset="0"/>
                  <a:cs typeface="Times New Roman" pitchFamily="18" charset="0"/>
                </a:rPr>
                <a:t>Group</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CRG</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編輯部的指導和幫助下所完成的系統評價；由於科克倫協作網具有嚴密的組織管理和質量控制系統，因此科克倫系統評價通常比非科克倫系統評價質量更高，被認為是單一的、評價幹預措施療效的最好的資訊資源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best single source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TW" sz="1100" dirty="0">
                  <a:latin typeface="Times New Roman" pitchFamily="18" charset="0"/>
                  <a:cs typeface="Times New Roman" pitchFamily="18" charset="0"/>
                </a:rPr>
                <a:t>1999</a:t>
              </a:r>
              <a:r>
                <a:rPr lang="zh-CN" altLang="en-US" sz="1100" dirty="0">
                  <a:latin typeface="Times New Roman" pitchFamily="18" charset="0"/>
                  <a:cs typeface="Times New Roman" pitchFamily="18" charset="0"/>
                </a:rPr>
                <a:t>年</a:t>
              </a:r>
              <a:r>
                <a:rPr lang="en-US" altLang="zh-TW"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月在</a:t>
              </a:r>
              <a:r>
                <a:rPr lang="zh-TW" altLang="en-US" sz="1100" dirty="0">
                  <a:latin typeface="Times New Roman" pitchFamily="18" charset="0"/>
                  <a:cs typeface="Times New Roman" pitchFamily="18" charset="0"/>
                </a:rPr>
                <a:t>成都華西醫科大學成立中國</a:t>
              </a:r>
              <a:r>
                <a:rPr lang="zh-CN" altLang="en-US" sz="1100" dirty="0">
                  <a:latin typeface="Times New Roman" pitchFamily="18" charset="0"/>
                  <a:cs typeface="Times New Roman" pitchFamily="18" charset="0"/>
                </a:rPr>
                <a:t>科克倫</a:t>
              </a:r>
              <a:r>
                <a:rPr lang="zh-TW" altLang="en-US" sz="1100" dirty="0">
                  <a:latin typeface="Times New Roman" pitchFamily="18" charset="0"/>
                  <a:cs typeface="Times New Roman" pitchFamily="18" charset="0"/>
                </a:rPr>
                <a:t>協作中心</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The Chinese Cochrane Center</a:t>
              </a:r>
              <a:r>
                <a:rPr lang="en-US" altLang="zh-TW"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2" name="矩形 3"/>
            <p:cNvSpPr>
              <a:spLocks noChangeArrowheads="1"/>
            </p:cNvSpPr>
            <p:nvPr/>
          </p:nvSpPr>
          <p:spPr bwMode="auto">
            <a:xfrm>
              <a:off x="275913" y="2905888"/>
              <a:ext cx="1095292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1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的定義：</a:t>
              </a:r>
              <a:endParaRPr lang="zh-CN" altLang="en-US" sz="1100" dirty="0">
                <a:ea typeface="楷体_GB2312" pitchFamily="49" charset="-122"/>
              </a:endParaRPr>
            </a:p>
          </p:txBody>
        </p:sp>
        <p:sp>
          <p:nvSpPr>
            <p:cNvPr id="6" name="矩形 3"/>
            <p:cNvSpPr>
              <a:spLocks noChangeArrowheads="1"/>
            </p:cNvSpPr>
            <p:nvPr/>
          </p:nvSpPr>
          <p:spPr bwMode="auto">
            <a:xfrm>
              <a:off x="275928" y="355073"/>
              <a:ext cx="1095292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50000"/>
                </a:lnSpc>
              </a:pPr>
              <a:r>
                <a:rPr lang="zh-CN" altLang="en-US" sz="1100" dirty="0">
                  <a:latin typeface="Times New Roman" pitchFamily="18" charset="0"/>
                  <a:cs typeface="Times New Roman" pitchFamily="18" charset="0"/>
                </a:rPr>
                <a:t>醫學系統評價</a:t>
              </a:r>
              <a:r>
                <a:rPr lang="en-US" altLang="zh-CN" sz="1000" dirty="0">
                  <a:ea typeface="楷体_GB2312" pitchFamily="49" charset="-122"/>
                </a:rPr>
                <a:t>(</a:t>
              </a:r>
              <a:r>
                <a:rPr lang="en-US" altLang="zh-CN" sz="1000" i="1" dirty="0">
                  <a:latin typeface="Times New Roman" pitchFamily="18" charset="0"/>
                  <a:ea typeface="楷体_GB2312" pitchFamily="49" charset="-122"/>
                  <a:cs typeface="Times New Roman" pitchFamily="18" charset="0"/>
                </a:rPr>
                <a:t>systematic </a:t>
              </a:r>
              <a:r>
                <a:rPr lang="en-US" altLang="zh-CN" sz="1000" i="1" dirty="0" err="1">
                  <a:latin typeface="Times New Roman" pitchFamily="18" charset="0"/>
                  <a:ea typeface="楷体_GB2312" pitchFamily="49" charset="-122"/>
                  <a:cs typeface="Times New Roman" pitchFamily="18" charset="0"/>
                </a:rPr>
                <a:t>review</a:t>
              </a:r>
              <a:r>
                <a:rPr lang="en-US" altLang="zh-CN" sz="1000" dirty="0" err="1">
                  <a:latin typeface="Times New Roman" pitchFamily="18" charset="0"/>
                  <a:ea typeface="楷体_GB2312" pitchFamily="49" charset="-122"/>
                  <a:cs typeface="Times New Roman" pitchFamily="18" charset="0"/>
                </a:rPr>
                <a:t>,</a:t>
              </a:r>
              <a:r>
                <a:rPr lang="en-US" altLang="zh-CN" sz="1000" i="1" dirty="0" err="1">
                  <a:latin typeface="Times New Roman" pitchFamily="18" charset="0"/>
                  <a:ea typeface="楷体_GB2312" pitchFamily="49" charset="-122"/>
                  <a:cs typeface="Times New Roman" pitchFamily="18" charset="0"/>
                </a:rPr>
                <a:t>SR</a:t>
              </a:r>
              <a:r>
                <a:rPr lang="en-US" altLang="zh-CN" sz="1000" dirty="0">
                  <a:ea typeface="楷体_GB2312" pitchFamily="49" charset="-122"/>
                </a:rPr>
                <a:t>)</a:t>
              </a:r>
              <a:r>
                <a:rPr lang="zh-CN" altLang="en-US" sz="1100" dirty="0">
                  <a:latin typeface="Times New Roman" pitchFamily="18" charset="0"/>
                  <a:cs typeface="Times New Roman" pitchFamily="18" charset="0"/>
                </a:rPr>
                <a:t>的定義：</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202155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60"/>
            <a:ext cx="8012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異質性識別</a:t>
            </a:r>
            <a:r>
              <a:rPr lang="zh-CN" altLang="en-US" sz="14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回歸分析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Meta</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regression</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5" name="组合 4"/>
          <p:cNvGrpSpPr/>
          <p:nvPr/>
        </p:nvGrpSpPr>
        <p:grpSpPr>
          <a:xfrm>
            <a:off x="1307591" y="941916"/>
            <a:ext cx="8864673" cy="4308486"/>
            <a:chOff x="1352854" y="1077711"/>
            <a:chExt cx="8864672" cy="4308486"/>
          </a:xfrm>
        </p:grpSpPr>
        <p:sp>
          <p:nvSpPr>
            <p:cNvPr id="10" name="矩形 9"/>
            <p:cNvSpPr/>
            <p:nvPr/>
          </p:nvSpPr>
          <p:spPr>
            <a:xfrm>
              <a:off x="1352854" y="1077711"/>
              <a:ext cx="8864672" cy="623152"/>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在臨床研究中，混入的協變量混雜因素</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covariate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常常被懷疑是產生異質性的潛在來源，倘若這些混雜因素能夠被準確測量，並且納入符合要求的原始研究的數量足夠多，則可以考慮使用回歸分析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Meta</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regression</a:t>
              </a:r>
              <a:r>
                <a:rPr lang="en-US" altLang="zh-CN" sz="9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的方法來考察各混雜因素對異質性貢獻的大小以識別異質性的主要來源；</a:t>
              </a:r>
              <a:endParaRPr lang="en-US" altLang="zh-CN" sz="1100" dirty="0">
                <a:latin typeface="Times New Roman" pitchFamily="18" charset="0"/>
                <a:cs typeface="Times New Roman" pitchFamily="18" charset="0"/>
              </a:endParaRPr>
            </a:p>
          </p:txBody>
        </p:sp>
        <p:sp>
          <p:nvSpPr>
            <p:cNvPr id="6" name="矩形 5"/>
            <p:cNvSpPr/>
            <p:nvPr/>
          </p:nvSpPr>
          <p:spPr>
            <a:xfrm>
              <a:off x="1352856" y="1677875"/>
              <a:ext cx="8864670" cy="623152"/>
            </a:xfrm>
            <a:prstGeom prst="rect">
              <a:avLst/>
            </a:prstGeom>
          </p:spPr>
          <p:txBody>
            <a:bodyPr wrap="square">
              <a:spAutoFit/>
            </a:bodyPr>
            <a:lstStyle/>
            <a:p>
              <a:pPr>
                <a:lnSpc>
                  <a:spcPct val="150000"/>
                </a:lnSpc>
              </a:pPr>
              <a:r>
                <a:rPr lang="zh-CN" altLang="en-US" sz="1100" dirty="0">
                  <a:solidFill>
                    <a:srgbClr val="000000"/>
                  </a:solidFill>
                  <a:latin typeface="Times New Roman" pitchFamily="18" charset="0"/>
                  <a:cs typeface="Times New Roman" pitchFamily="18" charset="0"/>
                </a:rPr>
                <a:t>診斷試驗隨機效應模型整合分析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的回歸分析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Meta</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regression</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，常使用 </a:t>
              </a:r>
              <a:r>
                <a:rPr lang="en-US" altLang="zh-CN" sz="1100" i="1" dirty="0" err="1">
                  <a:latin typeface="Times New Roman" pitchFamily="18" charset="0"/>
                  <a:cs typeface="Times New Roman" pitchFamily="18" charset="0"/>
                </a:rPr>
                <a:t>Es</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μ</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β</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i</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β</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i</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 + </a:t>
              </a:r>
              <a:r>
                <a:rPr lang="en-US" altLang="zh-CN" sz="1100" i="1" dirty="0">
                  <a:latin typeface="Times New Roman" pitchFamily="18" charset="0"/>
                  <a:cs typeface="Times New Roman" pitchFamily="18" charset="0"/>
                </a:rPr>
                <a:t>β</a:t>
              </a:r>
              <a:r>
                <a:rPr lang="en-US" altLang="zh-CN" sz="1100" i="1" baseline="-25000" dirty="0" err="1">
                  <a:latin typeface="Times New Roman" pitchFamily="18" charset="0"/>
                  <a:cs typeface="Times New Roman" pitchFamily="18" charset="0"/>
                </a:rPr>
                <a:t>p</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X</a:t>
              </a:r>
              <a:r>
                <a:rPr lang="en-US" altLang="zh-CN" sz="1100" i="1" baseline="-25000" dirty="0" err="1">
                  <a:latin typeface="Times New Roman" pitchFamily="18" charset="0"/>
                  <a:cs typeface="Times New Roman" pitchFamily="18" charset="0"/>
                </a:rPr>
                <a:t>im</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or</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β</a:t>
              </a:r>
              <a:r>
                <a:rPr lang="en-US" altLang="zh-CN" sz="1100" i="1" baseline="-25000" dirty="0" err="1">
                  <a:latin typeface="Times New Roman" pitchFamily="18" charset="0"/>
                  <a:cs typeface="Times New Roman" pitchFamily="18" charset="0"/>
                </a:rPr>
                <a:t>te</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TE</a:t>
              </a:r>
              <a:r>
                <a:rPr lang="en-US" altLang="zh-CN" sz="1100" i="1" baseline="-25000" dirty="0" err="1">
                  <a:latin typeface="Times New Roman" pitchFamily="18" charset="0"/>
                  <a:cs typeface="Times New Roman" pitchFamily="18" charset="0"/>
                </a:rPr>
                <a:t>i</a:t>
              </a:r>
              <a:r>
                <a:rPr lang="zh-CN" altLang="en-US" sz="1100" dirty="0">
                  <a:latin typeface="Times New Roman" pitchFamily="18" charset="0"/>
                  <a:cs typeface="Times New Roman" pitchFamily="18" charset="0"/>
                </a:rPr>
                <a:t>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ζ</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ε</a:t>
              </a:r>
              <a:r>
                <a:rPr lang="en-US" altLang="zh-CN" sz="1100" i="1" baseline="-25000" dirty="0">
                  <a:solidFill>
                    <a:srgbClr val="000000"/>
                  </a:solidFill>
                  <a:latin typeface="Times New Roman" pitchFamily="18" charset="0"/>
                  <a:cs typeface="Times New Roman" pitchFamily="18" charset="0"/>
                </a:rPr>
                <a:t>i</a:t>
              </a:r>
              <a:r>
                <a:rPr lang="zh-CN" altLang="en-US" sz="1100" dirty="0">
                  <a:latin typeface="Times New Roman" pitchFamily="18" charset="0"/>
                  <a:cs typeface="Times New Roman" pitchFamily="18" charset="0"/>
                </a:rPr>
                <a:t> 模型，擬合各協變量的回歸係數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β</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，來估計各協變量對異質性貢獻的顯著程度，模型中</a:t>
              </a:r>
              <a:r>
                <a:rPr lang="en-US" altLang="zh-CN" sz="1100" dirty="0">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ζ</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latin typeface="Times New Roman" pitchFamily="18" charset="0"/>
                  <a:cs typeface="Times New Roman" pitchFamily="18" charset="0"/>
                </a:rPr>
                <a:t>N</a:t>
              </a:r>
              <a:r>
                <a:rPr lang="zh-CN" altLang="en-US" sz="900" dirty="0">
                  <a:solidFill>
                    <a:srgbClr val="000000"/>
                  </a:solidFill>
                  <a:latin typeface="方正兰亭黑3_GBK"/>
                  <a:cs typeface="Times New Roman" pitchFamily="18" charset="0"/>
                </a:rPr>
                <a:t>～</a:t>
              </a:r>
              <a:r>
                <a:rPr lang="en-US" altLang="zh-CN" sz="1100" dirty="0">
                  <a:latin typeface="Times New Roman" pitchFamily="18" charset="0"/>
                  <a:cs typeface="Times New Roman" pitchFamily="18" charset="0"/>
                </a:rPr>
                <a:t>(0,</a:t>
              </a:r>
              <a:r>
                <a:rPr lang="el-GR" altLang="zh-CN" sz="1100" i="1" dirty="0">
                  <a:latin typeface="Times New Roman" pitchFamily="18" charset="0"/>
                  <a:cs typeface="Times New Roman" pitchFamily="18" charset="0"/>
                </a:rPr>
                <a:t>τ</a:t>
              </a:r>
              <a:r>
                <a:rPr lang="el-GR"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l-GR" altLang="zh-CN" sz="1100" i="1" dirty="0">
                  <a:solidFill>
                    <a:srgbClr val="000000"/>
                  </a:solidFill>
                  <a:latin typeface="Times New Roman" pitchFamily="18" charset="0"/>
                  <a:cs typeface="Times New Roman" pitchFamily="18" charset="0"/>
                </a:rPr>
                <a:t>ε</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N</a:t>
              </a:r>
              <a:r>
                <a:rPr lang="zh-CN" altLang="en-US" sz="9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0,</a:t>
              </a:r>
              <a:r>
                <a:rPr lang="en-US" altLang="zh-CN" sz="1100" i="1" dirty="0">
                  <a:latin typeface="Times New Roman" pitchFamily="18" charset="0"/>
                  <a:cs typeface="Times New Roman" pitchFamily="18" charset="0"/>
                </a:rPr>
                <a:t>S</a:t>
              </a:r>
              <a:r>
                <a:rPr lang="en-US" altLang="zh-CN" sz="1100" i="1" baseline="-25000" dirty="0">
                  <a:latin typeface="Times New Roman" pitchFamily="18" charset="0"/>
                  <a:cs typeface="Times New Roman" pitchFamily="18" charset="0"/>
                </a:rPr>
                <a:t>i</a:t>
              </a:r>
              <a:r>
                <a:rPr lang="en-US" altLang="zh-CN" sz="1100" baseline="30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nvGrpSpPr>
            <p:cNvPr id="4" name="组合 3"/>
            <p:cNvGrpSpPr/>
            <p:nvPr/>
          </p:nvGrpSpPr>
          <p:grpSpPr>
            <a:xfrm>
              <a:off x="1420752" y="2534984"/>
              <a:ext cx="8728876" cy="2851213"/>
              <a:chOff x="1420752" y="2534984"/>
              <a:chExt cx="8728876" cy="2851213"/>
            </a:xfrm>
          </p:grpSpPr>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0752" y="2534984"/>
                <a:ext cx="8728876" cy="125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430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3797" y="4128390"/>
                <a:ext cx="3706210" cy="125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454107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隨機效應模型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random effect model</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3" name="组合 2"/>
          <p:cNvGrpSpPr/>
          <p:nvPr/>
        </p:nvGrpSpPr>
        <p:grpSpPr>
          <a:xfrm>
            <a:off x="494337" y="852713"/>
            <a:ext cx="10671305" cy="4624085"/>
            <a:chOff x="494338" y="862315"/>
            <a:chExt cx="10671304" cy="4624085"/>
          </a:xfrm>
        </p:grpSpPr>
        <p:sp>
          <p:nvSpPr>
            <p:cNvPr id="27" name="矩形 26"/>
            <p:cNvSpPr/>
            <p:nvPr/>
          </p:nvSpPr>
          <p:spPr>
            <a:xfrm>
              <a:off x="552262" y="1716395"/>
              <a:ext cx="10284736"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隨機效應模型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random effect model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Y</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μ</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ζ</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ε</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zh-CN" altLang="en-US" sz="1100" dirty="0">
                  <a:latin typeface="Times New Roman" pitchFamily="18" charset="0"/>
                  <a:cs typeface="Times New Roman" pitchFamily="18" charset="0"/>
                </a:rPr>
                <a:t>合併效應量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combined effect size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可依據模型進行加權平均；</a:t>
              </a:r>
              <a:endParaRPr lang="en-US" altLang="zh-CN" sz="1100" dirty="0">
                <a:latin typeface="Times New Roman" pitchFamily="18" charset="0"/>
                <a:cs typeface="Times New Roman" pitchFamily="18" charset="0"/>
              </a:endParaRPr>
            </a:p>
          </p:txBody>
        </p:sp>
        <p:sp>
          <p:nvSpPr>
            <p:cNvPr id="15" name="矩形 14"/>
            <p:cNvSpPr/>
            <p:nvPr/>
          </p:nvSpPr>
          <p:spPr>
            <a:xfrm>
              <a:off x="552262" y="862315"/>
              <a:ext cx="10284736"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隨機效應模型下我們允許不同研究間的真實效應不同，例如，對於研究對象年齡更老、或者接受過更高教育、或者比其他人更健康、或使用更多密集的幹預措施等，效應值可能更高（更低），因為除其它原因外，會因研究對象和幹預措施的不同，研究間會有不同的效應值，如果有可能完成無限個數目的研究（符合我們分析的納入標準），研究的真實效應將服從某均值的分佈，不同研究的效應值實際上可以假設表現為從這些效應值中的隨機抽樣；</a:t>
              </a:r>
              <a:endParaRPr lang="en-US" altLang="zh-CN" sz="1100" dirty="0">
                <a:latin typeface="Times New Roman" pitchFamily="18" charset="0"/>
                <a:cs typeface="Times New Roman" pitchFamily="18" charset="0"/>
              </a:endParaRPr>
            </a:p>
          </p:txBody>
        </p:sp>
        <p:grpSp>
          <p:nvGrpSpPr>
            <p:cNvPr id="2" name="组合 1"/>
            <p:cNvGrpSpPr/>
            <p:nvPr/>
          </p:nvGrpSpPr>
          <p:grpSpPr>
            <a:xfrm>
              <a:off x="494338" y="2091900"/>
              <a:ext cx="10671304" cy="3394500"/>
              <a:chOff x="494338" y="2091900"/>
              <a:chExt cx="10671304" cy="3394500"/>
            </a:xfrm>
          </p:grpSpPr>
          <p:pic>
            <p:nvPicPr>
              <p:cNvPr id="345164" name="Picture 7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1961" y="2091900"/>
                <a:ext cx="5543681" cy="339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组合 11"/>
              <p:cNvGrpSpPr/>
              <p:nvPr/>
            </p:nvGrpSpPr>
            <p:grpSpPr>
              <a:xfrm>
                <a:off x="494339" y="3612338"/>
                <a:ext cx="4964902" cy="838200"/>
                <a:chOff x="494339" y="3612338"/>
                <a:chExt cx="4964902" cy="838200"/>
              </a:xfrm>
            </p:grpSpPr>
            <p:sp>
              <p:nvSpPr>
                <p:cNvPr id="16" name="矩形 15"/>
                <p:cNvSpPr/>
                <p:nvPr/>
              </p:nvSpPr>
              <p:spPr>
                <a:xfrm>
                  <a:off x="494339" y="3840208"/>
                  <a:ext cx="4964902"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                                      ，                                                    ；</a:t>
                  </a:r>
                  <a:endParaRPr lang="en-US" altLang="zh-CN" sz="1100" dirty="0">
                    <a:latin typeface="Times New Roman" pitchFamily="18" charset="0"/>
                    <a:cs typeface="Times New Roman"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29309889"/>
                    </p:ext>
                  </p:extLst>
                </p:nvPr>
              </p:nvGraphicFramePr>
              <p:xfrm>
                <a:off x="1790488" y="3612338"/>
                <a:ext cx="1168400" cy="838200"/>
              </p:xfrm>
              <a:graphic>
                <a:graphicData uri="http://schemas.openxmlformats.org/presentationml/2006/ole">
                  <mc:AlternateContent xmlns:mc="http://schemas.openxmlformats.org/markup-compatibility/2006">
                    <mc:Choice xmlns:v="urn:schemas-microsoft-com:vml" Requires="v">
                      <p:oleObj name="Equation" r:id="rId4" imgW="1168400" imgH="838200" progId="">
                        <p:embed/>
                      </p:oleObj>
                    </mc:Choice>
                    <mc:Fallback>
                      <p:oleObj name="Equation" r:id="rId4" imgW="1168400" imgH="838200" progId="">
                        <p:embed/>
                        <p:pic>
                          <p:nvPicPr>
                            <p:cNvPr id="0" name="Picture 15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488" y="3612338"/>
                              <a:ext cx="11684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4147393017"/>
                    </p:ext>
                  </p:extLst>
                </p:nvPr>
              </p:nvGraphicFramePr>
              <p:xfrm>
                <a:off x="3245539" y="3805792"/>
                <a:ext cx="1625600" cy="635000"/>
              </p:xfrm>
              <a:graphic>
                <a:graphicData uri="http://schemas.openxmlformats.org/presentationml/2006/ole">
                  <mc:AlternateContent xmlns:mc="http://schemas.openxmlformats.org/markup-compatibility/2006">
                    <mc:Choice xmlns:v="urn:schemas-microsoft-com:vml" Requires="v">
                      <p:oleObj name="Equation" r:id="rId6" imgW="1624895" imgH="634725" progId="">
                        <p:embed/>
                      </p:oleObj>
                    </mc:Choice>
                    <mc:Fallback>
                      <p:oleObj name="Equation" r:id="rId6" imgW="1624895" imgH="634725" progId="">
                        <p:embed/>
                        <p:pic>
                          <p:nvPicPr>
                            <p:cNvPr id="0" name="Picture 151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5539" y="3805792"/>
                              <a:ext cx="16256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779210355"/>
                    </p:ext>
                  </p:extLst>
                </p:nvPr>
              </p:nvGraphicFramePr>
              <p:xfrm>
                <a:off x="696014" y="3826429"/>
                <a:ext cx="812800" cy="431800"/>
              </p:xfrm>
              <a:graphic>
                <a:graphicData uri="http://schemas.openxmlformats.org/presentationml/2006/ole">
                  <mc:AlternateContent xmlns:mc="http://schemas.openxmlformats.org/markup-compatibility/2006">
                    <mc:Choice xmlns:v="urn:schemas-microsoft-com:vml" Requires="v">
                      <p:oleObj name="Equation" r:id="rId8" imgW="812447" imgH="431613" progId="">
                        <p:embed/>
                      </p:oleObj>
                    </mc:Choice>
                    <mc:Fallback>
                      <p:oleObj name="Equation" r:id="rId8" imgW="812447" imgH="431613" progId="">
                        <p:embed/>
                        <p:pic>
                          <p:nvPicPr>
                            <p:cNvPr id="0" name="Picture 151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014" y="3826429"/>
                              <a:ext cx="8128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 name="组合 20"/>
              <p:cNvGrpSpPr/>
              <p:nvPr/>
            </p:nvGrpSpPr>
            <p:grpSpPr>
              <a:xfrm>
                <a:off x="652467" y="4891404"/>
                <a:ext cx="3928586" cy="346249"/>
                <a:chOff x="652467" y="4891404"/>
                <a:chExt cx="3928586" cy="346249"/>
              </a:xfrm>
            </p:grpSpPr>
            <p:sp>
              <p:nvSpPr>
                <p:cNvPr id="17" name="矩形 16"/>
                <p:cNvSpPr/>
                <p:nvPr/>
              </p:nvSpPr>
              <p:spPr>
                <a:xfrm>
                  <a:off x="652467" y="4891404"/>
                  <a:ext cx="3928586"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Effect size confidence interval</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2733880933"/>
                    </p:ext>
                  </p:extLst>
                </p:nvPr>
              </p:nvGraphicFramePr>
              <p:xfrm>
                <a:off x="2634610" y="4892929"/>
                <a:ext cx="1409700" cy="304800"/>
              </p:xfrm>
              <a:graphic>
                <a:graphicData uri="http://schemas.openxmlformats.org/presentationml/2006/ole">
                  <mc:AlternateContent xmlns:mc="http://schemas.openxmlformats.org/markup-compatibility/2006">
                    <mc:Choice xmlns:v="urn:schemas-microsoft-com:vml" Requires="v">
                      <p:oleObj name="Equation" r:id="rId10" imgW="1409088" imgH="304668" progId="">
                        <p:embed/>
                      </p:oleObj>
                    </mc:Choice>
                    <mc:Fallback>
                      <p:oleObj name="Equation" r:id="rId10" imgW="1409088" imgH="304668" progId="">
                        <p:embed/>
                        <p:pic>
                          <p:nvPicPr>
                            <p:cNvPr id="0" name="Picture 1515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34610" y="4892929"/>
                              <a:ext cx="14097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组合 10"/>
              <p:cNvGrpSpPr/>
              <p:nvPr/>
            </p:nvGrpSpPr>
            <p:grpSpPr>
              <a:xfrm>
                <a:off x="494338" y="2412790"/>
                <a:ext cx="6295785" cy="932467"/>
                <a:chOff x="494338" y="2412790"/>
                <a:chExt cx="6295785" cy="932467"/>
              </a:xfrm>
            </p:grpSpPr>
            <p:sp>
              <p:nvSpPr>
                <p:cNvPr id="29" name="矩形 28"/>
                <p:cNvSpPr/>
                <p:nvPr/>
              </p:nvSpPr>
              <p:spPr>
                <a:xfrm>
                  <a:off x="494338" y="2744725"/>
                  <a:ext cx="6295785"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                                         ，                                              ；</a:t>
                  </a:r>
                  <a:endParaRPr lang="en-US" altLang="zh-CN" sz="1100" dirty="0">
                    <a:latin typeface="Times New Roman" pitchFamily="18" charset="0"/>
                    <a:cs typeface="Times New Roman" pitchFamily="18"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3362047195"/>
                    </p:ext>
                  </p:extLst>
                </p:nvPr>
              </p:nvGraphicFramePr>
              <p:xfrm>
                <a:off x="4981456" y="2701949"/>
                <a:ext cx="1511300" cy="431800"/>
              </p:xfrm>
              <a:graphic>
                <a:graphicData uri="http://schemas.openxmlformats.org/presentationml/2006/ole">
                  <mc:AlternateContent xmlns:mc="http://schemas.openxmlformats.org/markup-compatibility/2006">
                    <mc:Choice xmlns:v="urn:schemas-microsoft-com:vml" Requires="v">
                      <p:oleObj name="Equation" r:id="rId12" imgW="1511300" imgH="431800" progId="">
                        <p:embed/>
                      </p:oleObj>
                    </mc:Choice>
                    <mc:Fallback>
                      <p:oleObj name="Equation" r:id="rId12" imgW="1511300" imgH="431800" progId="">
                        <p:embed/>
                        <p:pic>
                          <p:nvPicPr>
                            <p:cNvPr id="0" name="Picture 151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81456" y="2701949"/>
                              <a:ext cx="1511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252586944"/>
                    </p:ext>
                  </p:extLst>
                </p:nvPr>
              </p:nvGraphicFramePr>
              <p:xfrm>
                <a:off x="697732" y="2418157"/>
                <a:ext cx="2514600" cy="927100"/>
              </p:xfrm>
              <a:graphic>
                <a:graphicData uri="http://schemas.openxmlformats.org/presentationml/2006/ole">
                  <mc:AlternateContent xmlns:mc="http://schemas.openxmlformats.org/markup-compatibility/2006">
                    <mc:Choice xmlns:v="urn:schemas-microsoft-com:vml" Requires="v">
                      <p:oleObj name="Equation" r:id="rId14" imgW="2514600" imgH="927100" progId="">
                        <p:embed/>
                      </p:oleObj>
                    </mc:Choice>
                    <mc:Fallback>
                      <p:oleObj name="Equation" r:id="rId14" imgW="2514600" imgH="927100" progId="">
                        <p:embed/>
                        <p:pic>
                          <p:nvPicPr>
                            <p:cNvPr id="0" name="Picture 151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7732" y="2418157"/>
                              <a:ext cx="25146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1991190695"/>
                    </p:ext>
                  </p:extLst>
                </p:nvPr>
              </p:nvGraphicFramePr>
              <p:xfrm>
                <a:off x="3403361" y="2412790"/>
                <a:ext cx="1409700" cy="927100"/>
              </p:xfrm>
              <a:graphic>
                <a:graphicData uri="http://schemas.openxmlformats.org/presentationml/2006/ole">
                  <mc:AlternateContent xmlns:mc="http://schemas.openxmlformats.org/markup-compatibility/2006">
                    <mc:Choice xmlns:v="urn:schemas-microsoft-com:vml" Requires="v">
                      <p:oleObj name="Equation" r:id="rId16" imgW="1409700" imgH="927100" progId="">
                        <p:embed/>
                      </p:oleObj>
                    </mc:Choice>
                    <mc:Fallback>
                      <p:oleObj name="Equation" r:id="rId16" imgW="1409700" imgH="927100" progId="">
                        <p:embed/>
                        <p:pic>
                          <p:nvPicPr>
                            <p:cNvPr id="0" name="Picture 1515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03361" y="2412790"/>
                              <a:ext cx="14097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spTree>
    <p:extLst>
      <p:ext uri="{BB962C8B-B14F-4D97-AF65-F5344CB8AC3E}">
        <p14:creationId xmlns:p14="http://schemas.microsoft.com/office/powerpoint/2010/main" val="311467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6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敏感性分析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sensibility analysis</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5" name="组合 4"/>
          <p:cNvGrpSpPr/>
          <p:nvPr/>
        </p:nvGrpSpPr>
        <p:grpSpPr>
          <a:xfrm>
            <a:off x="420486" y="710069"/>
            <a:ext cx="10667912" cy="4970377"/>
            <a:chOff x="420485" y="728173"/>
            <a:chExt cx="10667912" cy="4970377"/>
          </a:xfrm>
        </p:grpSpPr>
        <p:sp>
          <p:nvSpPr>
            <p:cNvPr id="15" name="矩形 14"/>
            <p:cNvSpPr/>
            <p:nvPr/>
          </p:nvSpPr>
          <p:spPr>
            <a:xfrm>
              <a:off x="420486" y="728173"/>
              <a:ext cx="1066641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敏感性分析</a:t>
              </a:r>
              <a:r>
                <a:rPr lang="en-US" altLang="zh-CN" sz="1000" dirty="0">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sensibility 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、排除極值效應量原始研究，</a:t>
              </a: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、排除最大變異原始研究，</a:t>
              </a: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、派出最大權重原始研究，</a:t>
              </a: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、排除質量最低</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高</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原始研究；</a:t>
              </a:r>
              <a:endParaRPr lang="en-US" altLang="zh-CN" sz="1100" dirty="0">
                <a:latin typeface="Times New Roman" pitchFamily="18" charset="0"/>
                <a:cs typeface="Times New Roman" pitchFamily="18" charset="0"/>
              </a:endParaRPr>
            </a:p>
          </p:txBody>
        </p:sp>
        <p:pic>
          <p:nvPicPr>
            <p:cNvPr id="375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986" y="1192998"/>
              <a:ext cx="10666411" cy="120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421986" y="2604868"/>
              <a:ext cx="10666411" cy="930791"/>
              <a:chOff x="463551" y="2901964"/>
              <a:chExt cx="10666411" cy="930791"/>
            </a:xfrm>
          </p:grpSpPr>
          <p:sp>
            <p:nvSpPr>
              <p:cNvPr id="17" name="矩形 16"/>
              <p:cNvSpPr/>
              <p:nvPr/>
            </p:nvSpPr>
            <p:spPr>
              <a:xfrm>
                <a:off x="463551" y="3224779"/>
                <a:ext cx="10666411"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                                                ，                                             ，                              ，                               ，                               ；</a:t>
                </a:r>
                <a:endParaRPr lang="en-US" altLang="zh-CN" sz="1100" dirty="0">
                  <a:latin typeface="Times New Roman" pitchFamily="18" charset="0"/>
                  <a:cs typeface="Times New Roman" pitchFamily="18"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686515785"/>
                  </p:ext>
                </p:extLst>
              </p:nvPr>
            </p:nvGraphicFramePr>
            <p:xfrm>
              <a:off x="8357286" y="2968968"/>
              <a:ext cx="850900" cy="838200"/>
            </p:xfrm>
            <a:graphic>
              <a:graphicData uri="http://schemas.openxmlformats.org/presentationml/2006/ole">
                <mc:AlternateContent xmlns:mc="http://schemas.openxmlformats.org/markup-compatibility/2006">
                  <mc:Choice xmlns:v="urn:schemas-microsoft-com:vml" Requires="v">
                    <p:oleObj name="Equation" r:id="rId4" imgW="850900" imgH="838200" progId="">
                      <p:embed/>
                    </p:oleObj>
                  </mc:Choice>
                  <mc:Fallback>
                    <p:oleObj name="Equation" r:id="rId4" imgW="850900" imgH="838200" progId="">
                      <p:embed/>
                      <p:pic>
                        <p:nvPicPr>
                          <p:cNvPr id="0" name="Picture 245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7286" y="2968968"/>
                            <a:ext cx="8509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37436277"/>
                  </p:ext>
                </p:extLst>
              </p:nvPr>
            </p:nvGraphicFramePr>
            <p:xfrm>
              <a:off x="9616946" y="3188044"/>
              <a:ext cx="723900" cy="622300"/>
            </p:xfrm>
            <a:graphic>
              <a:graphicData uri="http://schemas.openxmlformats.org/presentationml/2006/ole">
                <mc:AlternateContent xmlns:mc="http://schemas.openxmlformats.org/markup-compatibility/2006">
                  <mc:Choice xmlns:v="urn:schemas-microsoft-com:vml" Requires="v">
                    <p:oleObj name="Equation" r:id="rId6" imgW="723586" imgH="622030" progId="">
                      <p:embed/>
                    </p:oleObj>
                  </mc:Choice>
                  <mc:Fallback>
                    <p:oleObj name="Equation" r:id="rId6" imgW="723586" imgH="622030" progId="">
                      <p:embed/>
                      <p:pic>
                        <p:nvPicPr>
                          <p:cNvPr id="0" name="Picture 245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16946" y="3188044"/>
                            <a:ext cx="7239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465672827"/>
                  </p:ext>
                </p:extLst>
              </p:nvPr>
            </p:nvGraphicFramePr>
            <p:xfrm>
              <a:off x="7186073" y="3192820"/>
              <a:ext cx="812800" cy="431800"/>
            </p:xfrm>
            <a:graphic>
              <a:graphicData uri="http://schemas.openxmlformats.org/presentationml/2006/ole">
                <mc:AlternateContent xmlns:mc="http://schemas.openxmlformats.org/markup-compatibility/2006">
                  <mc:Choice xmlns:v="urn:schemas-microsoft-com:vml" Requires="v">
                    <p:oleObj name="Equation" r:id="rId8" imgW="812447" imgH="431613" progId="">
                      <p:embed/>
                    </p:oleObj>
                  </mc:Choice>
                  <mc:Fallback>
                    <p:oleObj name="Equation" r:id="rId8" imgW="812447" imgH="431613" progId="">
                      <p:embed/>
                      <p:pic>
                        <p:nvPicPr>
                          <p:cNvPr id="0" name="Picture 245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6073" y="3192820"/>
                            <a:ext cx="8128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680634508"/>
                  </p:ext>
                </p:extLst>
              </p:nvPr>
            </p:nvGraphicFramePr>
            <p:xfrm>
              <a:off x="3593975" y="3185756"/>
              <a:ext cx="1511300" cy="431800"/>
            </p:xfrm>
            <a:graphic>
              <a:graphicData uri="http://schemas.openxmlformats.org/presentationml/2006/ole">
                <mc:AlternateContent xmlns:mc="http://schemas.openxmlformats.org/markup-compatibility/2006">
                  <mc:Choice xmlns:v="urn:schemas-microsoft-com:vml" Requires="v">
                    <p:oleObj name="Equation" r:id="rId10" imgW="1511300" imgH="431800" progId="">
                      <p:embed/>
                    </p:oleObj>
                  </mc:Choice>
                  <mc:Fallback>
                    <p:oleObj name="Equation" r:id="rId10" imgW="1511300" imgH="431800" progId="">
                      <p:embed/>
                      <p:pic>
                        <p:nvPicPr>
                          <p:cNvPr id="0" name="Picture 245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93975" y="3185756"/>
                            <a:ext cx="1511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391636211"/>
                  </p:ext>
                </p:extLst>
              </p:nvPr>
            </p:nvGraphicFramePr>
            <p:xfrm>
              <a:off x="808555" y="2901964"/>
              <a:ext cx="2514600" cy="927100"/>
            </p:xfrm>
            <a:graphic>
              <a:graphicData uri="http://schemas.openxmlformats.org/presentationml/2006/ole">
                <mc:AlternateContent xmlns:mc="http://schemas.openxmlformats.org/markup-compatibility/2006">
                  <mc:Choice xmlns:v="urn:schemas-microsoft-com:vml" Requires="v">
                    <p:oleObj name="Equation" r:id="rId12" imgW="2514600" imgH="927100" progId="">
                      <p:embed/>
                    </p:oleObj>
                  </mc:Choice>
                  <mc:Fallback>
                    <p:oleObj name="Equation" r:id="rId12" imgW="2514600" imgH="927100" progId="">
                      <p:embed/>
                      <p:pic>
                        <p:nvPicPr>
                          <p:cNvPr id="0" name="Picture 245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8555" y="2901964"/>
                            <a:ext cx="25146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783662020"/>
                  </p:ext>
                </p:extLst>
              </p:nvPr>
            </p:nvGraphicFramePr>
            <p:xfrm>
              <a:off x="5433327" y="2905655"/>
              <a:ext cx="1409700" cy="927100"/>
            </p:xfrm>
            <a:graphic>
              <a:graphicData uri="http://schemas.openxmlformats.org/presentationml/2006/ole">
                <mc:AlternateContent xmlns:mc="http://schemas.openxmlformats.org/markup-compatibility/2006">
                  <mc:Choice xmlns:v="urn:schemas-microsoft-com:vml" Requires="v">
                    <p:oleObj name="Equation" r:id="rId14" imgW="1409700" imgH="927100" progId="">
                      <p:embed/>
                    </p:oleObj>
                  </mc:Choice>
                  <mc:Fallback>
                    <p:oleObj name="Equation" r:id="rId14" imgW="1409700" imgH="927100" progId="">
                      <p:embed/>
                      <p:pic>
                        <p:nvPicPr>
                          <p:cNvPr id="0" name="Picture 245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33327" y="2905655"/>
                            <a:ext cx="1409700"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组合 3"/>
            <p:cNvGrpSpPr/>
            <p:nvPr/>
          </p:nvGrpSpPr>
          <p:grpSpPr>
            <a:xfrm>
              <a:off x="420485" y="4755575"/>
              <a:ext cx="10666411" cy="942975"/>
              <a:chOff x="420485" y="4755575"/>
              <a:chExt cx="10666411" cy="942975"/>
            </a:xfrm>
          </p:grpSpPr>
          <p:sp>
            <p:nvSpPr>
              <p:cNvPr id="18" name="矩形 17"/>
              <p:cNvSpPr/>
              <p:nvPr/>
            </p:nvSpPr>
            <p:spPr>
              <a:xfrm>
                <a:off x="420485" y="5085047"/>
                <a:ext cx="10666411"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                                                     ，                                               ，                             ，                                 ，                               ；</a:t>
                </a:r>
                <a:endParaRPr lang="en-US" altLang="zh-CN" sz="1100" dirty="0">
                  <a:latin typeface="Times New Roman" pitchFamily="18" charset="0"/>
                  <a:cs typeface="Times New Roman" pitchFamily="18"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3314925359"/>
                  </p:ext>
                </p:extLst>
              </p:nvPr>
            </p:nvGraphicFramePr>
            <p:xfrm>
              <a:off x="8483310" y="4815900"/>
              <a:ext cx="965200" cy="863600"/>
            </p:xfrm>
            <a:graphic>
              <a:graphicData uri="http://schemas.openxmlformats.org/presentationml/2006/ole">
                <mc:AlternateContent xmlns:mc="http://schemas.openxmlformats.org/markup-compatibility/2006">
                  <mc:Choice xmlns:v="urn:schemas-microsoft-com:vml" Requires="v">
                    <p:oleObj name="Equation" r:id="rId16" imgW="965200" imgH="863600" progId="">
                      <p:embed/>
                    </p:oleObj>
                  </mc:Choice>
                  <mc:Fallback>
                    <p:oleObj name="Equation" r:id="rId16" imgW="965200" imgH="863600" progId="">
                      <p:embed/>
                      <p:pic>
                        <p:nvPicPr>
                          <p:cNvPr id="0" name="Picture 245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83310" y="4815900"/>
                            <a:ext cx="9652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267353904"/>
                  </p:ext>
                </p:extLst>
              </p:nvPr>
            </p:nvGraphicFramePr>
            <p:xfrm>
              <a:off x="9743260" y="5041900"/>
              <a:ext cx="876300" cy="635000"/>
            </p:xfrm>
            <a:graphic>
              <a:graphicData uri="http://schemas.openxmlformats.org/presentationml/2006/ole">
                <mc:AlternateContent xmlns:mc="http://schemas.openxmlformats.org/markup-compatibility/2006">
                  <mc:Choice xmlns:v="urn:schemas-microsoft-com:vml" Requires="v">
                    <p:oleObj name="Equation" r:id="rId18" imgW="875920" imgH="634725" progId="">
                      <p:embed/>
                    </p:oleObj>
                  </mc:Choice>
                  <mc:Fallback>
                    <p:oleObj name="Equation" r:id="rId18" imgW="875920" imgH="634725" progId="">
                      <p:embed/>
                      <p:pic>
                        <p:nvPicPr>
                          <p:cNvPr id="0" name="Picture 245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43260" y="5041900"/>
                            <a:ext cx="8763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354435847"/>
                  </p:ext>
                </p:extLst>
              </p:nvPr>
            </p:nvGraphicFramePr>
            <p:xfrm>
              <a:off x="7343185" y="5053168"/>
              <a:ext cx="863600" cy="431800"/>
            </p:xfrm>
            <a:graphic>
              <a:graphicData uri="http://schemas.openxmlformats.org/presentationml/2006/ole">
                <mc:AlternateContent xmlns:mc="http://schemas.openxmlformats.org/markup-compatibility/2006">
                  <mc:Choice xmlns:v="urn:schemas-microsoft-com:vml" Requires="v">
                    <p:oleObj name="Equation" r:id="rId20" imgW="863225" imgH="431613" progId="">
                      <p:embed/>
                    </p:oleObj>
                  </mc:Choice>
                  <mc:Fallback>
                    <p:oleObj name="Equation" r:id="rId20" imgW="863225" imgH="431613" progId="">
                      <p:embed/>
                      <p:pic>
                        <p:nvPicPr>
                          <p:cNvPr id="0" name="Picture 245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43185" y="5053168"/>
                            <a:ext cx="8636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866520002"/>
                  </p:ext>
                </p:extLst>
              </p:nvPr>
            </p:nvGraphicFramePr>
            <p:xfrm>
              <a:off x="3524250" y="5021263"/>
              <a:ext cx="1765300" cy="482600"/>
            </p:xfrm>
            <a:graphic>
              <a:graphicData uri="http://schemas.openxmlformats.org/presentationml/2006/ole">
                <mc:AlternateContent xmlns:mc="http://schemas.openxmlformats.org/markup-compatibility/2006">
                  <mc:Choice xmlns:v="urn:schemas-microsoft-com:vml" Requires="v">
                    <p:oleObj name="Equation" r:id="rId22" imgW="1765300" imgH="482600" progId="">
                      <p:embed/>
                    </p:oleObj>
                  </mc:Choice>
                  <mc:Fallback>
                    <p:oleObj name="Equation" r:id="rId22" imgW="1765300" imgH="482600" progId="">
                      <p:embed/>
                      <p:pic>
                        <p:nvPicPr>
                          <p:cNvPr id="0" name="Picture 245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24250" y="5021263"/>
                            <a:ext cx="17653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041435696"/>
                  </p:ext>
                </p:extLst>
              </p:nvPr>
            </p:nvGraphicFramePr>
            <p:xfrm>
              <a:off x="714085" y="4755575"/>
              <a:ext cx="2616200" cy="939800"/>
            </p:xfrm>
            <a:graphic>
              <a:graphicData uri="http://schemas.openxmlformats.org/presentationml/2006/ole">
                <mc:AlternateContent xmlns:mc="http://schemas.openxmlformats.org/markup-compatibility/2006">
                  <mc:Choice xmlns:v="urn:schemas-microsoft-com:vml" Requires="v">
                    <p:oleObj name="Equation" r:id="rId24" imgW="2616200" imgH="939800" progId="">
                      <p:embed/>
                    </p:oleObj>
                  </mc:Choice>
                  <mc:Fallback>
                    <p:oleObj name="Equation" r:id="rId24" imgW="2616200" imgH="939800" progId="">
                      <p:embed/>
                      <p:pic>
                        <p:nvPicPr>
                          <p:cNvPr id="0" name="Picture 2453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4085" y="4755575"/>
                            <a:ext cx="26162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478088185"/>
                  </p:ext>
                </p:extLst>
              </p:nvPr>
            </p:nvGraphicFramePr>
            <p:xfrm>
              <a:off x="5528973" y="4758750"/>
              <a:ext cx="1511300" cy="939800"/>
            </p:xfrm>
            <a:graphic>
              <a:graphicData uri="http://schemas.openxmlformats.org/presentationml/2006/ole">
                <mc:AlternateContent xmlns:mc="http://schemas.openxmlformats.org/markup-compatibility/2006">
                  <mc:Choice xmlns:v="urn:schemas-microsoft-com:vml" Requires="v">
                    <p:oleObj name="Equation" r:id="rId26" imgW="1511300" imgH="939800" progId="">
                      <p:embed/>
                    </p:oleObj>
                  </mc:Choice>
                  <mc:Fallback>
                    <p:oleObj name="Equation" r:id="rId26" imgW="1511300" imgH="939800" progId="">
                      <p:embed/>
                      <p:pic>
                        <p:nvPicPr>
                          <p:cNvPr id="0" name="Picture 245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528973" y="4758750"/>
                            <a:ext cx="15113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5" name="矩形 24"/>
            <p:cNvSpPr/>
            <p:nvPr/>
          </p:nvSpPr>
          <p:spPr>
            <a:xfrm>
              <a:off x="420485" y="3659979"/>
              <a:ext cx="10666411"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假設考察第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study</a:t>
              </a:r>
              <a:r>
                <a:rPr lang="en-US" altLang="zh-CN" sz="1000" i="1" baseline="-25000" dirty="0" err="1">
                  <a:latin typeface="Times New Roman" pitchFamily="18" charset="0"/>
                  <a:cs typeface="Times New Roman" pitchFamily="18" charset="0"/>
                </a:rPr>
                <a:t>k</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對合併效應量影響的敏感性，可以將第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個原始研究的效應值</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θ</a:t>
              </a:r>
              <a:r>
                <a:rPr lang="en-US" altLang="zh-CN" sz="1000" i="1" baseline="-25000" dirty="0">
                  <a:latin typeface="Times New Roman" pitchFamily="18" charset="0"/>
                  <a:cs typeface="Times New Roman" pitchFamily="18" charset="0"/>
                </a:rPr>
                <a:t>k</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排除，然後再重新計算合併效應量，計算方式與原來一樣，用排除第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個原始研究後計算得到的合併效應量，與之前未排除第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個原始研究使用納入的所有原始研究計算得到的合併效應量相比較，來衡量第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個原始研究對合併效應量影響的敏感性；</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假設用 </a:t>
              </a:r>
              <a:r>
                <a:rPr lang="en-US" altLang="zh-CN" sz="1100" i="1" dirty="0">
                  <a:latin typeface="Times New Roman" pitchFamily="18" charset="0"/>
                  <a:cs typeface="Times New Roman" pitchFamily="18" charset="0"/>
                </a:rPr>
                <a:t>n</a:t>
              </a:r>
              <a:r>
                <a:rPr lang="en-US" altLang="zh-CN" sz="1100" baseline="-25000" dirty="0">
                  <a:latin typeface="Times New Roman" pitchFamily="18" charset="0"/>
                  <a:cs typeface="Times New Roman" pitchFamily="18" charset="0"/>
                </a:rPr>
                <a:t>-</a:t>
              </a:r>
              <a:r>
                <a:rPr lang="en-US" altLang="zh-CN" sz="1100" i="1" baseline="-25000"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來表示排除第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個原始研究後納入研究的計數變量，用 </a:t>
              </a:r>
              <a:r>
                <a:rPr lang="en-US" altLang="zh-CN" sz="1100" i="1" dirty="0">
                  <a:latin typeface="Times New Roman" pitchFamily="18" charset="0"/>
                  <a:cs typeface="Times New Roman" pitchFamily="18" charset="0"/>
                </a:rPr>
                <a:t>μ</a:t>
              </a:r>
              <a:r>
                <a:rPr lang="en-US" altLang="zh-CN" sz="1100" baseline="-25000" dirty="0">
                  <a:latin typeface="Times New Roman" pitchFamily="18" charset="0"/>
                  <a:cs typeface="Times New Roman" pitchFamily="18" charset="0"/>
                </a:rPr>
                <a:t>-</a:t>
              </a:r>
              <a:r>
                <a:rPr lang="en-US" altLang="zh-CN" sz="1100" i="1" baseline="-25000"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表示排除第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個原始研究後計算得到的合併效應量，用 </a:t>
              </a:r>
              <a:r>
                <a:rPr lang="en-US" altLang="zh-CN" sz="1100" i="1" dirty="0">
                  <a:latin typeface="Times New Roman" pitchFamily="18" charset="0"/>
                  <a:cs typeface="Times New Roman" pitchFamily="18" charset="0"/>
                </a:rPr>
                <a:t>S</a:t>
              </a:r>
              <a:r>
                <a:rPr lang="en-US" altLang="zh-CN" sz="1100" baseline="30000" dirty="0">
                  <a:latin typeface="Times New Roman" pitchFamily="18" charset="0"/>
                  <a:cs typeface="Times New Roman" pitchFamily="18" charset="0"/>
                </a:rPr>
                <a:t>2</a:t>
              </a:r>
              <a:r>
                <a:rPr lang="en-US" altLang="zh-CN" sz="1100" i="1" baseline="-25000" dirty="0">
                  <a:latin typeface="Times New Roman" pitchFamily="18" charset="0"/>
                  <a:cs typeface="Times New Roman" pitchFamily="18" charset="0"/>
                </a:rPr>
                <a:t>μ</a:t>
              </a:r>
              <a:r>
                <a:rPr lang="en-US" altLang="zh-CN" sz="1100" baseline="-25000" dirty="0">
                  <a:latin typeface="Times New Roman" pitchFamily="18" charset="0"/>
                  <a:cs typeface="Times New Roman" pitchFamily="18" charset="0"/>
                </a:rPr>
                <a:t>(-</a:t>
              </a:r>
              <a:r>
                <a:rPr lang="en-US" altLang="zh-CN" sz="1100" i="1" baseline="-25000" dirty="0">
                  <a:latin typeface="Times New Roman" pitchFamily="18" charset="0"/>
                  <a:cs typeface="Times New Roman" pitchFamily="18" charset="0"/>
                </a:rPr>
                <a:t>k</a:t>
              </a:r>
              <a:r>
                <a:rPr lang="en-US" altLang="zh-CN" sz="1100" baseline="-25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表示排除第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個原始研究後計算得到的合併效應量的方差，則：</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4053830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5" y="364658"/>
            <a:ext cx="1021361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綜合特徵曲線分析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The</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summary receiver operating characteristic </a:t>
            </a:r>
            <a:r>
              <a:rPr lang="en-US" altLang="zh-CN" sz="900" i="1" dirty="0" err="1">
                <a:solidFill>
                  <a:srgbClr val="000000"/>
                </a:solidFill>
                <a:latin typeface="Times New Roman" pitchFamily="18" charset="0"/>
                <a:cs typeface="Times New Roman" pitchFamily="18" charset="0"/>
              </a:rPr>
              <a:t>curve</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SROC</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4" name="组合 3"/>
          <p:cNvGrpSpPr/>
          <p:nvPr/>
        </p:nvGrpSpPr>
        <p:grpSpPr>
          <a:xfrm>
            <a:off x="298470" y="831721"/>
            <a:ext cx="10851754" cy="4602295"/>
            <a:chOff x="298466" y="831721"/>
            <a:chExt cx="10851754" cy="4602295"/>
          </a:xfrm>
        </p:grpSpPr>
        <p:sp>
          <p:nvSpPr>
            <p:cNvPr id="7" name="矩形 6"/>
            <p:cNvSpPr/>
            <p:nvPr/>
          </p:nvSpPr>
          <p:spPr>
            <a:xfrm>
              <a:off x="298466" y="4579936"/>
              <a:ext cx="10851754"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在靈敏度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和特異度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坐標系中，雙參數 </a:t>
              </a:r>
              <a:r>
                <a:rPr lang="en-US" altLang="zh-CN" sz="1100" i="1" dirty="0">
                  <a:latin typeface="Times New Roman" pitchFamily="18" charset="0"/>
                  <a:cs typeface="Times New Roman" pitchFamily="18" charset="0"/>
                </a:rPr>
                <a:t>logistic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分佈模型的綜合特徵曲線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對稱分佈於 </a:t>
              </a:r>
              <a:r>
                <a:rPr lang="en-US" altLang="zh-CN" sz="1100" i="1" dirty="0" err="1">
                  <a:latin typeface="Times New Roman" pitchFamily="18" charset="0"/>
                  <a:cs typeface="Times New Roman" pitchFamily="18" charset="0"/>
                </a:rPr>
                <a:t>Sen</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Spe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曲綫（負對角線）兩邊，綜合特徵曲線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與負對角線</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的</a:t>
              </a:r>
              <a:r>
                <a:rPr lang="zh-CN" altLang="en-US" sz="1100" dirty="0">
                  <a:latin typeface="Times New Roman" pitchFamily="18" charset="0"/>
                  <a:cs typeface="Times New Roman" pitchFamily="18" charset="0"/>
                </a:rPr>
                <a:t>交點處，靈敏度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與特異度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相等且距離左上角最近，該點的含義類似於完整的綜合特徵曲線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下的面積，其取值範圍為</a:t>
              </a:r>
              <a:r>
                <a:rPr lang="en-US" altLang="zh-CN" sz="1100" dirty="0">
                  <a:latin typeface="Times New Roman" pitchFamily="18" charset="0"/>
                  <a:cs typeface="Times New Roman" pitchFamily="18" charset="0"/>
                </a:rPr>
                <a:t>[0.5,1]</a:t>
              </a:r>
              <a:r>
                <a:rPr lang="zh-CN" altLang="en-US" sz="1100" dirty="0">
                  <a:latin typeface="Times New Roman" pitchFamily="18" charset="0"/>
                  <a:cs typeface="Times New Roman" pitchFamily="18" charset="0"/>
                </a:rPr>
                <a:t>，當綜合特徵曲線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接近於左上角時，其值接近於</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，當綜合特徵曲線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接近於機會對角線</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Sen</a:t>
              </a:r>
              <a:r>
                <a:rPr lang="en-US" altLang="zh-CN" sz="1000" dirty="0">
                  <a:solidFill>
                    <a:srgbClr val="000000"/>
                  </a:solidFill>
                  <a:latin typeface="Times New Roman" pitchFamily="18" charset="0"/>
                  <a:cs typeface="Times New Roman" pitchFamily="18" charset="0"/>
                </a:rPr>
                <a:t>=1-</a:t>
              </a:r>
              <a:r>
                <a:rPr lang="en-US" altLang="zh-CN" sz="1000" i="1" dirty="0">
                  <a:solidFill>
                    <a:srgbClr val="000000"/>
                  </a:solidFill>
                  <a:latin typeface="Times New Roman" pitchFamily="18" charset="0"/>
                  <a:cs typeface="Times New Roman" pitchFamily="18" charset="0"/>
                </a:rPr>
                <a:t>Spe</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時，其值接近於</a:t>
              </a:r>
              <a:r>
                <a:rPr lang="en-US" altLang="zh-CN" sz="1100" dirty="0">
                  <a:latin typeface="Times New Roman" pitchFamily="18" charset="0"/>
                  <a:cs typeface="Times New Roman" pitchFamily="18" charset="0"/>
                </a:rPr>
                <a:t>0.5</a:t>
              </a:r>
              <a:r>
                <a:rPr lang="zh-CN" altLang="en-US" sz="1100" dirty="0">
                  <a:latin typeface="Times New Roman" pitchFamily="18" charset="0"/>
                  <a:cs typeface="Times New Roman" pitchFamily="18" charset="0"/>
                </a:rPr>
                <a:t>，需要注意的是該交點的位置並不依賴於參數 </a:t>
              </a:r>
              <a:r>
                <a:rPr lang="el-GR" altLang="zh-CN" sz="1100" i="1" dirty="0">
                  <a:latin typeface="Times New Roman" pitchFamily="18" charset="0"/>
                  <a:cs typeface="Times New Roman" pitchFamily="18" charset="0"/>
                </a:rPr>
                <a:t>φ</a:t>
              </a:r>
              <a:r>
                <a:rPr lang="en-US" altLang="zh-CN" sz="1100" baseline="-250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，只與參數 </a:t>
              </a:r>
              <a:r>
                <a:rPr lang="el-GR" altLang="zh-CN" sz="1100" i="1" dirty="0">
                  <a:latin typeface="Times New Roman" pitchFamily="18" charset="0"/>
                  <a:cs typeface="Times New Roman" pitchFamily="18" charset="0"/>
                </a:rPr>
                <a:t>φ</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有關；</a:t>
              </a:r>
              <a:endParaRPr lang="en-US" altLang="zh-CN" sz="1100" dirty="0">
                <a:latin typeface="Times New Roman" pitchFamily="18" charset="0"/>
                <a:cs typeface="Times New Roman" pitchFamily="18" charset="0"/>
              </a:endParaRPr>
            </a:p>
          </p:txBody>
        </p:sp>
        <p:sp>
          <p:nvSpPr>
            <p:cNvPr id="11" name="矩形 10"/>
            <p:cNvSpPr/>
            <p:nvPr/>
          </p:nvSpPr>
          <p:spPr>
            <a:xfrm>
              <a:off x="298468" y="831721"/>
              <a:ext cx="10851752" cy="56804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如果「有病患者」與「無病對照」的潛隱測量值分佈服從雙參數的 </a:t>
              </a:r>
              <a:r>
                <a:rPr lang="en-US" altLang="zh-CN" sz="1100" i="1" dirty="0">
                  <a:latin typeface="Times New Roman" pitchFamily="18" charset="0"/>
                  <a:cs typeface="Times New Roman" pitchFamily="18" charset="0"/>
                </a:rPr>
                <a:t>logistic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分佈（</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logistic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分佈近似於正態分佈），那麼對於所有可能的截斷值，診斷優勢比的對數</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lnOR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與診斷閥值效應量 </a:t>
              </a:r>
              <a:r>
                <a:rPr lang="en-US" altLang="zh-CN" sz="1100" i="1" dirty="0" err="1">
                  <a:latin typeface="Times New Roman" pitchFamily="18" charset="0"/>
                  <a:cs typeface="Times New Roman" pitchFamily="18" charset="0"/>
                </a:rPr>
                <a:t>ln</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Sen</a:t>
              </a:r>
              <a:r>
                <a:rPr lang="en-US" altLang="zh-CN" sz="1100" dirty="0">
                  <a:latin typeface="Times New Roman" pitchFamily="18" charset="0"/>
                  <a:cs typeface="Times New Roman" pitchFamily="18" charset="0"/>
                </a:rPr>
                <a:t>·(1-</a:t>
              </a:r>
              <a:r>
                <a:rPr lang="en-US" altLang="zh-CN" sz="1100" i="1" dirty="0">
                  <a:latin typeface="Times New Roman" pitchFamily="18" charset="0"/>
                  <a:cs typeface="Times New Roman" pitchFamily="18" charset="0"/>
                </a:rPr>
                <a:t>Spe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ln</a:t>
              </a:r>
              <a:r>
                <a:rPr lang="en-US" altLang="zh-CN" sz="1100" dirty="0">
                  <a:latin typeface="Times New Roman" pitchFamily="18" charset="0"/>
                  <a:cs typeface="Times New Roman" pitchFamily="18" charset="0"/>
                </a:rPr>
                <a:t>[(1-</a:t>
              </a:r>
              <a:r>
                <a:rPr lang="en-US" altLang="zh-CN" sz="1100" i="1" dirty="0">
                  <a:latin typeface="Times New Roman" pitchFamily="18" charset="0"/>
                  <a:cs typeface="Times New Roman" pitchFamily="18" charset="0"/>
                </a:rPr>
                <a:t>Sen</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Spe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間呈線性關係，也就是說在對數優勢比與閥值效應量坐標</a:t>
              </a:r>
              <a:r>
                <a:rPr lang="zh-CN" altLang="en-US" sz="1100" dirty="0">
                  <a:solidFill>
                    <a:srgbClr val="000000"/>
                  </a:solidFill>
                  <a:latin typeface="Times New Roman" pitchFamily="18" charset="0"/>
                  <a:cs typeface="Times New Roman" pitchFamily="18" charset="0"/>
                </a:rPr>
                <a:t>空間的雙參數 </a:t>
              </a:r>
              <a:r>
                <a:rPr lang="en-US" altLang="zh-CN" sz="1100" i="1" dirty="0">
                  <a:solidFill>
                    <a:srgbClr val="000000"/>
                  </a:solidFill>
                  <a:latin typeface="Times New Roman" pitchFamily="18" charset="0"/>
                  <a:cs typeface="Times New Roman" pitchFamily="18" charset="0"/>
                </a:rPr>
                <a:t>logistic</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分佈的綜合特徵曲線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SROC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正好是一條直線，</a:t>
              </a:r>
              <a:r>
                <a:rPr lang="zh-CN" altLang="en-US" sz="1100" dirty="0">
                  <a:latin typeface="Times New Roman" pitchFamily="18" charset="0"/>
                  <a:cs typeface="Times New Roman" pitchFamily="18" charset="0"/>
                </a:rPr>
                <a:t>即：</a:t>
              </a:r>
              <a:endParaRPr lang="en-US" altLang="zh-CN" sz="1100" dirty="0">
                <a:latin typeface="Times New Roman" pitchFamily="18" charset="0"/>
                <a:cs typeface="Times New Roman" pitchFamily="18" charset="0"/>
              </a:endParaRPr>
            </a:p>
          </p:txBody>
        </p:sp>
        <p:sp>
          <p:nvSpPr>
            <p:cNvPr id="12" name="矩形 11"/>
            <p:cNvSpPr/>
            <p:nvPr/>
          </p:nvSpPr>
          <p:spPr>
            <a:xfrm>
              <a:off x="298466" y="2083658"/>
              <a:ext cx="10851754"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其中，</a:t>
              </a:r>
              <a:r>
                <a:rPr lang="en-US" altLang="zh-CN" sz="1100" i="1" dirty="0" err="1">
                  <a:latin typeface="Times New Roman" pitchFamily="18" charset="0"/>
                  <a:cs typeface="Times New Roman" pitchFamily="18" charset="0"/>
                </a:rPr>
                <a:t>ln</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Sen</a:t>
              </a:r>
              <a:r>
                <a:rPr lang="en-US" altLang="zh-CN" sz="1100" dirty="0">
                  <a:latin typeface="Times New Roman" pitchFamily="18" charset="0"/>
                  <a:cs typeface="Times New Roman" pitchFamily="18" charset="0"/>
                </a:rPr>
                <a:t>·(1-</a:t>
              </a:r>
              <a:r>
                <a:rPr lang="en-US" altLang="zh-CN" sz="1100" i="1" dirty="0">
                  <a:latin typeface="Times New Roman" pitchFamily="18" charset="0"/>
                  <a:cs typeface="Times New Roman" pitchFamily="18" charset="0"/>
                </a:rPr>
                <a:t>Spe</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ln</a:t>
              </a:r>
              <a:r>
                <a:rPr lang="en-US" altLang="zh-CN" sz="1100" dirty="0">
                  <a:latin typeface="Times New Roman" pitchFamily="18" charset="0"/>
                  <a:cs typeface="Times New Roman" pitchFamily="18" charset="0"/>
                </a:rPr>
                <a:t>[(1-</a:t>
              </a:r>
              <a:r>
                <a:rPr lang="en-US" altLang="zh-CN" sz="1100" i="1" dirty="0">
                  <a:latin typeface="Times New Roman" pitchFamily="18" charset="0"/>
                  <a:cs typeface="Times New Roman" pitchFamily="18" charset="0"/>
                </a:rPr>
                <a:t>Sen</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Spe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可以解釋為診斷試驗截斷值的閥值效應</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threshold effect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指標，當靈敏度與特異度相等時其值為 </a:t>
              </a:r>
              <a:r>
                <a:rPr lang="en-US" altLang="zh-CN" sz="1100" dirty="0">
                  <a:latin typeface="Times New Roman" pitchFamily="18" charset="0"/>
                  <a:cs typeface="Times New Roman" pitchFamily="18" charset="0"/>
                </a:rPr>
                <a:t>0</a:t>
              </a:r>
              <a:r>
                <a:rPr lang="zh-CN" altLang="en-US" sz="1100" dirty="0">
                  <a:latin typeface="Times New Roman" pitchFamily="18" charset="0"/>
                  <a:cs typeface="Times New Roman" pitchFamily="18" charset="0"/>
                </a:rPr>
                <a:t>，當靈敏度大於特異度時其值為正，且隨靈敏度和特異度之差增加而增加（即截斷值逐漸寬鬆），同樣，當靈敏度小於特異度時，其值為負，且隨著靈敏度值的減小負值越大（即截斷值逐漸嚴格）；</a:t>
              </a:r>
              <a:r>
                <a:rPr lang="zh-TW" altLang="en-US" sz="1100" dirty="0">
                  <a:latin typeface="Times New Roman" pitchFamily="18" charset="0"/>
                  <a:cs typeface="Times New Roman" pitchFamily="18" charset="0"/>
                </a:rPr>
                <a:t>參數 </a:t>
              </a:r>
              <a:r>
                <a:rPr lang="en-US" altLang="zh-TW" sz="1100" i="1" dirty="0">
                  <a:latin typeface="Times New Roman" pitchFamily="18" charset="0"/>
                  <a:cs typeface="Times New Roman" pitchFamily="18" charset="0"/>
                </a:rPr>
                <a:t>φ</a:t>
              </a:r>
              <a:r>
                <a:rPr lang="en-US" altLang="zh-TW" sz="1100" baseline="-25000" dirty="0">
                  <a:latin typeface="Times New Roman" pitchFamily="18" charset="0"/>
                  <a:cs typeface="Times New Roman" pitchFamily="18" charset="0"/>
                </a:rPr>
                <a:t>0 </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表示當</a:t>
              </a:r>
              <a:r>
                <a:rPr lang="zh-CN" altLang="en-US" sz="1100" dirty="0">
                  <a:latin typeface="Times New Roman" pitchFamily="18" charset="0"/>
                  <a:cs typeface="Times New Roman" pitchFamily="18" charset="0"/>
                </a:rPr>
                <a:t>診斷閥值效應量</a:t>
              </a:r>
              <a:r>
                <a:rPr lang="zh-TW" altLang="en-US" sz="1100" dirty="0">
                  <a:latin typeface="Times New Roman" pitchFamily="18" charset="0"/>
                  <a:cs typeface="Times New Roman" pitchFamily="18" charset="0"/>
                </a:rPr>
                <a:t>等於 </a:t>
              </a:r>
              <a:r>
                <a:rPr lang="en-US" altLang="zh-TW" sz="1100" dirty="0">
                  <a:latin typeface="Times New Roman" pitchFamily="18" charset="0"/>
                  <a:cs typeface="Times New Roman" pitchFamily="18" charset="0"/>
                </a:rPr>
                <a:t>0 </a:t>
              </a:r>
              <a:r>
                <a:rPr lang="zh-TW" altLang="en-US" sz="1100" dirty="0">
                  <a:latin typeface="Times New Roman" pitchFamily="18" charset="0"/>
                  <a:cs typeface="Times New Roman" pitchFamily="18" charset="0"/>
                </a:rPr>
                <a:t>時</a:t>
              </a:r>
              <a:r>
                <a:rPr lang="zh-CN" altLang="en-US" sz="1100" dirty="0">
                  <a:latin typeface="Times New Roman" pitchFamily="18" charset="0"/>
                  <a:cs typeface="Times New Roman" pitchFamily="18" charset="0"/>
                </a:rPr>
                <a:t>診斷</a:t>
              </a:r>
              <a:r>
                <a:rPr lang="zh-TW" altLang="en-US" sz="1100" dirty="0">
                  <a:latin typeface="Times New Roman" pitchFamily="18" charset="0"/>
                  <a:cs typeface="Times New Roman" pitchFamily="18" charset="0"/>
                </a:rPr>
                <a:t>優勢比的對數值，參數 </a:t>
              </a:r>
              <a:r>
                <a:rPr lang="en-US" altLang="zh-TW" sz="1100" i="1" dirty="0">
                  <a:latin typeface="Times New Roman" pitchFamily="18" charset="0"/>
                  <a:cs typeface="Times New Roman" pitchFamily="18" charset="0"/>
                </a:rPr>
                <a:t>φ</a:t>
              </a:r>
              <a:r>
                <a:rPr lang="en-US" altLang="zh-TW" sz="1100" baseline="-25000" dirty="0">
                  <a:latin typeface="Times New Roman" pitchFamily="18" charset="0"/>
                  <a:cs typeface="Times New Roman" pitchFamily="18" charset="0"/>
                </a:rPr>
                <a:t>1</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度量了</a:t>
              </a:r>
              <a:r>
                <a:rPr lang="zh-CN" altLang="en-US" sz="1100" dirty="0">
                  <a:latin typeface="Times New Roman" pitchFamily="18" charset="0"/>
                  <a:cs typeface="Times New Roman" pitchFamily="18" charset="0"/>
                </a:rPr>
                <a:t>診斷</a:t>
              </a:r>
              <a:r>
                <a:rPr lang="zh-TW" altLang="en-US" sz="1100" dirty="0">
                  <a:latin typeface="Times New Roman" pitchFamily="18" charset="0"/>
                  <a:cs typeface="Times New Roman" pitchFamily="18" charset="0"/>
                </a:rPr>
                <a:t>閥值效應</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threshold effect</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對</a:t>
              </a:r>
              <a:r>
                <a:rPr lang="zh-CN" altLang="en-US" sz="1100" dirty="0">
                  <a:latin typeface="Times New Roman" pitchFamily="18" charset="0"/>
                  <a:cs typeface="Times New Roman" pitchFamily="18" charset="0"/>
                </a:rPr>
                <a:t>診斷</a:t>
              </a:r>
              <a:r>
                <a:rPr lang="zh-TW" altLang="en-US" sz="1100" dirty="0">
                  <a:latin typeface="Times New Roman" pitchFamily="18" charset="0"/>
                  <a:cs typeface="Times New Roman" pitchFamily="18" charset="0"/>
                </a:rPr>
                <a:t>優勢比對數值的影響強度，當 </a:t>
              </a:r>
              <a:r>
                <a:rPr lang="en-US" altLang="zh-TW" sz="1100" i="1" dirty="0">
                  <a:latin typeface="Times New Roman" pitchFamily="18" charset="0"/>
                  <a:cs typeface="Times New Roman" pitchFamily="18" charset="0"/>
                </a:rPr>
                <a:t>φ</a:t>
              </a:r>
              <a:r>
                <a:rPr lang="en-US" altLang="zh-TW" sz="1100" baseline="-25000" dirty="0">
                  <a:latin typeface="Times New Roman" pitchFamily="18" charset="0"/>
                  <a:cs typeface="Times New Roman" pitchFamily="18" charset="0"/>
                </a:rPr>
                <a:t>1</a:t>
              </a:r>
              <a:r>
                <a:rPr lang="en-US" altLang="zh-TW"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等於 </a:t>
              </a:r>
              <a:r>
                <a:rPr lang="en-US" altLang="zh-TW" sz="1100" dirty="0">
                  <a:latin typeface="Times New Roman" pitchFamily="18" charset="0"/>
                  <a:cs typeface="Times New Roman" pitchFamily="18" charset="0"/>
                </a:rPr>
                <a:t>0 </a:t>
              </a:r>
              <a:r>
                <a:rPr lang="zh-TW" altLang="en-US" sz="1100" dirty="0">
                  <a:latin typeface="Times New Roman" pitchFamily="18" charset="0"/>
                  <a:cs typeface="Times New Roman" pitchFamily="18" charset="0"/>
                </a:rPr>
                <a:t>時意味著，對於所有研究，有一個</a:t>
              </a:r>
              <a:r>
                <a:rPr lang="zh-CN" altLang="en-US" sz="1100" dirty="0">
                  <a:latin typeface="Times New Roman" pitchFamily="18" charset="0"/>
                  <a:cs typeface="Times New Roman" pitchFamily="18" charset="0"/>
                </a:rPr>
                <a:t>共同的</a:t>
              </a:r>
              <a:r>
                <a:rPr lang="zh-TW" altLang="en-US" sz="1100" dirty="0">
                  <a:latin typeface="Times New Roman" pitchFamily="18" charset="0"/>
                  <a:cs typeface="Times New Roman" pitchFamily="18" charset="0"/>
                </a:rPr>
                <a:t>優勢比存在，這個值就是 </a:t>
              </a:r>
              <a:r>
                <a:rPr lang="en-US" altLang="zh-CN" sz="1100" i="1" dirty="0">
                  <a:latin typeface="Times New Roman" pitchFamily="18" charset="0"/>
                  <a:cs typeface="Times New Roman" pitchFamily="18" charset="0"/>
                </a:rPr>
                <a:t>e</a:t>
              </a:r>
              <a:r>
                <a:rPr lang="en-US" altLang="zh-TW" sz="1100" i="1" baseline="35000" dirty="0">
                  <a:latin typeface="Times New Roman" pitchFamily="18" charset="0"/>
                  <a:cs typeface="Times New Roman" pitchFamily="18" charset="0"/>
                </a:rPr>
                <a:t>φ</a:t>
              </a:r>
              <a:r>
                <a:rPr lang="en-US" altLang="zh-TW" sz="900" baseline="35000" dirty="0">
                  <a:latin typeface="Times New Roman" pitchFamily="18" charset="0"/>
                  <a:cs typeface="Times New Roman" pitchFamily="18" charset="0"/>
                </a:rPr>
                <a:t>0</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結合</a:t>
              </a:r>
              <a:r>
                <a:rPr lang="zh-TW" altLang="en-US" sz="1100" dirty="0">
                  <a:latin typeface="Times New Roman" pitchFamily="18" charset="0"/>
                  <a:cs typeface="Times New Roman" pitchFamily="18" charset="0"/>
                </a:rPr>
                <a:t>參數 </a:t>
              </a:r>
              <a:r>
                <a:rPr lang="en-US" altLang="zh-TW" sz="1100" i="1" dirty="0">
                  <a:latin typeface="Times New Roman" pitchFamily="18" charset="0"/>
                  <a:cs typeface="Times New Roman" pitchFamily="18" charset="0"/>
                </a:rPr>
                <a:t>φ</a:t>
              </a:r>
              <a:r>
                <a:rPr lang="en-US" altLang="zh-TW" sz="1100" baseline="-25000" dirty="0">
                  <a:latin typeface="Times New Roman" pitchFamily="18" charset="0"/>
                  <a:cs typeface="Times New Roman" pitchFamily="18" charset="0"/>
                </a:rPr>
                <a:t>0</a:t>
              </a:r>
              <a:r>
                <a:rPr lang="en-US" altLang="zh-TW"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和</a:t>
              </a:r>
              <a:r>
                <a:rPr lang="zh-TW" altLang="en-US" sz="1100" dirty="0">
                  <a:latin typeface="Times New Roman" pitchFamily="18" charset="0"/>
                  <a:cs typeface="Times New Roman" pitchFamily="18" charset="0"/>
                </a:rPr>
                <a:t> </a:t>
              </a:r>
              <a:r>
                <a:rPr lang="en-US" altLang="zh-TW" sz="1100" i="1" dirty="0">
                  <a:latin typeface="Times New Roman" pitchFamily="18" charset="0"/>
                  <a:cs typeface="Times New Roman" pitchFamily="18" charset="0"/>
                </a:rPr>
                <a:t>φ</a:t>
              </a:r>
              <a:r>
                <a:rPr lang="en-US" altLang="zh-TW" sz="1100" baseline="-25000" dirty="0">
                  <a:latin typeface="Times New Roman" pitchFamily="18" charset="0"/>
                  <a:cs typeface="Times New Roman" pitchFamily="18" charset="0"/>
                </a:rPr>
                <a:t>1</a:t>
              </a:r>
              <a:r>
                <a:rPr lang="en-US" altLang="zh-TW"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的估計值，將上式帶入靈敏度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和特異度</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的坐標系，就可以得到綜合特徵曲線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SROC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的方程如下：</a:t>
              </a:r>
              <a:endParaRPr lang="zh-TW" altLang="en-US" sz="1100" dirty="0">
                <a:latin typeface="Times New Roman" pitchFamily="18" charset="0"/>
                <a:cs typeface="Times New Roman" pitchFamily="18" charset="0"/>
              </a:endParaRPr>
            </a:p>
          </p:txBody>
        </p:sp>
        <p:grpSp>
          <p:nvGrpSpPr>
            <p:cNvPr id="2" name="组合 1"/>
            <p:cNvGrpSpPr/>
            <p:nvPr/>
          </p:nvGrpSpPr>
          <p:grpSpPr>
            <a:xfrm>
              <a:off x="330366" y="3350707"/>
              <a:ext cx="10819853" cy="1092200"/>
              <a:chOff x="477640" y="3314221"/>
              <a:chExt cx="10819853" cy="1092200"/>
            </a:xfrm>
          </p:grpSpPr>
          <p:sp>
            <p:nvSpPr>
              <p:cNvPr id="18" name="矩形 17"/>
              <p:cNvSpPr/>
              <p:nvPr/>
            </p:nvSpPr>
            <p:spPr>
              <a:xfrm>
                <a:off x="477640" y="3660956"/>
                <a:ext cx="10819853"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，當 </a:t>
                </a:r>
                <a:r>
                  <a:rPr lang="en-US" altLang="zh-CN" sz="1100" i="1" dirty="0" err="1">
                    <a:latin typeface="Times New Roman" pitchFamily="18" charset="0"/>
                    <a:cs typeface="Times New Roman" pitchFamily="18" charset="0"/>
                  </a:rPr>
                  <a:t>Sen</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Spe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時，可解得：                                   ，且其抽樣標準誤差為：                                                                                                    ；</a:t>
                </a:r>
                <a:endParaRPr lang="en-US" altLang="zh-CN" sz="1100" dirty="0">
                  <a:latin typeface="Times New Roman" pitchFamily="18" charset="0"/>
                  <a:cs typeface="Times New Roman"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1011576957"/>
                  </p:ext>
                </p:extLst>
              </p:nvPr>
            </p:nvGraphicFramePr>
            <p:xfrm>
              <a:off x="4255225" y="3528134"/>
              <a:ext cx="1155700" cy="622300"/>
            </p:xfrm>
            <a:graphic>
              <a:graphicData uri="http://schemas.openxmlformats.org/presentationml/2006/ole">
                <mc:AlternateContent xmlns:mc="http://schemas.openxmlformats.org/markup-compatibility/2006">
                  <mc:Choice xmlns:v="urn:schemas-microsoft-com:vml" Requires="v">
                    <p:oleObj name="Equation" r:id="rId3" imgW="1155700" imgH="622300" progId="">
                      <p:embed/>
                    </p:oleObj>
                  </mc:Choice>
                  <mc:Fallback>
                    <p:oleObj name="Equation" r:id="rId3" imgW="1155700" imgH="622300" progId="">
                      <p:embed/>
                      <p:pic>
                        <p:nvPicPr>
                          <p:cNvPr id="0" name="Picture 86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5225" y="3528134"/>
                            <a:ext cx="11557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451645226"/>
                  </p:ext>
                </p:extLst>
              </p:nvPr>
            </p:nvGraphicFramePr>
            <p:xfrm>
              <a:off x="7031420" y="3629025"/>
              <a:ext cx="3378200" cy="736600"/>
            </p:xfrm>
            <a:graphic>
              <a:graphicData uri="http://schemas.openxmlformats.org/presentationml/2006/ole">
                <mc:AlternateContent xmlns:mc="http://schemas.openxmlformats.org/markup-compatibility/2006">
                  <mc:Choice xmlns:v="urn:schemas-microsoft-com:vml" Requires="v">
                    <p:oleObj name="Equation" r:id="rId5" imgW="3378200" imgH="736600" progId="">
                      <p:embed/>
                    </p:oleObj>
                  </mc:Choice>
                  <mc:Fallback>
                    <p:oleObj name="Equation" r:id="rId5" imgW="3378200" imgH="736600" progId="">
                      <p:embed/>
                      <p:pic>
                        <p:nvPicPr>
                          <p:cNvPr id="0" name="Picture 86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1420" y="3629025"/>
                            <a:ext cx="3378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961449900"/>
                  </p:ext>
                </p:extLst>
              </p:nvPr>
            </p:nvGraphicFramePr>
            <p:xfrm>
              <a:off x="588465" y="3314221"/>
              <a:ext cx="1854200" cy="1092200"/>
            </p:xfrm>
            <a:graphic>
              <a:graphicData uri="http://schemas.openxmlformats.org/presentationml/2006/ole">
                <mc:AlternateContent xmlns:mc="http://schemas.openxmlformats.org/markup-compatibility/2006">
                  <mc:Choice xmlns:v="urn:schemas-microsoft-com:vml" Requires="v">
                    <p:oleObj name="Equation" r:id="rId7" imgW="1854200" imgH="1092200" progId="">
                      <p:embed/>
                    </p:oleObj>
                  </mc:Choice>
                  <mc:Fallback>
                    <p:oleObj name="Equation" r:id="rId7" imgW="1854200" imgH="1092200" progId="">
                      <p:embed/>
                      <p:pic>
                        <p:nvPicPr>
                          <p:cNvPr id="0" name="Picture 86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465" y="3314221"/>
                            <a:ext cx="1854200" cy="109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 name="对象 16"/>
            <p:cNvGraphicFramePr>
              <a:graphicFrameLocks noChangeAspect="1"/>
            </p:cNvGraphicFramePr>
            <p:nvPr>
              <p:extLst>
                <p:ext uri="{D42A27DB-BD31-4B8C-83A1-F6EECF244321}">
                  <p14:modId xmlns:p14="http://schemas.microsoft.com/office/powerpoint/2010/main" val="489025285"/>
                </p:ext>
              </p:extLst>
            </p:nvPr>
          </p:nvGraphicFramePr>
          <p:xfrm>
            <a:off x="416876" y="1502922"/>
            <a:ext cx="6489701" cy="508000"/>
          </p:xfrm>
          <a:graphic>
            <a:graphicData uri="http://schemas.openxmlformats.org/presentationml/2006/ole">
              <mc:AlternateContent xmlns:mc="http://schemas.openxmlformats.org/markup-compatibility/2006">
                <mc:Choice xmlns:v="urn:schemas-microsoft-com:vml" Requires="v">
                  <p:oleObj name="Equation" r:id="rId9" imgW="6489700" imgH="508000" progId="">
                    <p:embed/>
                  </p:oleObj>
                </mc:Choice>
                <mc:Fallback>
                  <p:oleObj name="Equation" r:id="rId9" imgW="6489700" imgH="508000" progId="">
                    <p:embed/>
                    <p:pic>
                      <p:nvPicPr>
                        <p:cNvPr id="0" name="Picture 86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876" y="1502922"/>
                          <a:ext cx="6489701"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155177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5" y="364658"/>
            <a:ext cx="1021361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綜合特徵曲線分析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The</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summary receiver operating characteristic </a:t>
            </a:r>
            <a:r>
              <a:rPr lang="en-US" altLang="zh-CN" sz="900" i="1" dirty="0" err="1">
                <a:solidFill>
                  <a:srgbClr val="000000"/>
                </a:solidFill>
                <a:latin typeface="Times New Roman" pitchFamily="18" charset="0"/>
                <a:cs typeface="Times New Roman" pitchFamily="18" charset="0"/>
              </a:rPr>
              <a:t>curve</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SROC</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8" name="矩形 17"/>
              <p:cNvSpPr/>
              <p:nvPr/>
            </p:nvSpPr>
            <p:spPr>
              <a:xfrm>
                <a:off x="819814" y="883468"/>
                <a:ext cx="4495656" cy="1363771"/>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如果無病與患病的</a:t>
                </a:r>
                <a:r>
                  <a:rPr lang="zh-TW" altLang="en-US" sz="1000" dirty="0">
                    <a:latin typeface="Times New Roman" pitchFamily="18" charset="0"/>
                    <a:cs typeface="Times New Roman" pitchFamily="18" charset="0"/>
                  </a:rPr>
                  <a:t>潛隱測量值分佈服從雙參數的 </a:t>
                </a:r>
                <a:r>
                  <a:rPr lang="en-US" altLang="zh-TW" sz="1000" i="1" dirty="0">
                    <a:latin typeface="Times New Roman" pitchFamily="18" charset="0"/>
                    <a:cs typeface="Times New Roman" pitchFamily="18" charset="0"/>
                  </a:rPr>
                  <a:t>logistic</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分佈，</a:t>
                </a:r>
                <a:r>
                  <a:rPr lang="zh-CN" altLang="en-US" sz="1000" dirty="0">
                    <a:latin typeface="Times New Roman" pitchFamily="18" charset="0"/>
                    <a:cs typeface="Times New Roman" pitchFamily="18" charset="0"/>
                  </a:rPr>
                  <a:t>則</a:t>
                </a:r>
                <a:r>
                  <a:rPr lang="zh-TW" altLang="en-US" sz="1000" dirty="0">
                    <a:latin typeface="Times New Roman" pitchFamily="18" charset="0"/>
                    <a:cs typeface="Times New Roman" pitchFamily="18" charset="0"/>
                  </a:rPr>
                  <a:t>診斷優勢比的對數</a:t>
                </a:r>
                <a:r>
                  <a:rPr lang="en-US" altLang="zh-TW"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lnOR</a:t>
                </a:r>
                <a:r>
                  <a:rPr lang="en-US" altLang="zh-TW"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與診斷閥值效應量 </a:t>
                </a:r>
                <a:r>
                  <a:rPr lang="en-US" altLang="zh-TW" sz="1000" i="1" dirty="0" err="1">
                    <a:latin typeface="Times New Roman" pitchFamily="18" charset="0"/>
                    <a:cs typeface="Times New Roman" pitchFamily="18" charset="0"/>
                  </a:rPr>
                  <a:t>ln</a:t>
                </a:r>
                <a:r>
                  <a:rPr lang="en-US" altLang="zh-TW"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Sen</a:t>
                </a:r>
                <a:r>
                  <a:rPr lang="en-US" altLang="zh-TW" sz="1000" dirty="0">
                    <a:latin typeface="Times New Roman" pitchFamily="18" charset="0"/>
                    <a:cs typeface="Times New Roman" pitchFamily="18" charset="0"/>
                  </a:rPr>
                  <a:t>·(1-</a:t>
                </a:r>
                <a:r>
                  <a:rPr lang="en-US" altLang="zh-TW" sz="1000" i="1" dirty="0">
                    <a:latin typeface="Times New Roman" pitchFamily="18" charset="0"/>
                    <a:cs typeface="Times New Roman" pitchFamily="18" charset="0"/>
                  </a:rPr>
                  <a:t>Spe</a:t>
                </a:r>
                <a:r>
                  <a:rPr lang="en-US" altLang="zh-TW" sz="1000" dirty="0">
                    <a:latin typeface="Times New Roman" pitchFamily="18" charset="0"/>
                    <a:cs typeface="Times New Roman" pitchFamily="18" charset="0"/>
                  </a:rPr>
                  <a:t>)] - </a:t>
                </a:r>
                <a:r>
                  <a:rPr lang="en-US" altLang="zh-TW" sz="1000" i="1" dirty="0" err="1">
                    <a:latin typeface="Times New Roman" pitchFamily="18" charset="0"/>
                    <a:cs typeface="Times New Roman" pitchFamily="18" charset="0"/>
                  </a:rPr>
                  <a:t>ln</a:t>
                </a:r>
                <a:r>
                  <a:rPr lang="en-US" altLang="zh-TW" sz="1000" dirty="0">
                    <a:latin typeface="Times New Roman" pitchFamily="18" charset="0"/>
                    <a:cs typeface="Times New Roman" pitchFamily="18" charset="0"/>
                  </a:rPr>
                  <a:t>[(1-</a:t>
                </a:r>
                <a:r>
                  <a:rPr lang="en-US" altLang="zh-TW" sz="1000" i="1" dirty="0">
                    <a:latin typeface="Times New Roman" pitchFamily="18" charset="0"/>
                    <a:cs typeface="Times New Roman" pitchFamily="18" charset="0"/>
                  </a:rPr>
                  <a:t>Sen</a:t>
                </a:r>
                <a:r>
                  <a:rPr lang="en-US" altLang="zh-TW"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Spe</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間呈線性關係</a:t>
                </a:r>
                <a:r>
                  <a:rPr lang="zh-CN" altLang="en-US" sz="1000" dirty="0">
                    <a:latin typeface="Times New Roman" pitchFamily="18" charset="0"/>
                    <a:cs typeface="Times New Roman" pitchFamily="18" charset="0"/>
                  </a:rPr>
                  <a:t>，即：</a:t>
                </a:r>
                <a14:m>
                  <m:oMath xmlns:m="http://schemas.openxmlformats.org/officeDocument/2006/math">
                    <m:r>
                      <a:rPr lang="en-US" altLang="zh-CN" sz="1100" b="0" i="1" smtClean="0">
                        <a:latin typeface="Cambria Math"/>
                        <a:cs typeface="Times New Roman" pitchFamily="18" charset="0"/>
                      </a:rPr>
                      <m:t>𝑙𝑛</m:t>
                    </m:r>
                    <m:d>
                      <m:dPr>
                        <m:ctrlPr>
                          <a:rPr lang="en-US" altLang="zh-CN" sz="1100" b="0" i="1" smtClean="0">
                            <a:latin typeface="Cambria Math" panose="02040503050406030204" pitchFamily="18" charset="0"/>
                            <a:cs typeface="Times New Roman" pitchFamily="18" charset="0"/>
                          </a:rPr>
                        </m:ctrlPr>
                      </m:dPr>
                      <m:e>
                        <m:r>
                          <a:rPr lang="en-US" altLang="zh-CN" sz="1100" b="0" i="1" smtClean="0">
                            <a:latin typeface="Cambria Math"/>
                            <a:cs typeface="Times New Roman" pitchFamily="18" charset="0"/>
                          </a:rPr>
                          <m:t>𝑂𝑅</m:t>
                        </m:r>
                      </m:e>
                    </m:d>
                    <m:r>
                      <a:rPr lang="en-US" altLang="zh-CN" sz="1100" b="0" i="1" smtClean="0">
                        <a:latin typeface="Cambria Math"/>
                        <a:cs typeface="Times New Roman" pitchFamily="18" charset="0"/>
                      </a:rPr>
                      <m:t>=</m:t>
                    </m:r>
                    <m:r>
                      <a:rPr lang="en-US" altLang="zh-CN" sz="1100" b="0" i="1" smtClean="0">
                        <a:latin typeface="Cambria Math"/>
                        <a:cs typeface="Times New Roman" pitchFamily="18" charset="0"/>
                      </a:rPr>
                      <m:t>𝑙𝑛</m:t>
                    </m:r>
                    <m:d>
                      <m:dPr>
                        <m:begChr m:val="["/>
                        <m:endChr m:val="]"/>
                        <m:ctrlPr>
                          <a:rPr lang="en-US" altLang="zh-CN" sz="1100" b="0" i="1" smtClean="0">
                            <a:latin typeface="Cambria Math" panose="02040503050406030204" pitchFamily="18" charset="0"/>
                            <a:cs typeface="Times New Roman" pitchFamily="18" charset="0"/>
                          </a:rPr>
                        </m:ctrlPr>
                      </m:dPr>
                      <m:e>
                        <m:f>
                          <m:fPr>
                            <m:ctrlPr>
                              <a:rPr lang="en-US" altLang="zh-CN" sz="1100" b="0" i="1" smtClean="0">
                                <a:latin typeface="Cambria Math" panose="02040503050406030204" pitchFamily="18" charset="0"/>
                                <a:cs typeface="Times New Roman" pitchFamily="18" charset="0"/>
                              </a:rPr>
                            </m:ctrlPr>
                          </m:fPr>
                          <m:num>
                            <m:r>
                              <a:rPr lang="en-US" altLang="zh-CN" sz="1100" b="0" i="1" smtClean="0">
                                <a:latin typeface="Cambria Math"/>
                                <a:cs typeface="Times New Roman" pitchFamily="18" charset="0"/>
                              </a:rPr>
                              <m:t>𝑆𝑒𝑛</m:t>
                            </m:r>
                            <m:r>
                              <a:rPr lang="en-US" altLang="zh-CN" sz="1100" b="0" i="1" smtClean="0">
                                <a:latin typeface="Cambria Math"/>
                                <a:ea typeface="Cambria Math"/>
                                <a:cs typeface="Times New Roman" pitchFamily="18" charset="0"/>
                              </a:rPr>
                              <m:t>∙</m:t>
                            </m:r>
                            <m:r>
                              <a:rPr lang="en-US" altLang="zh-CN" sz="1100" b="0" i="1" smtClean="0">
                                <a:latin typeface="Cambria Math"/>
                                <a:ea typeface="Cambria Math"/>
                                <a:cs typeface="Times New Roman" pitchFamily="18" charset="0"/>
                              </a:rPr>
                              <m:t>𝑆𝑝𝑒</m:t>
                            </m:r>
                          </m:num>
                          <m:den>
                            <m:d>
                              <m:dPr>
                                <m:ctrlPr>
                                  <a:rPr lang="en-US" altLang="zh-CN" sz="1100" b="0" i="1" smtClean="0">
                                    <a:latin typeface="Cambria Math" panose="02040503050406030204" pitchFamily="18" charset="0"/>
                                    <a:cs typeface="Times New Roman" pitchFamily="18" charset="0"/>
                                  </a:rPr>
                                </m:ctrlPr>
                              </m:dPr>
                              <m:e>
                                <m:r>
                                  <a:rPr lang="en-US" altLang="zh-CN" sz="1100" b="0" i="1" smtClean="0">
                                    <a:latin typeface="Cambria Math"/>
                                    <a:cs typeface="Times New Roman" pitchFamily="18" charset="0"/>
                                  </a:rPr>
                                  <m:t>1−</m:t>
                                </m:r>
                                <m:r>
                                  <a:rPr lang="en-US" altLang="zh-CN" sz="1100" b="0" i="1" smtClean="0">
                                    <a:latin typeface="Cambria Math"/>
                                    <a:cs typeface="Times New Roman" pitchFamily="18" charset="0"/>
                                  </a:rPr>
                                  <m:t>𝑆𝑒𝑛</m:t>
                                </m:r>
                              </m:e>
                            </m:d>
                            <m:r>
                              <a:rPr lang="en-US" altLang="zh-CN" sz="1100" b="0" i="1" smtClean="0">
                                <a:latin typeface="Cambria Math"/>
                                <a:ea typeface="Cambria Math"/>
                                <a:cs typeface="Times New Roman" pitchFamily="18" charset="0"/>
                              </a:rPr>
                              <m:t>∙</m:t>
                            </m:r>
                            <m:d>
                              <m:dPr>
                                <m:ctrlPr>
                                  <a:rPr lang="en-US" altLang="zh-CN" sz="1100" b="0" i="1" smtClean="0">
                                    <a:latin typeface="Cambria Math" panose="02040503050406030204" pitchFamily="18" charset="0"/>
                                    <a:ea typeface="Cambria Math"/>
                                    <a:cs typeface="Times New Roman" pitchFamily="18" charset="0"/>
                                  </a:rPr>
                                </m:ctrlPr>
                              </m:dPr>
                              <m:e>
                                <m:r>
                                  <a:rPr lang="en-US" altLang="zh-CN" sz="1100" b="0" i="1" smtClean="0">
                                    <a:latin typeface="Cambria Math"/>
                                    <a:ea typeface="Cambria Math"/>
                                    <a:cs typeface="Times New Roman" pitchFamily="18" charset="0"/>
                                  </a:rPr>
                                  <m:t>1−</m:t>
                                </m:r>
                                <m:r>
                                  <a:rPr lang="en-US" altLang="zh-CN" sz="1100" b="0" i="1" smtClean="0">
                                    <a:latin typeface="Cambria Math"/>
                                    <a:ea typeface="Cambria Math"/>
                                    <a:cs typeface="Times New Roman" pitchFamily="18" charset="0"/>
                                  </a:rPr>
                                  <m:t>𝑆𝑝𝑒</m:t>
                                </m:r>
                              </m:e>
                            </m:d>
                          </m:den>
                        </m:f>
                      </m:e>
                    </m:d>
                    <m:r>
                      <a:rPr lang="en-US" altLang="zh-CN" sz="1100" b="0" i="1" smtClean="0">
                        <a:latin typeface="Cambria Math"/>
                        <a:cs typeface="Times New Roman" pitchFamily="18" charset="0"/>
                      </a:rPr>
                      <m:t>=</m:t>
                    </m:r>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r>
                      <a:rPr lang="en-US" altLang="zh-CN" sz="1100" b="0" i="1" smtClean="0">
                        <a:latin typeface="Cambria Math"/>
                        <a:cs typeface="Times New Roman" pitchFamily="18" charset="0"/>
                      </a:rPr>
                      <m:t>+</m:t>
                    </m:r>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1</m:t>
                        </m:r>
                      </m:sub>
                    </m:sSub>
                    <m:r>
                      <a:rPr lang="en-US" altLang="zh-CN" sz="1100" b="0" i="1" smtClean="0">
                        <a:latin typeface="Cambria Math"/>
                        <a:ea typeface="Cambria Math"/>
                        <a:cs typeface="Times New Roman" pitchFamily="18" charset="0"/>
                      </a:rPr>
                      <m:t>∙</m:t>
                    </m:r>
                    <m:r>
                      <a:rPr lang="en-US" altLang="zh-CN" sz="1100" b="0" i="1" smtClean="0">
                        <a:latin typeface="Cambria Math"/>
                        <a:ea typeface="Cambria Math"/>
                        <a:cs typeface="Times New Roman" pitchFamily="18" charset="0"/>
                      </a:rPr>
                      <m:t>𝑙𝑛</m:t>
                    </m:r>
                    <m:d>
                      <m:dPr>
                        <m:begChr m:val="["/>
                        <m:endChr m:val="]"/>
                        <m:ctrlPr>
                          <a:rPr lang="en-US" altLang="zh-CN" sz="1100" b="0" i="1" smtClean="0">
                            <a:latin typeface="Cambria Math" panose="02040503050406030204" pitchFamily="18" charset="0"/>
                            <a:ea typeface="Cambria Math"/>
                            <a:cs typeface="Times New Roman" pitchFamily="18" charset="0"/>
                          </a:rPr>
                        </m:ctrlPr>
                      </m:dPr>
                      <m:e>
                        <m:f>
                          <m:fPr>
                            <m:ctrlPr>
                              <a:rPr lang="en-US" altLang="zh-CN" sz="1100" b="0" i="1" smtClean="0">
                                <a:latin typeface="Cambria Math" panose="02040503050406030204" pitchFamily="18" charset="0"/>
                                <a:ea typeface="Cambria Math"/>
                                <a:cs typeface="Times New Roman" pitchFamily="18" charset="0"/>
                              </a:rPr>
                            </m:ctrlPr>
                          </m:fPr>
                          <m:num>
                            <m:r>
                              <a:rPr lang="en-US" altLang="zh-CN" sz="1100" b="0" i="1" smtClean="0">
                                <a:latin typeface="Cambria Math"/>
                                <a:ea typeface="Cambria Math"/>
                                <a:cs typeface="Times New Roman" pitchFamily="18" charset="0"/>
                              </a:rPr>
                              <m:t>𝑆𝑒𝑛</m:t>
                            </m:r>
                            <m:r>
                              <a:rPr lang="en-US" altLang="zh-CN" sz="1100" b="0" i="1" smtClean="0">
                                <a:latin typeface="Cambria Math"/>
                                <a:ea typeface="Cambria Math"/>
                                <a:cs typeface="Times New Roman" pitchFamily="18" charset="0"/>
                              </a:rPr>
                              <m:t>∙</m:t>
                            </m:r>
                            <m:d>
                              <m:dPr>
                                <m:ctrlPr>
                                  <a:rPr lang="en-US" altLang="zh-CN" sz="1100" b="0" i="1" smtClean="0">
                                    <a:latin typeface="Cambria Math" panose="02040503050406030204" pitchFamily="18" charset="0"/>
                                    <a:ea typeface="Cambria Math"/>
                                    <a:cs typeface="Times New Roman" pitchFamily="18" charset="0"/>
                                  </a:rPr>
                                </m:ctrlPr>
                              </m:dPr>
                              <m:e>
                                <m:r>
                                  <a:rPr lang="en-US" altLang="zh-CN" sz="1100" b="0" i="1" smtClean="0">
                                    <a:latin typeface="Cambria Math"/>
                                    <a:ea typeface="Cambria Math"/>
                                    <a:cs typeface="Times New Roman" pitchFamily="18" charset="0"/>
                                  </a:rPr>
                                  <m:t>1−</m:t>
                                </m:r>
                                <m:r>
                                  <a:rPr lang="en-US" altLang="zh-CN" sz="1100" b="0" i="1" smtClean="0">
                                    <a:latin typeface="Cambria Math"/>
                                    <a:ea typeface="Cambria Math"/>
                                    <a:cs typeface="Times New Roman" pitchFamily="18" charset="0"/>
                                  </a:rPr>
                                  <m:t>𝑆𝑝𝑒</m:t>
                                </m:r>
                              </m:e>
                            </m:d>
                          </m:num>
                          <m:den>
                            <m:d>
                              <m:dPr>
                                <m:ctrlPr>
                                  <a:rPr lang="en-US" altLang="zh-CN" sz="1100" b="0" i="1" smtClean="0">
                                    <a:latin typeface="Cambria Math" panose="02040503050406030204" pitchFamily="18" charset="0"/>
                                    <a:ea typeface="Cambria Math"/>
                                    <a:cs typeface="Times New Roman" pitchFamily="18" charset="0"/>
                                  </a:rPr>
                                </m:ctrlPr>
                              </m:dPr>
                              <m:e>
                                <m:r>
                                  <a:rPr lang="en-US" altLang="zh-CN" sz="1100" b="0" i="1" smtClean="0">
                                    <a:latin typeface="Cambria Math"/>
                                    <a:ea typeface="Cambria Math"/>
                                    <a:cs typeface="Times New Roman" pitchFamily="18" charset="0"/>
                                  </a:rPr>
                                  <m:t>1−</m:t>
                                </m:r>
                                <m:r>
                                  <a:rPr lang="en-US" altLang="zh-CN" sz="1100" b="0" i="1" smtClean="0">
                                    <a:latin typeface="Cambria Math"/>
                                    <a:ea typeface="Cambria Math"/>
                                    <a:cs typeface="Times New Roman" pitchFamily="18" charset="0"/>
                                  </a:rPr>
                                  <m:t>𝑆𝑒𝑛</m:t>
                                </m:r>
                              </m:e>
                            </m:d>
                            <m:r>
                              <a:rPr lang="en-US" altLang="zh-CN" sz="1100" b="0" i="1" smtClean="0">
                                <a:latin typeface="Cambria Math"/>
                                <a:ea typeface="Cambria Math"/>
                                <a:cs typeface="Times New Roman" pitchFamily="18" charset="0"/>
                              </a:rPr>
                              <m:t>∙</m:t>
                            </m:r>
                            <m:r>
                              <a:rPr lang="en-US" altLang="zh-CN" sz="1100" b="0" i="1" smtClean="0">
                                <a:latin typeface="Cambria Math"/>
                                <a:ea typeface="Cambria Math"/>
                                <a:cs typeface="Times New Roman" pitchFamily="18" charset="0"/>
                              </a:rPr>
                              <m:t>𝑆𝑝𝑒</m:t>
                            </m:r>
                          </m:den>
                        </m:f>
                      </m:e>
                    </m:d>
                  </m:oMath>
                </a14:m>
                <a:r>
                  <a:rPr lang="zh-CN" altLang="en-US" sz="1000" dirty="0">
                    <a:latin typeface="Times New Roman" pitchFamily="18" charset="0"/>
                    <a:cs typeface="Times New Roman" pitchFamily="18" charset="0"/>
                  </a:rPr>
                  <a:t> ；</a:t>
                </a:r>
                <a:endParaRPr lang="en-US" altLang="zh-CN" sz="1000" dirty="0">
                  <a:latin typeface="Times New Roman" pitchFamily="18" charset="0"/>
                  <a:cs typeface="Times New Roman" pitchFamily="18" charset="0"/>
                </a:endParaRPr>
              </a:p>
              <a:p>
                <a:pPr>
                  <a:lnSpc>
                    <a:spcPct val="150000"/>
                  </a:lnSpc>
                </a:pPr>
                <a:r>
                  <a:rPr lang="zh-CN" altLang="en-US" sz="1000" dirty="0">
                    <a:solidFill>
                      <a:srgbClr val="000000"/>
                    </a:solidFill>
                    <a:latin typeface="Times New Roman" pitchFamily="18" charset="0"/>
                    <a:cs typeface="Times New Roman" pitchFamily="18" charset="0"/>
                  </a:rPr>
                  <a:t>或表示為： </a:t>
                </a:r>
                <a14:m>
                  <m:oMath xmlns:m="http://schemas.openxmlformats.org/officeDocument/2006/math">
                    <m:r>
                      <a:rPr lang="en-US" altLang="zh-CN" sz="1100" b="0" i="1" smtClean="0">
                        <a:latin typeface="Cambria Math"/>
                        <a:ea typeface="Cambria Math"/>
                        <a:cs typeface="Times New Roman" pitchFamily="18" charset="0"/>
                      </a:rPr>
                      <m:t>𝑙𝑛</m:t>
                    </m:r>
                    <m:d>
                      <m:dPr>
                        <m:ctrlPr>
                          <a:rPr lang="en-US" altLang="zh-CN" sz="1100" b="0" i="1" smtClean="0">
                            <a:latin typeface="Cambria Math" panose="02040503050406030204" pitchFamily="18" charset="0"/>
                            <a:ea typeface="Cambria Math"/>
                            <a:cs typeface="Times New Roman" pitchFamily="18" charset="0"/>
                          </a:rPr>
                        </m:ctrlPr>
                      </m:dPr>
                      <m:e>
                        <m:f>
                          <m:fPr>
                            <m:ctrlPr>
                              <a:rPr lang="en-US" altLang="zh-CN" sz="1100" b="0" i="1" smtClean="0">
                                <a:latin typeface="Cambria Math" panose="02040503050406030204" pitchFamily="18" charset="0"/>
                                <a:ea typeface="Cambria Math"/>
                                <a:cs typeface="Times New Roman" pitchFamily="18" charset="0"/>
                              </a:rPr>
                            </m:ctrlPr>
                          </m:fPr>
                          <m:num>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𝑇𝑃</m:t>
                                </m:r>
                              </m:sub>
                            </m:sSub>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𝑇𝑁</m:t>
                                </m:r>
                              </m:sub>
                            </m:sSub>
                          </m:num>
                          <m:den>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𝐹𝑃</m:t>
                                </m:r>
                              </m:sub>
                            </m:sSub>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𝐹𝑁</m:t>
                                </m:r>
                              </m:sub>
                            </m:sSub>
                          </m:den>
                        </m:f>
                      </m:e>
                    </m:d>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zh-CN" altLang="en-US" sz="1100" b="0" i="1" smtClean="0">
                            <a:latin typeface="Cambria Math"/>
                            <a:ea typeface="Cambria Math"/>
                            <a:cs typeface="Times New Roman" pitchFamily="18" charset="0"/>
                          </a:rPr>
                          <m:t>𝜑</m:t>
                        </m:r>
                      </m:e>
                      <m:sub>
                        <m:r>
                          <a:rPr lang="en-US" altLang="zh-CN" sz="1100" b="0" i="1" smtClean="0">
                            <a:latin typeface="Cambria Math"/>
                            <a:ea typeface="Cambria Math"/>
                            <a:cs typeface="Times New Roman" pitchFamily="18" charset="0"/>
                          </a:rPr>
                          <m:t>0</m:t>
                        </m:r>
                      </m:sub>
                    </m:sSub>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zh-CN" altLang="en-US" sz="1100" b="0" i="1" smtClean="0">
                            <a:latin typeface="Cambria Math"/>
                            <a:ea typeface="Cambria Math"/>
                            <a:cs typeface="Times New Roman" pitchFamily="18" charset="0"/>
                          </a:rPr>
                          <m:t>𝜑</m:t>
                        </m:r>
                      </m:e>
                      <m:sub>
                        <m:r>
                          <a:rPr lang="en-US" altLang="zh-CN" sz="1100" b="0" i="1" smtClean="0">
                            <a:latin typeface="Cambria Math"/>
                            <a:ea typeface="Cambria Math"/>
                            <a:cs typeface="Times New Roman" pitchFamily="18" charset="0"/>
                          </a:rPr>
                          <m:t>1</m:t>
                        </m:r>
                      </m:sub>
                    </m:sSub>
                    <m:r>
                      <a:rPr lang="en-US" altLang="zh-CN" sz="1100" b="0" i="1" smtClean="0">
                        <a:latin typeface="Cambria Math"/>
                        <a:ea typeface="Cambria Math"/>
                        <a:cs typeface="Times New Roman" pitchFamily="18" charset="0"/>
                      </a:rPr>
                      <m:t>∙</m:t>
                    </m:r>
                    <m:r>
                      <a:rPr lang="en-US" altLang="zh-CN" sz="1100" b="0" i="1" smtClean="0">
                        <a:latin typeface="Cambria Math"/>
                        <a:ea typeface="Cambria Math"/>
                        <a:cs typeface="Times New Roman" pitchFamily="18" charset="0"/>
                      </a:rPr>
                      <m:t>𝑙𝑛</m:t>
                    </m:r>
                    <m:d>
                      <m:dPr>
                        <m:ctrlPr>
                          <a:rPr lang="en-US" altLang="zh-CN" sz="1100" b="0" i="1" smtClean="0">
                            <a:latin typeface="Cambria Math" panose="02040503050406030204" pitchFamily="18" charset="0"/>
                            <a:ea typeface="Cambria Math"/>
                            <a:cs typeface="Times New Roman" pitchFamily="18" charset="0"/>
                          </a:rPr>
                        </m:ctrlPr>
                      </m:dPr>
                      <m:e>
                        <m:f>
                          <m:fPr>
                            <m:ctrlPr>
                              <a:rPr lang="en-US" altLang="zh-CN" sz="1100" b="0" i="1" smtClean="0">
                                <a:latin typeface="Cambria Math" panose="02040503050406030204" pitchFamily="18" charset="0"/>
                                <a:ea typeface="Cambria Math"/>
                                <a:cs typeface="Times New Roman" pitchFamily="18" charset="0"/>
                              </a:rPr>
                            </m:ctrlPr>
                          </m:fPr>
                          <m:num>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𝑇𝑃</m:t>
                                </m:r>
                              </m:sub>
                            </m:sSub>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𝐹𝑃</m:t>
                                </m:r>
                              </m:sub>
                            </m:sSub>
                          </m:num>
                          <m:den>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𝐹𝑁</m:t>
                                </m:r>
                              </m:sub>
                            </m:sSub>
                            <m:r>
                              <a:rPr lang="en-US" altLang="zh-CN" sz="1100" b="0" i="1" smtClean="0">
                                <a:latin typeface="Cambria Math"/>
                                <a:ea typeface="Cambria Math"/>
                                <a:cs typeface="Times New Roman" pitchFamily="18" charset="0"/>
                              </a:rPr>
                              <m:t>∙</m:t>
                            </m:r>
                            <m:sSub>
                              <m:sSubPr>
                                <m:ctrlPr>
                                  <a:rPr lang="en-US" altLang="zh-CN" sz="1100" b="0" i="1" smtClean="0">
                                    <a:latin typeface="Cambria Math" panose="02040503050406030204" pitchFamily="18" charset="0"/>
                                    <a:ea typeface="Cambria Math"/>
                                    <a:cs typeface="Times New Roman" pitchFamily="18" charset="0"/>
                                  </a:rPr>
                                </m:ctrlPr>
                              </m:sSubPr>
                              <m:e>
                                <m:r>
                                  <a:rPr lang="en-US" altLang="zh-CN" sz="1100" b="0" i="1" smtClean="0">
                                    <a:latin typeface="Cambria Math"/>
                                    <a:ea typeface="Cambria Math"/>
                                    <a:cs typeface="Times New Roman" pitchFamily="18" charset="0"/>
                                  </a:rPr>
                                  <m:t>𝑁</m:t>
                                </m:r>
                              </m:e>
                              <m:sub>
                                <m:r>
                                  <a:rPr lang="en-US" altLang="zh-CN" sz="1100" b="0" i="1" smtClean="0">
                                    <a:latin typeface="Cambria Math"/>
                                    <a:ea typeface="Cambria Math"/>
                                    <a:cs typeface="Times New Roman" pitchFamily="18" charset="0"/>
                                  </a:rPr>
                                  <m:t>𝑇𝑁</m:t>
                                </m:r>
                              </m:sub>
                            </m:sSub>
                          </m:den>
                        </m:f>
                      </m:e>
                    </m:d>
                  </m:oMath>
                </a14:m>
                <a:r>
                  <a:rPr lang="zh-TW" altLang="en-US"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a:t>
                </a:r>
                <a:endParaRPr lang="zh-TW" altLang="en-US" sz="1000" dirty="0">
                  <a:latin typeface="Times New Roman" pitchFamily="18" charset="0"/>
                  <a:cs typeface="Times New Roman"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819814" y="883468"/>
                <a:ext cx="4495656" cy="1363771"/>
              </a:xfrm>
              <a:prstGeom prst="rect">
                <a:avLst/>
              </a:prstGeom>
              <a:blipFill rotWithShape="0">
                <a:blip r:embed="rId3" cstate="print"/>
                <a:stretch>
                  <a:fillRect r="-12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19812" y="2247239"/>
                <a:ext cx="4495657" cy="1694053"/>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其中，</a:t>
                </a:r>
                <a:r>
                  <a:rPr lang="en-US" altLang="zh-CN" sz="1000" i="1" dirty="0" err="1">
                    <a:latin typeface="Times New Roman" pitchFamily="18" charset="0"/>
                    <a:cs typeface="Times New Roman" pitchFamily="18" charset="0"/>
                  </a:rPr>
                  <a:t>ln</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·(1-</a:t>
                </a:r>
                <a:r>
                  <a:rPr lang="en-US" altLang="zh-CN" sz="1000" i="1" dirty="0">
                    <a:latin typeface="Times New Roman" pitchFamily="18" charset="0"/>
                    <a:cs typeface="Times New Roman" pitchFamily="18" charset="0"/>
                  </a:rPr>
                  <a:t>Spe</a:t>
                </a:r>
                <a:r>
                  <a:rPr lang="en-US" altLang="zh-CN" sz="1000" dirty="0">
                    <a:latin typeface="Times New Roman" pitchFamily="18" charset="0"/>
                    <a:cs typeface="Times New Roman" pitchFamily="18" charset="0"/>
                  </a:rPr>
                  <a:t>)] - </a:t>
                </a:r>
                <a:r>
                  <a:rPr lang="en-US" altLang="zh-CN" sz="1000" i="1" dirty="0" err="1">
                    <a:latin typeface="Times New Roman" pitchFamily="18" charset="0"/>
                    <a:cs typeface="Times New Roman" pitchFamily="18" charset="0"/>
                  </a:rPr>
                  <a:t>ln</a:t>
                </a:r>
                <a:r>
                  <a:rPr lang="en-US" altLang="zh-CN" sz="1000" dirty="0">
                    <a:latin typeface="Times New Roman" pitchFamily="18" charset="0"/>
                    <a:cs typeface="Times New Roman" pitchFamily="18" charset="0"/>
                  </a:rPr>
                  <a:t>[(1-</a:t>
                </a:r>
                <a:r>
                  <a:rPr lang="en-US" altLang="zh-CN" sz="1000" i="1" dirty="0">
                    <a:latin typeface="Times New Roman" pitchFamily="18" charset="0"/>
                    <a:cs typeface="Times New Roman" pitchFamily="18" charset="0"/>
                  </a:rPr>
                  <a:t>Sen</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可以解釋為診斷試驗截斷值的閥值效應</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threshold effect</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指標，</a:t>
                </a:r>
                <a:r>
                  <a:rPr lang="zh-TW" altLang="en-US" sz="1000" dirty="0">
                    <a:latin typeface="Times New Roman" pitchFamily="18" charset="0"/>
                    <a:cs typeface="Times New Roman" pitchFamily="18" charset="0"/>
                  </a:rPr>
                  <a:t>結合參數 </a:t>
                </a:r>
                <a:r>
                  <a:rPr lang="en-US" altLang="zh-TW" sz="1000" i="1" dirty="0">
                    <a:latin typeface="Times New Roman" pitchFamily="18" charset="0"/>
                    <a:cs typeface="Times New Roman" pitchFamily="18" charset="0"/>
                  </a:rPr>
                  <a:t>φ</a:t>
                </a:r>
                <a:r>
                  <a:rPr lang="en-US" altLang="zh-TW" sz="1000" baseline="-25000" dirty="0">
                    <a:latin typeface="Times New Roman" pitchFamily="18" charset="0"/>
                    <a:cs typeface="Times New Roman" pitchFamily="18" charset="0"/>
                  </a:rPr>
                  <a:t>0</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和 </a:t>
                </a:r>
                <a:r>
                  <a:rPr lang="en-US" altLang="zh-TW" sz="1000" i="1" dirty="0">
                    <a:latin typeface="Times New Roman" pitchFamily="18" charset="0"/>
                    <a:cs typeface="Times New Roman" pitchFamily="18" charset="0"/>
                  </a:rPr>
                  <a:t>φ</a:t>
                </a:r>
                <a:r>
                  <a:rPr lang="en-US" altLang="zh-TW" sz="1000" baseline="-25000" dirty="0">
                    <a:latin typeface="Times New Roman" pitchFamily="18" charset="0"/>
                    <a:cs typeface="Times New Roman" pitchFamily="18" charset="0"/>
                  </a:rPr>
                  <a:t>1</a:t>
                </a: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的估計值，將上式帶入靈敏度</a:t>
                </a:r>
                <a:r>
                  <a:rPr lang="en-US" altLang="zh-TW"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Sen</a:t>
                </a:r>
                <a:r>
                  <a:rPr lang="en-US" altLang="zh-TW"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和特異度</a:t>
                </a:r>
                <a:r>
                  <a:rPr lang="en-US" altLang="zh-TW" sz="1000" dirty="0">
                    <a:latin typeface="Times New Roman" pitchFamily="18" charset="0"/>
                    <a:cs typeface="Times New Roman" pitchFamily="18" charset="0"/>
                  </a:rPr>
                  <a:t>(</a:t>
                </a:r>
                <a:r>
                  <a:rPr lang="en-US" altLang="zh-TW" sz="1000" i="1" dirty="0" err="1">
                    <a:latin typeface="Times New Roman" pitchFamily="18" charset="0"/>
                    <a:cs typeface="Times New Roman" pitchFamily="18" charset="0"/>
                  </a:rPr>
                  <a:t>Spe</a:t>
                </a:r>
                <a:r>
                  <a:rPr lang="en-US" altLang="zh-TW"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的坐標系，就可以得到綜合特徵曲線</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SROC</a:t>
                </a:r>
                <a:r>
                  <a:rPr lang="en-US" altLang="zh-TW"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的方程如下：</a:t>
                </a:r>
                <a:endParaRPr lang="en-US" altLang="zh-TW" sz="1000" dirty="0">
                  <a:latin typeface="Times New Roman" pitchFamily="18" charset="0"/>
                  <a:cs typeface="Times New Roman" pitchFamily="18" charset="0"/>
                </a:endParaRPr>
              </a:p>
              <a:p>
                <a:pPr>
                  <a:lnSpc>
                    <a:spcPct val="150000"/>
                  </a:lnSpc>
                </a:pPr>
                <a14:m>
                  <m:oMath xmlns:m="http://schemas.openxmlformats.org/officeDocument/2006/math">
                    <m:r>
                      <a:rPr lang="en-US" altLang="zh-TW" sz="1100" b="0" i="1" smtClean="0">
                        <a:latin typeface="Cambria Math"/>
                        <a:cs typeface="Times New Roman" pitchFamily="18" charset="0"/>
                      </a:rPr>
                      <m:t>𝑆𝑒𝑛</m:t>
                    </m:r>
                    <m:r>
                      <a:rPr lang="en-US" altLang="zh-TW" sz="1100" b="0" i="1" smtClean="0">
                        <a:latin typeface="Cambria Math"/>
                        <a:cs typeface="Times New Roman" pitchFamily="18" charset="0"/>
                      </a:rPr>
                      <m:t>=</m:t>
                    </m:r>
                    <m:f>
                      <m:fPr>
                        <m:ctrlPr>
                          <a:rPr lang="en-US" altLang="zh-TW" sz="1100" b="0" i="1" smtClean="0">
                            <a:latin typeface="Cambria Math" panose="02040503050406030204" pitchFamily="18" charset="0"/>
                            <a:cs typeface="Times New Roman" pitchFamily="18" charset="0"/>
                          </a:rPr>
                        </m:ctrlPr>
                      </m:fPr>
                      <m:num>
                        <m:sSup>
                          <m:sSupPr>
                            <m:ctrlPr>
                              <a:rPr lang="en-US" altLang="zh-TW" sz="1100" b="0" i="1" smtClean="0">
                                <a:latin typeface="Cambria Math" panose="02040503050406030204" pitchFamily="18" charset="0"/>
                                <a:cs typeface="Times New Roman" pitchFamily="18" charset="0"/>
                              </a:rPr>
                            </m:ctrlPr>
                          </m:sSupPr>
                          <m:e>
                            <m:r>
                              <a:rPr lang="en-US" altLang="zh-TW" sz="1100" b="0" i="1" smtClean="0">
                                <a:latin typeface="Cambria Math"/>
                                <a:cs typeface="Times New Roman" pitchFamily="18" charset="0"/>
                              </a:rPr>
                              <m:t>𝑒</m:t>
                            </m:r>
                          </m:e>
                          <m:sup>
                            <m:f>
                              <m:fPr>
                                <m:ctrlPr>
                                  <a:rPr lang="en-US" altLang="zh-TW" sz="1100" b="0" i="1" smtClean="0">
                                    <a:latin typeface="Cambria Math" panose="02040503050406030204" pitchFamily="18" charset="0"/>
                                    <a:cs typeface="Times New Roman" pitchFamily="18" charset="0"/>
                                  </a:rPr>
                                </m:ctrlPr>
                              </m:fPr>
                              <m:num>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0</m:t>
                                    </m:r>
                                  </m:sub>
                                </m:sSub>
                              </m:num>
                              <m:den>
                                <m:r>
                                  <a:rPr lang="en-US" altLang="zh-TW" sz="1100" b="0" i="1" smtClean="0">
                                    <a:latin typeface="Cambria Math"/>
                                    <a:cs typeface="Times New Roman" pitchFamily="18" charset="0"/>
                                  </a:rPr>
                                  <m:t>1</m:t>
                                </m:r>
                                <m:r>
                                  <a:rPr lang="en-US" altLang="zh-TW" sz="1100" b="0" i="1" smtClean="0">
                                    <a:latin typeface="Cambria Math"/>
                                    <a:ea typeface="Cambria Math"/>
                                    <a:cs typeface="Times New Roman" pitchFamily="18" charset="0"/>
                                  </a:rPr>
                                  <m:t>−</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den>
                            </m:f>
                          </m:sup>
                        </m:sSup>
                        <m:r>
                          <a:rPr lang="en-US" altLang="zh-TW" sz="1100" b="0" i="1" smtClean="0">
                            <a:latin typeface="Cambria Math"/>
                            <a:ea typeface="Cambria Math"/>
                            <a:cs typeface="Times New Roman" pitchFamily="18" charset="0"/>
                          </a:rPr>
                          <m:t>×</m:t>
                        </m:r>
                        <m:sSup>
                          <m:sSupPr>
                            <m:ctrlPr>
                              <a:rPr lang="en-US" altLang="zh-TW" sz="1100" b="0" i="1" smtClean="0">
                                <a:latin typeface="Cambria Math" panose="02040503050406030204" pitchFamily="18" charset="0"/>
                                <a:ea typeface="Cambria Math"/>
                                <a:cs typeface="Times New Roman" pitchFamily="18" charset="0"/>
                              </a:rPr>
                            </m:ctrlPr>
                          </m:sSupPr>
                          <m:e>
                            <m:d>
                              <m:dPr>
                                <m:ctrlPr>
                                  <a:rPr lang="en-US" altLang="zh-TW" sz="1100" b="0" i="1" smtClean="0">
                                    <a:latin typeface="Cambria Math" panose="02040503050406030204" pitchFamily="18" charset="0"/>
                                    <a:ea typeface="Cambria Math"/>
                                    <a:cs typeface="Times New Roman" pitchFamily="18" charset="0"/>
                                  </a:rPr>
                                </m:ctrlPr>
                              </m:dPr>
                              <m:e>
                                <m:f>
                                  <m:fPr>
                                    <m:ctrlPr>
                                      <a:rPr lang="en-US" altLang="zh-TW" sz="1100" b="0" i="1" smtClean="0">
                                        <a:latin typeface="Cambria Math" panose="02040503050406030204" pitchFamily="18" charset="0"/>
                                        <a:ea typeface="Cambria Math"/>
                                        <a:cs typeface="Times New Roman" pitchFamily="18" charset="0"/>
                                      </a:rPr>
                                    </m:ctrlPr>
                                  </m:fPr>
                                  <m:num>
                                    <m:r>
                                      <a:rPr lang="en-US" altLang="zh-TW" sz="1100" b="0" i="1" smtClean="0">
                                        <a:latin typeface="Cambria Math"/>
                                        <a:ea typeface="Cambria Math"/>
                                        <a:cs typeface="Times New Roman" pitchFamily="18" charset="0"/>
                                      </a:rPr>
                                      <m:t>1−</m:t>
                                    </m:r>
                                    <m:r>
                                      <a:rPr lang="en-US" altLang="zh-TW" sz="1100" b="0" i="1" smtClean="0">
                                        <a:latin typeface="Cambria Math"/>
                                        <a:ea typeface="Cambria Math"/>
                                        <a:cs typeface="Times New Roman" pitchFamily="18" charset="0"/>
                                      </a:rPr>
                                      <m:t>𝑆𝑝𝑒</m:t>
                                    </m:r>
                                  </m:num>
                                  <m:den>
                                    <m:r>
                                      <a:rPr lang="en-US" altLang="zh-TW" sz="1100" b="0" i="1" smtClean="0">
                                        <a:latin typeface="Cambria Math"/>
                                        <a:ea typeface="Cambria Math"/>
                                        <a:cs typeface="Times New Roman" pitchFamily="18" charset="0"/>
                                      </a:rPr>
                                      <m:t>𝑆𝑝𝑒</m:t>
                                    </m:r>
                                  </m:den>
                                </m:f>
                              </m:e>
                            </m:d>
                          </m:e>
                          <m:sup>
                            <m:f>
                              <m:fPr>
                                <m:ctrlPr>
                                  <a:rPr lang="en-US" altLang="zh-TW" sz="1100" b="0" i="1" smtClean="0">
                                    <a:latin typeface="Cambria Math" panose="02040503050406030204" pitchFamily="18" charset="0"/>
                                    <a:ea typeface="Cambria Math"/>
                                    <a:cs typeface="Times New Roman" pitchFamily="18" charset="0"/>
                                  </a:rPr>
                                </m:ctrlPr>
                              </m:fPr>
                              <m:num>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num>
                              <m:den>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den>
                            </m:f>
                          </m:sup>
                        </m:sSup>
                      </m:num>
                      <m:den>
                        <m:r>
                          <a:rPr lang="en-US" altLang="zh-TW" sz="1100" b="0" i="1" smtClean="0">
                            <a:latin typeface="Cambria Math"/>
                            <a:cs typeface="Times New Roman" pitchFamily="18" charset="0"/>
                          </a:rPr>
                          <m:t>1+</m:t>
                        </m:r>
                        <m:sSup>
                          <m:sSupPr>
                            <m:ctrlPr>
                              <a:rPr lang="en-US" altLang="zh-TW" sz="1100" b="0" i="1" smtClean="0">
                                <a:latin typeface="Cambria Math" panose="02040503050406030204" pitchFamily="18" charset="0"/>
                                <a:cs typeface="Times New Roman" pitchFamily="18" charset="0"/>
                              </a:rPr>
                            </m:ctrlPr>
                          </m:sSupPr>
                          <m:e>
                            <m:r>
                              <a:rPr lang="en-US" altLang="zh-TW" sz="1100" b="0" i="1" smtClean="0">
                                <a:latin typeface="Cambria Math"/>
                                <a:cs typeface="Times New Roman" pitchFamily="18" charset="0"/>
                              </a:rPr>
                              <m:t>𝑒</m:t>
                            </m:r>
                          </m:e>
                          <m:sup>
                            <m:f>
                              <m:fPr>
                                <m:ctrlPr>
                                  <a:rPr lang="en-US" altLang="zh-TW" sz="1100" b="0" i="1" smtClean="0">
                                    <a:latin typeface="Cambria Math" panose="02040503050406030204" pitchFamily="18" charset="0"/>
                                    <a:cs typeface="Times New Roman" pitchFamily="18" charset="0"/>
                                  </a:rPr>
                                </m:ctrlPr>
                              </m:fPr>
                              <m:num>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0</m:t>
                                    </m:r>
                                  </m:sub>
                                </m:sSub>
                              </m:num>
                              <m:den>
                                <m:r>
                                  <a:rPr lang="en-US" altLang="zh-TW" sz="1100" b="0" i="1" smtClean="0">
                                    <a:latin typeface="Cambria Math"/>
                                    <a:cs typeface="Times New Roman" pitchFamily="18" charset="0"/>
                                  </a:rPr>
                                  <m:t>1−</m:t>
                                </m:r>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1</m:t>
                                    </m:r>
                                  </m:sub>
                                </m:sSub>
                              </m:den>
                            </m:f>
                          </m:sup>
                        </m:sSup>
                        <m:r>
                          <a:rPr lang="en-US" altLang="zh-TW" sz="1100" b="0" i="1" smtClean="0">
                            <a:latin typeface="Cambria Math"/>
                            <a:ea typeface="Cambria Math"/>
                            <a:cs typeface="Times New Roman" pitchFamily="18" charset="0"/>
                          </a:rPr>
                          <m:t>×</m:t>
                        </m:r>
                        <m:sSup>
                          <m:sSupPr>
                            <m:ctrlPr>
                              <a:rPr lang="en-US" altLang="zh-TW" sz="1100" b="0" i="1" smtClean="0">
                                <a:latin typeface="Cambria Math" panose="02040503050406030204" pitchFamily="18" charset="0"/>
                                <a:ea typeface="Cambria Math"/>
                                <a:cs typeface="Times New Roman" pitchFamily="18" charset="0"/>
                              </a:rPr>
                            </m:ctrlPr>
                          </m:sSupPr>
                          <m:e>
                            <m:d>
                              <m:dPr>
                                <m:ctrlPr>
                                  <a:rPr lang="en-US" altLang="zh-TW" sz="1100" b="0" i="1" smtClean="0">
                                    <a:latin typeface="Cambria Math" panose="02040503050406030204" pitchFamily="18" charset="0"/>
                                    <a:ea typeface="Cambria Math"/>
                                    <a:cs typeface="Times New Roman" pitchFamily="18" charset="0"/>
                                  </a:rPr>
                                </m:ctrlPr>
                              </m:dPr>
                              <m:e>
                                <m:f>
                                  <m:fPr>
                                    <m:ctrlPr>
                                      <a:rPr lang="en-US" altLang="zh-TW" sz="1100" b="0" i="1" smtClean="0">
                                        <a:latin typeface="Cambria Math" panose="02040503050406030204" pitchFamily="18" charset="0"/>
                                        <a:ea typeface="Cambria Math"/>
                                        <a:cs typeface="Times New Roman" pitchFamily="18" charset="0"/>
                                      </a:rPr>
                                    </m:ctrlPr>
                                  </m:fPr>
                                  <m:num>
                                    <m:r>
                                      <a:rPr lang="en-US" altLang="zh-TW" sz="1100" b="0" i="1" smtClean="0">
                                        <a:latin typeface="Cambria Math"/>
                                        <a:ea typeface="Cambria Math"/>
                                        <a:cs typeface="Times New Roman" pitchFamily="18" charset="0"/>
                                      </a:rPr>
                                      <m:t>1−</m:t>
                                    </m:r>
                                    <m:r>
                                      <a:rPr lang="en-US" altLang="zh-TW" sz="1100" b="0" i="1" smtClean="0">
                                        <a:latin typeface="Cambria Math"/>
                                        <a:ea typeface="Cambria Math"/>
                                        <a:cs typeface="Times New Roman" pitchFamily="18" charset="0"/>
                                      </a:rPr>
                                      <m:t>𝑆𝑝𝑒</m:t>
                                    </m:r>
                                  </m:num>
                                  <m:den>
                                    <m:r>
                                      <a:rPr lang="en-US" altLang="zh-TW" sz="1100" b="0" i="1" smtClean="0">
                                        <a:latin typeface="Cambria Math"/>
                                        <a:ea typeface="Cambria Math"/>
                                        <a:cs typeface="Times New Roman" pitchFamily="18" charset="0"/>
                                      </a:rPr>
                                      <m:t>𝑆𝑝𝑒</m:t>
                                    </m:r>
                                  </m:den>
                                </m:f>
                              </m:e>
                            </m:d>
                          </m:e>
                          <m:sup>
                            <m:f>
                              <m:fPr>
                                <m:ctrlPr>
                                  <a:rPr lang="en-US" altLang="zh-TW" sz="1100" b="0" i="1" smtClean="0">
                                    <a:latin typeface="Cambria Math" panose="02040503050406030204" pitchFamily="18" charset="0"/>
                                    <a:ea typeface="Cambria Math"/>
                                    <a:cs typeface="Times New Roman" pitchFamily="18" charset="0"/>
                                  </a:rPr>
                                </m:ctrlPr>
                              </m:fPr>
                              <m:num>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num>
                              <m:den>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den>
                            </m:f>
                          </m:sup>
                        </m:sSup>
                      </m:den>
                    </m:f>
                  </m:oMath>
                </a14:m>
                <a:r>
                  <a:rPr lang="zh-TW" altLang="en-US"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819812" y="2247239"/>
                <a:ext cx="4495657" cy="1694053"/>
              </a:xfrm>
              <a:prstGeom prst="rect">
                <a:avLst/>
              </a:prstGeom>
              <a:blipFill rotWithShape="1">
                <a:blip r:embed="rId4"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819813" y="3941292"/>
                <a:ext cx="4495657" cy="1492909"/>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當 </a:t>
                </a:r>
                <a:r>
                  <a:rPr lang="en-US" altLang="zh-CN" sz="1000" i="1" dirty="0" err="1">
                    <a:latin typeface="Times New Roman" pitchFamily="18" charset="0"/>
                    <a:cs typeface="Times New Roman" pitchFamily="18" charset="0"/>
                  </a:rPr>
                  <a:t>Sen</a:t>
                </a:r>
                <a:r>
                  <a:rPr lang="en-US" altLang="zh-CN" sz="1000" dirty="0">
                    <a:latin typeface="Times New Roman" pitchFamily="18" charset="0"/>
                    <a:cs typeface="Times New Roman" pitchFamily="18" charset="0"/>
                  </a:rPr>
                  <a:t> = </a:t>
                </a:r>
                <a:r>
                  <a:rPr lang="en-US" altLang="zh-CN" sz="1000" i="1" dirty="0" err="1">
                    <a:latin typeface="Times New Roman" pitchFamily="18" charset="0"/>
                    <a:cs typeface="Times New Roman" pitchFamily="18" charset="0"/>
                  </a:rPr>
                  <a:t>Spe</a:t>
                </a: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時，可解得：</a:t>
                </a:r>
                <a14:m>
                  <m:oMath xmlns:m="http://schemas.openxmlformats.org/officeDocument/2006/math">
                    <m:sSub>
                      <m:sSubPr>
                        <m:ctrlPr>
                          <a:rPr lang="en-US" altLang="zh-CN" sz="1100" i="1" smtClean="0">
                            <a:latin typeface="Cambria Math" panose="02040503050406030204" pitchFamily="18" charset="0"/>
                            <a:cs typeface="Times New Roman" pitchFamily="18" charset="0"/>
                          </a:rPr>
                        </m:ctrlPr>
                      </m:sSubPr>
                      <m:e>
                        <m:r>
                          <a:rPr lang="en-US" altLang="zh-CN" sz="1100" b="0" i="1" smtClean="0">
                            <a:latin typeface="Cambria Math"/>
                            <a:cs typeface="Times New Roman" pitchFamily="18" charset="0"/>
                          </a:rPr>
                          <m:t>𝑆𝑒𝑛</m:t>
                        </m:r>
                      </m:e>
                      <m:sub>
                        <m:r>
                          <a:rPr lang="en-US" altLang="zh-CN" sz="1100" b="0" i="1" smtClean="0">
                            <a:latin typeface="Cambria Math"/>
                            <a:cs typeface="Times New Roman" pitchFamily="18" charset="0"/>
                          </a:rPr>
                          <m:t>𝑆𝑒𝑛</m:t>
                        </m:r>
                        <m:r>
                          <a:rPr lang="en-US" altLang="zh-CN" sz="1100" b="0" i="1" smtClean="0">
                            <a:latin typeface="Cambria Math"/>
                            <a:cs typeface="Times New Roman" pitchFamily="18" charset="0"/>
                          </a:rPr>
                          <m:t>=</m:t>
                        </m:r>
                        <m:r>
                          <a:rPr lang="en-US" altLang="zh-CN" sz="1100" b="0" i="1" smtClean="0">
                            <a:latin typeface="Cambria Math"/>
                            <a:cs typeface="Times New Roman" pitchFamily="18" charset="0"/>
                          </a:rPr>
                          <m:t>𝑆𝑝𝑒</m:t>
                        </m:r>
                      </m:sub>
                    </m:sSub>
                    <m:r>
                      <a:rPr lang="en-US" altLang="zh-CN" sz="1100" b="0" i="1" smtClean="0">
                        <a:latin typeface="Cambria Math"/>
                        <a:cs typeface="Times New Roman" pitchFamily="18" charset="0"/>
                      </a:rPr>
                      <m:t>=</m:t>
                    </m:r>
                    <m:f>
                      <m:fPr>
                        <m:ctrlPr>
                          <a:rPr lang="en-US" altLang="zh-CN" sz="1100" b="0" i="1" smtClean="0">
                            <a:latin typeface="Cambria Math" panose="02040503050406030204" pitchFamily="18" charset="0"/>
                            <a:cs typeface="Times New Roman" pitchFamily="18" charset="0"/>
                          </a:rPr>
                        </m:ctrlPr>
                      </m:fPr>
                      <m:num>
                        <m:sSup>
                          <m:sSupPr>
                            <m:ctrlPr>
                              <a:rPr lang="en-US" altLang="zh-CN" sz="1100" b="0" i="1" smtClean="0">
                                <a:latin typeface="Cambria Math" panose="02040503050406030204" pitchFamily="18" charset="0"/>
                                <a:cs typeface="Times New Roman" pitchFamily="18" charset="0"/>
                              </a:rPr>
                            </m:ctrlPr>
                          </m:sSupPr>
                          <m:e>
                            <m:r>
                              <a:rPr lang="en-US" altLang="zh-CN" sz="1100" b="0" i="1" smtClean="0">
                                <a:latin typeface="Cambria Math"/>
                                <a:cs typeface="Times New Roman" pitchFamily="18" charset="0"/>
                              </a:rPr>
                              <m:t>𝑒</m:t>
                            </m:r>
                          </m:e>
                          <m:sup>
                            <m:f>
                              <m:fPr>
                                <m:ctrlPr>
                                  <a:rPr lang="en-US" altLang="zh-CN" sz="1100" b="0" i="1" smtClean="0">
                                    <a:latin typeface="Cambria Math" panose="02040503050406030204" pitchFamily="18" charset="0"/>
                                    <a:cs typeface="Times New Roman" pitchFamily="18" charset="0"/>
                                  </a:rPr>
                                </m:ctrlPr>
                              </m:fPr>
                              <m:num>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num>
                              <m:den>
                                <m:r>
                                  <a:rPr lang="en-US" altLang="zh-CN" sz="1100" b="0" i="1" smtClean="0">
                                    <a:latin typeface="Cambria Math"/>
                                    <a:cs typeface="Times New Roman" pitchFamily="18" charset="0"/>
                                  </a:rPr>
                                  <m:t>2</m:t>
                                </m:r>
                              </m:den>
                            </m:f>
                          </m:sup>
                        </m:sSup>
                      </m:num>
                      <m:den>
                        <m:r>
                          <a:rPr lang="en-US" altLang="zh-CN" sz="1100" b="0" i="1" smtClean="0">
                            <a:latin typeface="Cambria Math"/>
                            <a:cs typeface="Times New Roman" pitchFamily="18" charset="0"/>
                          </a:rPr>
                          <m:t>1+</m:t>
                        </m:r>
                        <m:sSup>
                          <m:sSupPr>
                            <m:ctrlPr>
                              <a:rPr lang="en-US" altLang="zh-CN" sz="1100" b="0" i="1" smtClean="0">
                                <a:latin typeface="Cambria Math" panose="02040503050406030204" pitchFamily="18" charset="0"/>
                                <a:cs typeface="Times New Roman" pitchFamily="18" charset="0"/>
                              </a:rPr>
                            </m:ctrlPr>
                          </m:sSupPr>
                          <m:e>
                            <m:r>
                              <a:rPr lang="en-US" altLang="zh-CN" sz="1100" b="0" i="1" smtClean="0">
                                <a:latin typeface="Cambria Math"/>
                                <a:cs typeface="Times New Roman" pitchFamily="18" charset="0"/>
                              </a:rPr>
                              <m:t>𝑒</m:t>
                            </m:r>
                          </m:e>
                          <m:sup>
                            <m:f>
                              <m:fPr>
                                <m:ctrlPr>
                                  <a:rPr lang="en-US" altLang="zh-CN" sz="1100" b="0" i="1" smtClean="0">
                                    <a:latin typeface="Cambria Math" panose="02040503050406030204" pitchFamily="18" charset="0"/>
                                    <a:cs typeface="Times New Roman" pitchFamily="18" charset="0"/>
                                  </a:rPr>
                                </m:ctrlPr>
                              </m:fPr>
                              <m:num>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num>
                              <m:den>
                                <m:r>
                                  <a:rPr lang="en-US" altLang="zh-CN" sz="1100" b="0" i="1" smtClean="0">
                                    <a:latin typeface="Cambria Math"/>
                                    <a:cs typeface="Times New Roman" pitchFamily="18" charset="0"/>
                                  </a:rPr>
                                  <m:t>2</m:t>
                                </m:r>
                              </m:den>
                            </m:f>
                          </m:sup>
                        </m:sSup>
                      </m:den>
                    </m:f>
                  </m:oMath>
                </a14:m>
                <a:r>
                  <a:rPr lang="zh-TW" altLang="en-US"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其抽樣標準誤差</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Standard Error</a:t>
                </a: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為：</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 </a:t>
                </a:r>
                <a14:m>
                  <m:oMath xmlns:m="http://schemas.openxmlformats.org/officeDocument/2006/math">
                    <m:r>
                      <a:rPr lang="en-US" altLang="zh-CN" sz="1100" b="0" i="1" smtClean="0">
                        <a:latin typeface="Cambria Math"/>
                        <a:cs typeface="Times New Roman" pitchFamily="18" charset="0"/>
                      </a:rPr>
                      <m:t>𝑆𝑡𝑎𝑛𝑑𝑎𝑟𝑑</m:t>
                    </m:r>
                    <m:r>
                      <a:rPr lang="en-US" altLang="zh-CN" sz="1100" b="0" i="1" smtClean="0">
                        <a:latin typeface="Cambria Math"/>
                        <a:cs typeface="Times New Roman" pitchFamily="18" charset="0"/>
                      </a:rPr>
                      <m:t> </m:t>
                    </m:r>
                    <m:r>
                      <a:rPr lang="en-US" altLang="zh-CN" sz="1100" b="0" i="1" smtClean="0">
                        <a:latin typeface="Cambria Math"/>
                        <a:cs typeface="Times New Roman" pitchFamily="18" charset="0"/>
                      </a:rPr>
                      <m:t>𝐸𝑟𝑟𝑜𝑟</m:t>
                    </m:r>
                    <m:r>
                      <a:rPr lang="en-US" altLang="zh-CN" sz="1100" b="0" i="0" smtClean="0">
                        <a:latin typeface="Cambria Math"/>
                        <a:cs typeface="Times New Roman" pitchFamily="18" charset="0"/>
                      </a:rPr>
                      <m:t> ,</m:t>
                    </m:r>
                    <m:r>
                      <a:rPr lang="en-US" altLang="zh-CN" sz="1100" b="0" i="1" smtClean="0">
                        <a:latin typeface="Cambria Math"/>
                        <a:cs typeface="Times New Roman" pitchFamily="18" charset="0"/>
                      </a:rPr>
                      <m:t> </m:t>
                    </m:r>
                    <m:r>
                      <a:rPr lang="en-US" altLang="zh-CN" sz="1100" b="0" i="1" smtClean="0">
                        <a:latin typeface="Cambria Math"/>
                        <a:cs typeface="Times New Roman" pitchFamily="18" charset="0"/>
                      </a:rPr>
                      <m:t>𝑆𝐸</m:t>
                    </m:r>
                    <m:d>
                      <m:dPr>
                        <m:begChr m:val="["/>
                        <m:endChr m:val="]"/>
                        <m:ctrlPr>
                          <a:rPr lang="en-US" altLang="zh-CN" sz="1100" b="0" i="1" smtClean="0">
                            <a:latin typeface="Cambria Math" panose="02040503050406030204" pitchFamily="18" charset="0"/>
                            <a:cs typeface="Times New Roman" pitchFamily="18" charset="0"/>
                          </a:rPr>
                        </m:ctrlPr>
                      </m:dPr>
                      <m:e>
                        <m:sSub>
                          <m:sSubPr>
                            <m:ctrlPr>
                              <a:rPr lang="en-US" altLang="zh-CN" sz="1100" b="0" i="1" smtClean="0">
                                <a:latin typeface="Cambria Math" panose="02040503050406030204" pitchFamily="18" charset="0"/>
                                <a:cs typeface="Times New Roman" pitchFamily="18" charset="0"/>
                              </a:rPr>
                            </m:ctrlPr>
                          </m:sSubPr>
                          <m:e>
                            <m:r>
                              <a:rPr lang="en-US" altLang="zh-CN" sz="1100" b="0" i="1" smtClean="0">
                                <a:latin typeface="Cambria Math"/>
                                <a:cs typeface="Times New Roman" pitchFamily="18" charset="0"/>
                              </a:rPr>
                              <m:t>𝑆𝑒𝑛</m:t>
                            </m:r>
                          </m:e>
                          <m:sub>
                            <m:r>
                              <a:rPr lang="en-US" altLang="zh-CN" sz="1100" b="0" i="1" smtClean="0">
                                <a:latin typeface="Cambria Math"/>
                                <a:cs typeface="Times New Roman" pitchFamily="18" charset="0"/>
                              </a:rPr>
                              <m:t>𝑆𝑒𝑛</m:t>
                            </m:r>
                            <m:r>
                              <a:rPr lang="en-US" altLang="zh-CN" sz="1100" b="0" i="1" smtClean="0">
                                <a:latin typeface="Cambria Math"/>
                                <a:cs typeface="Times New Roman" pitchFamily="18" charset="0"/>
                              </a:rPr>
                              <m:t>=</m:t>
                            </m:r>
                            <m:r>
                              <a:rPr lang="en-US" altLang="zh-CN" sz="1100" b="0" i="1" smtClean="0">
                                <a:latin typeface="Cambria Math"/>
                                <a:cs typeface="Times New Roman" pitchFamily="18" charset="0"/>
                              </a:rPr>
                              <m:t>𝑆𝑝𝑒</m:t>
                            </m:r>
                          </m:sub>
                        </m:sSub>
                      </m:e>
                    </m:d>
                    <m:r>
                      <a:rPr lang="en-US" altLang="zh-CN" sz="1100" b="0" i="1" smtClean="0">
                        <a:latin typeface="Cambria Math"/>
                        <a:cs typeface="Times New Roman" pitchFamily="18" charset="0"/>
                      </a:rPr>
                      <m:t>=</m:t>
                    </m:r>
                    <m:f>
                      <m:fPr>
                        <m:ctrlPr>
                          <a:rPr lang="en-US" altLang="zh-CN" sz="1100" b="0" i="1" smtClean="0">
                            <a:latin typeface="Cambria Math" panose="02040503050406030204" pitchFamily="18" charset="0"/>
                            <a:cs typeface="Times New Roman" pitchFamily="18" charset="0"/>
                          </a:rPr>
                        </m:ctrlPr>
                      </m:fPr>
                      <m:num>
                        <m:r>
                          <a:rPr lang="en-US" altLang="zh-CN" sz="1100" b="0" i="1" smtClean="0">
                            <a:latin typeface="Cambria Math"/>
                            <a:cs typeface="Times New Roman" pitchFamily="18" charset="0"/>
                          </a:rPr>
                          <m:t>𝑆𝐸</m:t>
                        </m:r>
                        <m:d>
                          <m:dPr>
                            <m:ctrlPr>
                              <a:rPr lang="en-US" altLang="zh-CN" sz="1100" b="0" i="1" smtClean="0">
                                <a:latin typeface="Cambria Math" panose="02040503050406030204" pitchFamily="18" charset="0"/>
                                <a:cs typeface="Times New Roman" pitchFamily="18" charset="0"/>
                              </a:rPr>
                            </m:ctrlPr>
                          </m:dPr>
                          <m:e>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e>
                        </m:d>
                      </m:num>
                      <m:den>
                        <m:r>
                          <a:rPr lang="en-US" altLang="zh-CN" sz="1100" b="0" i="1" smtClean="0">
                            <a:latin typeface="Cambria Math"/>
                            <a:cs typeface="Times New Roman" pitchFamily="18" charset="0"/>
                          </a:rPr>
                          <m:t>8</m:t>
                        </m:r>
                        <m:r>
                          <a:rPr lang="en-US" altLang="zh-CN" sz="1100" b="0" i="1" smtClean="0">
                            <a:latin typeface="Cambria Math"/>
                            <a:ea typeface="Cambria Math"/>
                            <a:cs typeface="Times New Roman" pitchFamily="18" charset="0"/>
                          </a:rPr>
                          <m:t>×</m:t>
                        </m:r>
                        <m:sSup>
                          <m:sSupPr>
                            <m:ctrlPr>
                              <a:rPr lang="en-US" altLang="zh-CN" sz="1100" b="0" i="1" smtClean="0">
                                <a:latin typeface="Cambria Math" panose="02040503050406030204" pitchFamily="18" charset="0"/>
                                <a:ea typeface="Cambria Math"/>
                                <a:cs typeface="Times New Roman" pitchFamily="18" charset="0"/>
                              </a:rPr>
                            </m:ctrlPr>
                          </m:sSupPr>
                          <m:e>
                            <m:d>
                              <m:dPr>
                                <m:begChr m:val="["/>
                                <m:endChr m:val="]"/>
                                <m:ctrlPr>
                                  <a:rPr lang="en-US" altLang="zh-CN" sz="1100" b="0" i="1" smtClean="0">
                                    <a:latin typeface="Cambria Math" panose="02040503050406030204" pitchFamily="18" charset="0"/>
                                    <a:ea typeface="Cambria Math"/>
                                    <a:cs typeface="Times New Roman" pitchFamily="18" charset="0"/>
                                  </a:rPr>
                                </m:ctrlPr>
                              </m:dPr>
                              <m:e>
                                <m:r>
                                  <a:rPr lang="en-US" altLang="zh-CN" sz="1100" b="0" i="1" smtClean="0">
                                    <a:latin typeface="Cambria Math"/>
                                    <a:ea typeface="Cambria Math"/>
                                    <a:cs typeface="Times New Roman" pitchFamily="18" charset="0"/>
                                  </a:rPr>
                                  <m:t>𝐶𝑜𝑠h</m:t>
                                </m:r>
                                <m:d>
                                  <m:dPr>
                                    <m:ctrlPr>
                                      <a:rPr lang="en-US" altLang="zh-CN" sz="1100" b="0" i="1" smtClean="0">
                                        <a:latin typeface="Cambria Math" panose="02040503050406030204" pitchFamily="18" charset="0"/>
                                        <a:ea typeface="Cambria Math"/>
                                        <a:cs typeface="Times New Roman" pitchFamily="18" charset="0"/>
                                      </a:rPr>
                                    </m:ctrlPr>
                                  </m:dPr>
                                  <m:e>
                                    <m:f>
                                      <m:fPr>
                                        <m:ctrlPr>
                                          <a:rPr lang="en-US" altLang="zh-CN" sz="1100" b="0" i="1" smtClean="0">
                                            <a:latin typeface="Cambria Math" panose="02040503050406030204" pitchFamily="18" charset="0"/>
                                            <a:ea typeface="Cambria Math"/>
                                            <a:cs typeface="Times New Roman" pitchFamily="18" charset="0"/>
                                          </a:rPr>
                                        </m:ctrlPr>
                                      </m:fPr>
                                      <m:num>
                                        <m:acc>
                                          <m:accPr>
                                            <m:chr m:val="̂"/>
                                            <m:ctrlPr>
                                              <a:rPr lang="en-US" altLang="zh-CN" sz="1100" b="0" i="1" smtClean="0">
                                                <a:latin typeface="Cambria Math" panose="02040503050406030204" pitchFamily="18" charset="0"/>
                                                <a:ea typeface="Cambria Math"/>
                                                <a:cs typeface="Times New Roman" pitchFamily="18" charset="0"/>
                                              </a:rPr>
                                            </m:ctrlPr>
                                          </m:accPr>
                                          <m:e>
                                            <m:sSub>
                                              <m:sSubPr>
                                                <m:ctrlPr>
                                                  <a:rPr lang="en-US" altLang="zh-CN" sz="1100" b="0" i="1" smtClean="0">
                                                    <a:latin typeface="Cambria Math" panose="02040503050406030204" pitchFamily="18" charset="0"/>
                                                    <a:ea typeface="Cambria Math"/>
                                                    <a:cs typeface="Times New Roman" pitchFamily="18" charset="0"/>
                                                  </a:rPr>
                                                </m:ctrlPr>
                                              </m:sSubPr>
                                              <m:e>
                                                <m:r>
                                                  <a:rPr lang="zh-CN" altLang="en-US" sz="1100" b="0" i="1" smtClean="0">
                                                    <a:latin typeface="Cambria Math"/>
                                                    <a:ea typeface="Cambria Math"/>
                                                    <a:cs typeface="Times New Roman" pitchFamily="18" charset="0"/>
                                                  </a:rPr>
                                                  <m:t>𝜑</m:t>
                                                </m:r>
                                              </m:e>
                                              <m:sub>
                                                <m:r>
                                                  <a:rPr lang="en-US" altLang="zh-CN" sz="1100" b="0" i="1" smtClean="0">
                                                    <a:latin typeface="Cambria Math"/>
                                                    <a:ea typeface="Cambria Math"/>
                                                    <a:cs typeface="Times New Roman" pitchFamily="18" charset="0"/>
                                                  </a:rPr>
                                                  <m:t>0</m:t>
                                                </m:r>
                                              </m:sub>
                                            </m:sSub>
                                          </m:e>
                                        </m:acc>
                                      </m:num>
                                      <m:den>
                                        <m:r>
                                          <a:rPr lang="en-US" altLang="zh-CN" sz="1100" b="0" i="1" smtClean="0">
                                            <a:latin typeface="Cambria Math"/>
                                            <a:ea typeface="Cambria Math"/>
                                            <a:cs typeface="Times New Roman" pitchFamily="18" charset="0"/>
                                          </a:rPr>
                                          <m:t>4</m:t>
                                        </m:r>
                                      </m:den>
                                    </m:f>
                                  </m:e>
                                </m:d>
                              </m:e>
                            </m:d>
                          </m:e>
                          <m:sup>
                            <m:r>
                              <a:rPr lang="en-US" altLang="zh-CN" sz="1100" b="0" i="1" smtClean="0">
                                <a:latin typeface="Cambria Math"/>
                                <a:ea typeface="Cambria Math"/>
                                <a:cs typeface="Times New Roman" pitchFamily="18" charset="0"/>
                              </a:rPr>
                              <m:t>2</m:t>
                            </m:r>
                          </m:sup>
                        </m:sSup>
                      </m:den>
                    </m:f>
                    <m:r>
                      <a:rPr lang="en-US" altLang="zh-CN" sz="1100" b="0" i="1" smtClean="0">
                        <a:latin typeface="Cambria Math"/>
                        <a:cs typeface="Times New Roman" pitchFamily="18" charset="0"/>
                      </a:rPr>
                      <m:t>=</m:t>
                    </m:r>
                    <m:f>
                      <m:fPr>
                        <m:ctrlPr>
                          <a:rPr lang="en-US" altLang="zh-CN" sz="1100" b="0" i="1" smtClean="0">
                            <a:latin typeface="Cambria Math" panose="02040503050406030204" pitchFamily="18" charset="0"/>
                            <a:cs typeface="Times New Roman" pitchFamily="18" charset="0"/>
                          </a:rPr>
                        </m:ctrlPr>
                      </m:fPr>
                      <m:num>
                        <m:r>
                          <a:rPr lang="en-US" altLang="zh-CN" sz="1100" b="0" i="1" smtClean="0">
                            <a:latin typeface="Cambria Math"/>
                            <a:cs typeface="Times New Roman" pitchFamily="18" charset="0"/>
                          </a:rPr>
                          <m:t>𝑆𝐸</m:t>
                        </m:r>
                        <m:d>
                          <m:dPr>
                            <m:ctrlPr>
                              <a:rPr lang="en-US" altLang="zh-CN" sz="1100" b="0" i="1" smtClean="0">
                                <a:latin typeface="Cambria Math" panose="02040503050406030204" pitchFamily="18" charset="0"/>
                                <a:cs typeface="Times New Roman" pitchFamily="18" charset="0"/>
                              </a:rPr>
                            </m:ctrlPr>
                          </m:dPr>
                          <m:e>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e>
                        </m:d>
                      </m:num>
                      <m:den>
                        <m:r>
                          <a:rPr lang="en-US" altLang="zh-CN" sz="1100" b="0" i="1" smtClean="0">
                            <a:latin typeface="Cambria Math"/>
                            <a:cs typeface="Times New Roman" pitchFamily="18" charset="0"/>
                          </a:rPr>
                          <m:t>2</m:t>
                        </m:r>
                        <m:r>
                          <a:rPr lang="en-US" altLang="zh-CN" sz="1100" b="0" i="1" smtClean="0">
                            <a:latin typeface="Cambria Math"/>
                            <a:ea typeface="Cambria Math"/>
                            <a:cs typeface="Times New Roman" pitchFamily="18" charset="0"/>
                          </a:rPr>
                          <m:t>×</m:t>
                        </m:r>
                        <m:sSup>
                          <m:sSupPr>
                            <m:ctrlPr>
                              <a:rPr lang="en-US" altLang="zh-CN" sz="1100" b="0" i="1" smtClean="0">
                                <a:latin typeface="Cambria Math" panose="02040503050406030204" pitchFamily="18" charset="0"/>
                                <a:ea typeface="Cambria Math"/>
                                <a:cs typeface="Times New Roman" pitchFamily="18" charset="0"/>
                              </a:rPr>
                            </m:ctrlPr>
                          </m:sSupPr>
                          <m:e>
                            <m:d>
                              <m:dPr>
                                <m:ctrlPr>
                                  <a:rPr lang="en-US" altLang="zh-CN" sz="1100" b="0" i="1" smtClean="0">
                                    <a:latin typeface="Cambria Math" panose="02040503050406030204" pitchFamily="18" charset="0"/>
                                    <a:ea typeface="Cambria Math"/>
                                    <a:cs typeface="Times New Roman" pitchFamily="18" charset="0"/>
                                  </a:rPr>
                                </m:ctrlPr>
                              </m:dPr>
                              <m:e>
                                <m:sSup>
                                  <m:sSupPr>
                                    <m:ctrlPr>
                                      <a:rPr lang="en-US" altLang="zh-CN" sz="1100" b="0" i="1" smtClean="0">
                                        <a:latin typeface="Cambria Math" panose="02040503050406030204" pitchFamily="18" charset="0"/>
                                        <a:ea typeface="Cambria Math"/>
                                        <a:cs typeface="Times New Roman" pitchFamily="18" charset="0"/>
                                      </a:rPr>
                                    </m:ctrlPr>
                                  </m:sSupPr>
                                  <m:e>
                                    <m:r>
                                      <a:rPr lang="en-US" altLang="zh-CN" sz="1100" b="0" i="1" smtClean="0">
                                        <a:latin typeface="Cambria Math"/>
                                        <a:ea typeface="Cambria Math"/>
                                        <a:cs typeface="Times New Roman" pitchFamily="18" charset="0"/>
                                      </a:rPr>
                                      <m:t>𝑒</m:t>
                                    </m:r>
                                  </m:e>
                                  <m:sup>
                                    <m:f>
                                      <m:fPr>
                                        <m:ctrlPr>
                                          <a:rPr lang="en-US" altLang="zh-CN" sz="1100" b="0" i="1" smtClean="0">
                                            <a:latin typeface="Cambria Math" panose="02040503050406030204" pitchFamily="18" charset="0"/>
                                            <a:ea typeface="Cambria Math"/>
                                            <a:cs typeface="Times New Roman" pitchFamily="18" charset="0"/>
                                          </a:rPr>
                                        </m:ctrlPr>
                                      </m:fPr>
                                      <m:num>
                                        <m:acc>
                                          <m:accPr>
                                            <m:chr m:val="̂"/>
                                            <m:ctrlPr>
                                              <a:rPr lang="en-US" altLang="zh-CN" sz="1100" b="0" i="1" smtClean="0">
                                                <a:latin typeface="Cambria Math" panose="02040503050406030204" pitchFamily="18" charset="0"/>
                                                <a:ea typeface="Cambria Math"/>
                                                <a:cs typeface="Times New Roman" pitchFamily="18" charset="0"/>
                                              </a:rPr>
                                            </m:ctrlPr>
                                          </m:accPr>
                                          <m:e>
                                            <m:sSub>
                                              <m:sSubPr>
                                                <m:ctrlPr>
                                                  <a:rPr lang="en-US" altLang="zh-CN" sz="1100" b="0" i="1" smtClean="0">
                                                    <a:latin typeface="Cambria Math" panose="02040503050406030204" pitchFamily="18" charset="0"/>
                                                    <a:ea typeface="Cambria Math"/>
                                                    <a:cs typeface="Times New Roman" pitchFamily="18" charset="0"/>
                                                  </a:rPr>
                                                </m:ctrlPr>
                                              </m:sSubPr>
                                              <m:e>
                                                <m:r>
                                                  <a:rPr lang="zh-CN" altLang="en-US" sz="1100" b="0" i="1" smtClean="0">
                                                    <a:latin typeface="Cambria Math"/>
                                                    <a:ea typeface="Cambria Math"/>
                                                    <a:cs typeface="Times New Roman" pitchFamily="18" charset="0"/>
                                                  </a:rPr>
                                                  <m:t>𝜑</m:t>
                                                </m:r>
                                              </m:e>
                                              <m:sub>
                                                <m:r>
                                                  <a:rPr lang="en-US" altLang="zh-CN" sz="1100" b="0" i="1" smtClean="0">
                                                    <a:latin typeface="Cambria Math"/>
                                                    <a:ea typeface="Cambria Math"/>
                                                    <a:cs typeface="Times New Roman" pitchFamily="18" charset="0"/>
                                                  </a:rPr>
                                                  <m:t>0</m:t>
                                                </m:r>
                                              </m:sub>
                                            </m:sSub>
                                          </m:e>
                                        </m:acc>
                                      </m:num>
                                      <m:den>
                                        <m:r>
                                          <a:rPr lang="en-US" altLang="zh-CN" sz="1100" b="0" i="1" smtClean="0">
                                            <a:latin typeface="Cambria Math"/>
                                            <a:ea typeface="Cambria Math"/>
                                            <a:cs typeface="Times New Roman" pitchFamily="18" charset="0"/>
                                          </a:rPr>
                                          <m:t>4</m:t>
                                        </m:r>
                                      </m:den>
                                    </m:f>
                                  </m:sup>
                                </m:sSup>
                                <m:r>
                                  <a:rPr lang="en-US" altLang="zh-CN" sz="1100" b="0" i="1" smtClean="0">
                                    <a:latin typeface="Cambria Math"/>
                                    <a:ea typeface="Cambria Math"/>
                                    <a:cs typeface="Times New Roman" pitchFamily="18" charset="0"/>
                                  </a:rPr>
                                  <m:t>+</m:t>
                                </m:r>
                                <m:sSup>
                                  <m:sSupPr>
                                    <m:ctrlPr>
                                      <a:rPr lang="en-US" altLang="zh-CN" sz="1100" b="0" i="1" smtClean="0">
                                        <a:latin typeface="Cambria Math" panose="02040503050406030204" pitchFamily="18" charset="0"/>
                                        <a:ea typeface="Cambria Math"/>
                                        <a:cs typeface="Times New Roman" pitchFamily="18" charset="0"/>
                                      </a:rPr>
                                    </m:ctrlPr>
                                  </m:sSupPr>
                                  <m:e>
                                    <m:r>
                                      <a:rPr lang="en-US" altLang="zh-CN" sz="1100" b="0" i="1" smtClean="0">
                                        <a:latin typeface="Cambria Math"/>
                                        <a:ea typeface="Cambria Math"/>
                                        <a:cs typeface="Times New Roman" pitchFamily="18" charset="0"/>
                                      </a:rPr>
                                      <m:t>𝑒</m:t>
                                    </m:r>
                                  </m:e>
                                  <m:sup>
                                    <m:f>
                                      <m:fPr>
                                        <m:ctrlPr>
                                          <a:rPr lang="en-US" altLang="zh-CN" sz="1100" b="0" i="1" smtClean="0">
                                            <a:latin typeface="Cambria Math" panose="02040503050406030204" pitchFamily="18" charset="0"/>
                                            <a:ea typeface="Cambria Math"/>
                                            <a:cs typeface="Times New Roman" pitchFamily="18" charset="0"/>
                                          </a:rPr>
                                        </m:ctrlPr>
                                      </m:fPr>
                                      <m:num>
                                        <m:r>
                                          <a:rPr lang="en-US" altLang="zh-CN" sz="1100" b="0" i="1" smtClean="0">
                                            <a:latin typeface="Cambria Math"/>
                                            <a:ea typeface="Cambria Math"/>
                                            <a:cs typeface="Times New Roman" pitchFamily="18" charset="0"/>
                                          </a:rPr>
                                          <m:t>−</m:t>
                                        </m:r>
                                        <m:acc>
                                          <m:accPr>
                                            <m:chr m:val="̂"/>
                                            <m:ctrlPr>
                                              <a:rPr lang="en-US" altLang="zh-CN" sz="1100" b="0" i="1" smtClean="0">
                                                <a:latin typeface="Cambria Math" panose="02040503050406030204" pitchFamily="18" charset="0"/>
                                                <a:ea typeface="Cambria Math"/>
                                                <a:cs typeface="Times New Roman" pitchFamily="18" charset="0"/>
                                              </a:rPr>
                                            </m:ctrlPr>
                                          </m:accPr>
                                          <m:e>
                                            <m:sSub>
                                              <m:sSubPr>
                                                <m:ctrlPr>
                                                  <a:rPr lang="en-US" altLang="zh-CN" sz="1100" b="0" i="1" smtClean="0">
                                                    <a:latin typeface="Cambria Math" panose="02040503050406030204" pitchFamily="18" charset="0"/>
                                                    <a:ea typeface="Cambria Math"/>
                                                    <a:cs typeface="Times New Roman" pitchFamily="18" charset="0"/>
                                                  </a:rPr>
                                                </m:ctrlPr>
                                              </m:sSubPr>
                                              <m:e>
                                                <m:r>
                                                  <a:rPr lang="zh-CN" altLang="en-US" sz="1100" b="0" i="1" smtClean="0">
                                                    <a:latin typeface="Cambria Math"/>
                                                    <a:ea typeface="Cambria Math"/>
                                                    <a:cs typeface="Times New Roman" pitchFamily="18" charset="0"/>
                                                  </a:rPr>
                                                  <m:t>𝜑</m:t>
                                                </m:r>
                                              </m:e>
                                              <m:sub>
                                                <m:r>
                                                  <a:rPr lang="en-US" altLang="zh-CN" sz="1100" b="0" i="1" smtClean="0">
                                                    <a:latin typeface="Cambria Math"/>
                                                    <a:ea typeface="Cambria Math"/>
                                                    <a:cs typeface="Times New Roman" pitchFamily="18" charset="0"/>
                                                  </a:rPr>
                                                  <m:t>0</m:t>
                                                </m:r>
                                              </m:sub>
                                            </m:sSub>
                                          </m:e>
                                        </m:acc>
                                      </m:num>
                                      <m:den>
                                        <m:r>
                                          <a:rPr lang="en-US" altLang="zh-CN" sz="1100" b="0" i="1" smtClean="0">
                                            <a:latin typeface="Cambria Math"/>
                                            <a:ea typeface="Cambria Math"/>
                                            <a:cs typeface="Times New Roman" pitchFamily="18" charset="0"/>
                                          </a:rPr>
                                          <m:t>4</m:t>
                                        </m:r>
                                      </m:den>
                                    </m:f>
                                  </m:sup>
                                </m:sSup>
                              </m:e>
                            </m:d>
                          </m:e>
                          <m:sup>
                            <m:r>
                              <a:rPr lang="en-US" altLang="zh-CN" sz="1100" b="0" i="1" smtClean="0">
                                <a:latin typeface="Cambria Math"/>
                                <a:ea typeface="Cambria Math"/>
                                <a:cs typeface="Times New Roman" pitchFamily="18" charset="0"/>
                              </a:rPr>
                              <m:t>2</m:t>
                            </m:r>
                          </m:sup>
                        </m:sSup>
                      </m:den>
                    </m:f>
                  </m:oMath>
                </a14:m>
                <a:r>
                  <a:rPr lang="zh-TW" altLang="en-US"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zh-TW" altLang="en-US" sz="1100" dirty="0">
                  <a:latin typeface="Times New Roman" pitchFamily="18" charset="0"/>
                  <a:cs typeface="Times New Roman"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819813" y="3941292"/>
                <a:ext cx="4495657" cy="1492909"/>
              </a:xfrm>
              <a:prstGeom prst="rect">
                <a:avLst/>
              </a:prstGeom>
              <a:blipFill rotWithShape="1">
                <a:blip r:embed="rId5" cstate="print"/>
                <a:stretch>
                  <a:fillRect/>
                </a:stretch>
              </a:blipFill>
            </p:spPr>
            <p:txBody>
              <a:bodyPr/>
              <a:lstStyle/>
              <a:p>
                <a:r>
                  <a:rPr lang="zh-CN" altLang="en-US">
                    <a:noFill/>
                  </a:rPr>
                  <a:t> </a:t>
                </a:r>
              </a:p>
            </p:txBody>
          </p:sp>
        </mc:Fallback>
      </mc:AlternateContent>
      <p:grpSp>
        <p:nvGrpSpPr>
          <p:cNvPr id="2" name="组合 1"/>
          <p:cNvGrpSpPr/>
          <p:nvPr/>
        </p:nvGrpSpPr>
        <p:grpSpPr>
          <a:xfrm>
            <a:off x="5470450" y="817540"/>
            <a:ext cx="5567479" cy="4984615"/>
            <a:chOff x="5470450" y="786544"/>
            <a:chExt cx="5567479" cy="4984615"/>
          </a:xfrm>
        </p:grpSpPr>
        <p:pic>
          <p:nvPicPr>
            <p:cNvPr id="8632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0450" y="786544"/>
              <a:ext cx="5567479" cy="498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663887" y="1874267"/>
              <a:ext cx="2435282" cy="246221"/>
            </a:xfrm>
            <a:prstGeom prst="rect">
              <a:avLst/>
            </a:prstGeom>
          </p:spPr>
          <p:txBody>
            <a:bodyPr wrap="none">
              <a:spAutoFit/>
            </a:bodyPr>
            <a:lstStyle/>
            <a:p>
              <a:r>
                <a:rPr lang="en-US" altLang="zh-CN" sz="1000" i="1" dirty="0">
                  <a:latin typeface="Times New Roman" pitchFamily="18" charset="0"/>
                  <a:cs typeface="Times New Roman" pitchFamily="18" charset="0"/>
                </a:rPr>
                <a:t>Random Effect Model Combined Effect Size</a:t>
              </a:r>
              <a:endParaRPr lang="zh-CN" altLang="en-US" sz="1000" i="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7557815" y="3671238"/>
                  <a:ext cx="2156195" cy="1001556"/>
                </a:xfrm>
                <a:prstGeom prst="rect">
                  <a:avLst/>
                </a:prstGeom>
              </p:spPr>
              <p:txBody>
                <a:bodyPr wrap="square">
                  <a:spAutoFit/>
                </a:bodyPr>
                <a:lstStyle/>
                <a:p>
                  <a:pPr>
                    <a:lnSpc>
                      <a:spcPct val="150000"/>
                    </a:lnSpc>
                  </a:pPr>
                  <a:r>
                    <a:rPr lang="en-US" altLang="zh-TW" sz="1100" b="0" dirty="0">
                      <a:cs typeface="Times New Roman" pitchFamily="18" charset="0"/>
                    </a:rPr>
                    <a:t> </a:t>
                  </a:r>
                  <a14:m>
                    <m:oMath xmlns:m="http://schemas.openxmlformats.org/officeDocument/2006/math">
                      <m:r>
                        <a:rPr lang="en-US" altLang="zh-TW" sz="1100" b="0" i="1" smtClean="0">
                          <a:latin typeface="Cambria Math"/>
                          <a:cs typeface="Times New Roman" pitchFamily="18" charset="0"/>
                        </a:rPr>
                        <m:t>𝑆𝑒𝑛</m:t>
                      </m:r>
                      <m:r>
                        <a:rPr lang="en-US" altLang="zh-TW" sz="1100" b="0" i="1" smtClean="0">
                          <a:latin typeface="Cambria Math"/>
                          <a:cs typeface="Times New Roman" pitchFamily="18" charset="0"/>
                        </a:rPr>
                        <m:t>=</m:t>
                      </m:r>
                      <m:f>
                        <m:fPr>
                          <m:ctrlPr>
                            <a:rPr lang="en-US" altLang="zh-TW" sz="1100" b="0" i="1" smtClean="0">
                              <a:latin typeface="Cambria Math" panose="02040503050406030204" pitchFamily="18" charset="0"/>
                              <a:cs typeface="Times New Roman" pitchFamily="18" charset="0"/>
                            </a:rPr>
                          </m:ctrlPr>
                        </m:fPr>
                        <m:num>
                          <m:sSup>
                            <m:sSupPr>
                              <m:ctrlPr>
                                <a:rPr lang="en-US" altLang="zh-TW" sz="1100" b="0" i="1" smtClean="0">
                                  <a:latin typeface="Cambria Math" panose="02040503050406030204" pitchFamily="18" charset="0"/>
                                  <a:cs typeface="Times New Roman" pitchFamily="18" charset="0"/>
                                </a:rPr>
                              </m:ctrlPr>
                            </m:sSupPr>
                            <m:e>
                              <m:r>
                                <a:rPr lang="en-US" altLang="zh-TW" sz="1100" b="0" i="1" smtClean="0">
                                  <a:latin typeface="Cambria Math"/>
                                  <a:cs typeface="Times New Roman" pitchFamily="18" charset="0"/>
                                </a:rPr>
                                <m:t>𝑒</m:t>
                              </m:r>
                            </m:e>
                            <m:sup>
                              <m:f>
                                <m:fPr>
                                  <m:ctrlPr>
                                    <a:rPr lang="en-US" altLang="zh-TW" sz="1100" b="0" i="1" smtClean="0">
                                      <a:latin typeface="Cambria Math" panose="02040503050406030204" pitchFamily="18" charset="0"/>
                                      <a:cs typeface="Times New Roman" pitchFamily="18" charset="0"/>
                                    </a:rPr>
                                  </m:ctrlPr>
                                </m:fPr>
                                <m:num>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0</m:t>
                                      </m:r>
                                    </m:sub>
                                  </m:sSub>
                                </m:num>
                                <m:den>
                                  <m:r>
                                    <a:rPr lang="en-US" altLang="zh-TW" sz="1100" b="0" i="1" smtClean="0">
                                      <a:latin typeface="Cambria Math"/>
                                      <a:cs typeface="Times New Roman" pitchFamily="18" charset="0"/>
                                    </a:rPr>
                                    <m:t>1</m:t>
                                  </m:r>
                                  <m:r>
                                    <a:rPr lang="en-US" altLang="zh-TW" sz="1100" b="0" i="1" smtClean="0">
                                      <a:latin typeface="Cambria Math"/>
                                      <a:ea typeface="Cambria Math"/>
                                      <a:cs typeface="Times New Roman" pitchFamily="18" charset="0"/>
                                    </a:rPr>
                                    <m:t>−</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den>
                              </m:f>
                            </m:sup>
                          </m:sSup>
                          <m:r>
                            <a:rPr lang="en-US" altLang="zh-TW" sz="1100" b="0" i="1" smtClean="0">
                              <a:latin typeface="Cambria Math"/>
                              <a:ea typeface="Cambria Math"/>
                              <a:cs typeface="Times New Roman" pitchFamily="18" charset="0"/>
                            </a:rPr>
                            <m:t>×</m:t>
                          </m:r>
                          <m:sSup>
                            <m:sSupPr>
                              <m:ctrlPr>
                                <a:rPr lang="en-US" altLang="zh-TW" sz="1100" b="0" i="1" smtClean="0">
                                  <a:latin typeface="Cambria Math" panose="02040503050406030204" pitchFamily="18" charset="0"/>
                                  <a:ea typeface="Cambria Math"/>
                                  <a:cs typeface="Times New Roman" pitchFamily="18" charset="0"/>
                                </a:rPr>
                              </m:ctrlPr>
                            </m:sSupPr>
                            <m:e>
                              <m:d>
                                <m:dPr>
                                  <m:ctrlPr>
                                    <a:rPr lang="en-US" altLang="zh-TW" sz="1100" b="0" i="1" smtClean="0">
                                      <a:latin typeface="Cambria Math" panose="02040503050406030204" pitchFamily="18" charset="0"/>
                                      <a:ea typeface="Cambria Math"/>
                                      <a:cs typeface="Times New Roman" pitchFamily="18" charset="0"/>
                                    </a:rPr>
                                  </m:ctrlPr>
                                </m:dPr>
                                <m:e>
                                  <m:f>
                                    <m:fPr>
                                      <m:ctrlPr>
                                        <a:rPr lang="en-US" altLang="zh-TW" sz="1100" b="0" i="1" smtClean="0">
                                          <a:latin typeface="Cambria Math" panose="02040503050406030204" pitchFamily="18" charset="0"/>
                                          <a:ea typeface="Cambria Math"/>
                                          <a:cs typeface="Times New Roman" pitchFamily="18" charset="0"/>
                                        </a:rPr>
                                      </m:ctrlPr>
                                    </m:fPr>
                                    <m:num>
                                      <m:r>
                                        <a:rPr lang="en-US" altLang="zh-TW" sz="1100" b="0" i="1" smtClean="0">
                                          <a:latin typeface="Cambria Math"/>
                                          <a:ea typeface="Cambria Math"/>
                                          <a:cs typeface="Times New Roman" pitchFamily="18" charset="0"/>
                                        </a:rPr>
                                        <m:t>1−</m:t>
                                      </m:r>
                                      <m:r>
                                        <a:rPr lang="en-US" altLang="zh-TW" sz="1100" b="0" i="1" smtClean="0">
                                          <a:latin typeface="Cambria Math"/>
                                          <a:ea typeface="Cambria Math"/>
                                          <a:cs typeface="Times New Roman" pitchFamily="18" charset="0"/>
                                        </a:rPr>
                                        <m:t>𝑆𝑝𝑒</m:t>
                                      </m:r>
                                    </m:num>
                                    <m:den>
                                      <m:r>
                                        <a:rPr lang="en-US" altLang="zh-TW" sz="1100" b="0" i="1" smtClean="0">
                                          <a:latin typeface="Cambria Math"/>
                                          <a:ea typeface="Cambria Math"/>
                                          <a:cs typeface="Times New Roman" pitchFamily="18" charset="0"/>
                                        </a:rPr>
                                        <m:t>𝑆𝑝𝑒</m:t>
                                      </m:r>
                                    </m:den>
                                  </m:f>
                                </m:e>
                              </m:d>
                            </m:e>
                            <m:sup>
                              <m:f>
                                <m:fPr>
                                  <m:ctrlPr>
                                    <a:rPr lang="en-US" altLang="zh-TW" sz="1100" b="0" i="1" smtClean="0">
                                      <a:latin typeface="Cambria Math" panose="02040503050406030204" pitchFamily="18" charset="0"/>
                                      <a:ea typeface="Cambria Math"/>
                                      <a:cs typeface="Times New Roman" pitchFamily="18" charset="0"/>
                                    </a:rPr>
                                  </m:ctrlPr>
                                </m:fPr>
                                <m:num>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num>
                                <m:den>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den>
                              </m:f>
                            </m:sup>
                          </m:sSup>
                        </m:num>
                        <m:den>
                          <m:r>
                            <a:rPr lang="en-US" altLang="zh-TW" sz="1100" b="0" i="1" smtClean="0">
                              <a:latin typeface="Cambria Math"/>
                              <a:cs typeface="Times New Roman" pitchFamily="18" charset="0"/>
                            </a:rPr>
                            <m:t>1+</m:t>
                          </m:r>
                          <m:sSup>
                            <m:sSupPr>
                              <m:ctrlPr>
                                <a:rPr lang="en-US" altLang="zh-TW" sz="1100" b="0" i="1" smtClean="0">
                                  <a:latin typeface="Cambria Math" panose="02040503050406030204" pitchFamily="18" charset="0"/>
                                  <a:cs typeface="Times New Roman" pitchFamily="18" charset="0"/>
                                </a:rPr>
                              </m:ctrlPr>
                            </m:sSupPr>
                            <m:e>
                              <m:r>
                                <a:rPr lang="en-US" altLang="zh-TW" sz="1100" b="0" i="1" smtClean="0">
                                  <a:latin typeface="Cambria Math"/>
                                  <a:cs typeface="Times New Roman" pitchFamily="18" charset="0"/>
                                </a:rPr>
                                <m:t>𝑒</m:t>
                              </m:r>
                            </m:e>
                            <m:sup>
                              <m:f>
                                <m:fPr>
                                  <m:ctrlPr>
                                    <a:rPr lang="en-US" altLang="zh-TW" sz="1100" b="0" i="1" smtClean="0">
                                      <a:latin typeface="Cambria Math" panose="02040503050406030204" pitchFamily="18" charset="0"/>
                                      <a:cs typeface="Times New Roman" pitchFamily="18" charset="0"/>
                                    </a:rPr>
                                  </m:ctrlPr>
                                </m:fPr>
                                <m:num>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0</m:t>
                                      </m:r>
                                    </m:sub>
                                  </m:sSub>
                                </m:num>
                                <m:den>
                                  <m:r>
                                    <a:rPr lang="en-US" altLang="zh-TW" sz="1100" b="0" i="1" smtClean="0">
                                      <a:latin typeface="Cambria Math"/>
                                      <a:cs typeface="Times New Roman" pitchFamily="18" charset="0"/>
                                    </a:rPr>
                                    <m:t>1−</m:t>
                                  </m:r>
                                  <m:sSub>
                                    <m:sSubPr>
                                      <m:ctrlPr>
                                        <a:rPr lang="en-US" altLang="zh-TW" sz="1100" b="0" i="1" smtClean="0">
                                          <a:latin typeface="Cambria Math" panose="02040503050406030204" pitchFamily="18" charset="0"/>
                                          <a:cs typeface="Times New Roman" pitchFamily="18" charset="0"/>
                                        </a:rPr>
                                      </m:ctrlPr>
                                    </m:sSubPr>
                                    <m:e>
                                      <m:r>
                                        <a:rPr lang="zh-TW" altLang="en-US" sz="1100" b="0" i="1" smtClean="0">
                                          <a:latin typeface="Cambria Math"/>
                                          <a:cs typeface="Times New Roman" pitchFamily="18" charset="0"/>
                                        </a:rPr>
                                        <m:t>𝜑</m:t>
                                      </m:r>
                                    </m:e>
                                    <m:sub>
                                      <m:r>
                                        <a:rPr lang="en-US" altLang="zh-TW" sz="1100" b="0" i="1" smtClean="0">
                                          <a:latin typeface="Cambria Math"/>
                                          <a:cs typeface="Times New Roman" pitchFamily="18" charset="0"/>
                                        </a:rPr>
                                        <m:t>1</m:t>
                                      </m:r>
                                    </m:sub>
                                  </m:sSub>
                                </m:den>
                              </m:f>
                            </m:sup>
                          </m:sSup>
                          <m:r>
                            <a:rPr lang="en-US" altLang="zh-TW" sz="1100" b="0" i="1" smtClean="0">
                              <a:latin typeface="Cambria Math"/>
                              <a:ea typeface="Cambria Math"/>
                              <a:cs typeface="Times New Roman" pitchFamily="18" charset="0"/>
                            </a:rPr>
                            <m:t>×</m:t>
                          </m:r>
                          <m:sSup>
                            <m:sSupPr>
                              <m:ctrlPr>
                                <a:rPr lang="en-US" altLang="zh-TW" sz="1100" b="0" i="1" smtClean="0">
                                  <a:latin typeface="Cambria Math" panose="02040503050406030204" pitchFamily="18" charset="0"/>
                                  <a:ea typeface="Cambria Math"/>
                                  <a:cs typeface="Times New Roman" pitchFamily="18" charset="0"/>
                                </a:rPr>
                              </m:ctrlPr>
                            </m:sSupPr>
                            <m:e>
                              <m:d>
                                <m:dPr>
                                  <m:ctrlPr>
                                    <a:rPr lang="en-US" altLang="zh-TW" sz="1100" b="0" i="1" smtClean="0">
                                      <a:latin typeface="Cambria Math" panose="02040503050406030204" pitchFamily="18" charset="0"/>
                                      <a:ea typeface="Cambria Math"/>
                                      <a:cs typeface="Times New Roman" pitchFamily="18" charset="0"/>
                                    </a:rPr>
                                  </m:ctrlPr>
                                </m:dPr>
                                <m:e>
                                  <m:f>
                                    <m:fPr>
                                      <m:ctrlPr>
                                        <a:rPr lang="en-US" altLang="zh-TW" sz="1100" b="0" i="1" smtClean="0">
                                          <a:latin typeface="Cambria Math" panose="02040503050406030204" pitchFamily="18" charset="0"/>
                                          <a:ea typeface="Cambria Math"/>
                                          <a:cs typeface="Times New Roman" pitchFamily="18" charset="0"/>
                                        </a:rPr>
                                      </m:ctrlPr>
                                    </m:fPr>
                                    <m:num>
                                      <m:r>
                                        <a:rPr lang="en-US" altLang="zh-TW" sz="1100" b="0" i="1" smtClean="0">
                                          <a:latin typeface="Cambria Math"/>
                                          <a:ea typeface="Cambria Math"/>
                                          <a:cs typeface="Times New Roman" pitchFamily="18" charset="0"/>
                                        </a:rPr>
                                        <m:t>1−</m:t>
                                      </m:r>
                                      <m:r>
                                        <a:rPr lang="en-US" altLang="zh-TW" sz="1100" b="0" i="1" smtClean="0">
                                          <a:latin typeface="Cambria Math"/>
                                          <a:ea typeface="Cambria Math"/>
                                          <a:cs typeface="Times New Roman" pitchFamily="18" charset="0"/>
                                        </a:rPr>
                                        <m:t>𝑆𝑝𝑒</m:t>
                                      </m:r>
                                    </m:num>
                                    <m:den>
                                      <m:r>
                                        <a:rPr lang="en-US" altLang="zh-TW" sz="1100" b="0" i="1" smtClean="0">
                                          <a:latin typeface="Cambria Math"/>
                                          <a:ea typeface="Cambria Math"/>
                                          <a:cs typeface="Times New Roman" pitchFamily="18" charset="0"/>
                                        </a:rPr>
                                        <m:t>𝑆𝑝𝑒</m:t>
                                      </m:r>
                                    </m:den>
                                  </m:f>
                                </m:e>
                              </m:d>
                            </m:e>
                            <m:sup>
                              <m:f>
                                <m:fPr>
                                  <m:ctrlPr>
                                    <a:rPr lang="en-US" altLang="zh-TW" sz="1100" b="0" i="1" smtClean="0">
                                      <a:latin typeface="Cambria Math" panose="02040503050406030204" pitchFamily="18" charset="0"/>
                                      <a:ea typeface="Cambria Math"/>
                                      <a:cs typeface="Times New Roman" pitchFamily="18" charset="0"/>
                                    </a:rPr>
                                  </m:ctrlPr>
                                </m:fPr>
                                <m:num>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num>
                                <m:den>
                                  <m:d>
                                    <m:dPr>
                                      <m:ctrlPr>
                                        <a:rPr lang="en-US" altLang="zh-TW" sz="1100" b="0" i="1" smtClean="0">
                                          <a:latin typeface="Cambria Math" panose="02040503050406030204" pitchFamily="18" charset="0"/>
                                          <a:ea typeface="Cambria Math"/>
                                          <a:cs typeface="Times New Roman" pitchFamily="18" charset="0"/>
                                        </a:rPr>
                                      </m:ctrlPr>
                                    </m:dPr>
                                    <m:e>
                                      <m:r>
                                        <a:rPr lang="en-US" altLang="zh-TW" sz="1100" b="0" i="1" smtClean="0">
                                          <a:latin typeface="Cambria Math"/>
                                          <a:ea typeface="Cambria Math"/>
                                          <a:cs typeface="Times New Roman" pitchFamily="18" charset="0"/>
                                        </a:rPr>
                                        <m:t>1−</m:t>
                                      </m:r>
                                      <m:sSub>
                                        <m:sSubPr>
                                          <m:ctrlPr>
                                            <a:rPr lang="en-US" altLang="zh-TW" sz="1100" b="0" i="1" smtClean="0">
                                              <a:latin typeface="Cambria Math" panose="02040503050406030204" pitchFamily="18" charset="0"/>
                                              <a:ea typeface="Cambria Math"/>
                                              <a:cs typeface="Times New Roman" pitchFamily="18" charset="0"/>
                                            </a:rPr>
                                          </m:ctrlPr>
                                        </m:sSubPr>
                                        <m:e>
                                          <m:r>
                                            <a:rPr lang="zh-TW" altLang="en-US" sz="1100" b="0" i="1" smtClean="0">
                                              <a:latin typeface="Cambria Math"/>
                                              <a:ea typeface="Cambria Math"/>
                                              <a:cs typeface="Times New Roman" pitchFamily="18" charset="0"/>
                                            </a:rPr>
                                            <m:t>𝜑</m:t>
                                          </m:r>
                                        </m:e>
                                        <m:sub>
                                          <m:r>
                                            <a:rPr lang="en-US" altLang="zh-TW" sz="1100" b="0" i="1" smtClean="0">
                                              <a:latin typeface="Cambria Math"/>
                                              <a:ea typeface="Cambria Math"/>
                                              <a:cs typeface="Times New Roman" pitchFamily="18" charset="0"/>
                                            </a:rPr>
                                            <m:t>1</m:t>
                                          </m:r>
                                        </m:sub>
                                      </m:sSub>
                                    </m:e>
                                  </m:d>
                                </m:den>
                              </m:f>
                            </m:sup>
                          </m:sSup>
                        </m:den>
                      </m:f>
                    </m:oMath>
                  </a14:m>
                  <a:r>
                    <a:rPr lang="zh-TW" altLang="en-US" sz="1100" dirty="0">
                      <a:latin typeface="Times New Roman" pitchFamily="18" charset="0"/>
                      <a:cs typeface="Times New Roman" pitchFamily="18" charset="0"/>
                    </a:rPr>
                    <a:t> </a:t>
                  </a:r>
                </a:p>
              </p:txBody>
            </p:sp>
          </mc:Choice>
          <mc:Fallback xmlns="">
            <p:sp>
              <p:nvSpPr>
                <p:cNvPr id="15" name="矩形 14"/>
                <p:cNvSpPr>
                  <a:spLocks noRot="1" noChangeAspect="1" noMove="1" noResize="1" noEditPoints="1" noAdjustHandles="1" noChangeArrowheads="1" noChangeShapeType="1" noTextEdit="1"/>
                </p:cNvSpPr>
                <p:nvPr/>
              </p:nvSpPr>
              <p:spPr>
                <a:xfrm>
                  <a:off x="7557815" y="3671238"/>
                  <a:ext cx="2156195" cy="1001556"/>
                </a:xfrm>
                <a:prstGeom prst="rect">
                  <a:avLst/>
                </a:prstGeom>
                <a:blipFill rotWithShape="1">
                  <a:blip r:embed="rId7"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415726" y="2461240"/>
                  <a:ext cx="1626330" cy="720967"/>
                </a:xfrm>
                <a:prstGeom prst="rect">
                  <a:avLst/>
                </a:prstGeom>
              </p:spPr>
              <p:txBody>
                <a:bodyPr wrap="square">
                  <a:spAutoFit/>
                </a:bodyPr>
                <a:lstStyle/>
                <a:p>
                  <a:pPr>
                    <a:lnSpc>
                      <a:spcPct val="150000"/>
                    </a:lnSpc>
                  </a:pPr>
                  <a:r>
                    <a:rPr lang="en-US" altLang="zh-CN" sz="1100" dirty="0">
                      <a:cs typeface="Times New Roman" pitchFamily="18" charset="0"/>
                    </a:rPr>
                    <a:t> </a:t>
                  </a:r>
                  <a14:m>
                    <m:oMath xmlns:m="http://schemas.openxmlformats.org/officeDocument/2006/math">
                      <m:sSub>
                        <m:sSubPr>
                          <m:ctrlPr>
                            <a:rPr lang="en-US" altLang="zh-CN" sz="1100" i="1" smtClean="0">
                              <a:latin typeface="Cambria Math" panose="02040503050406030204" pitchFamily="18" charset="0"/>
                              <a:cs typeface="Times New Roman" pitchFamily="18" charset="0"/>
                            </a:rPr>
                          </m:ctrlPr>
                        </m:sSubPr>
                        <m:e>
                          <m:r>
                            <a:rPr lang="en-US" altLang="zh-CN" sz="1100" b="0" i="1" smtClean="0">
                              <a:latin typeface="Cambria Math"/>
                              <a:cs typeface="Times New Roman" pitchFamily="18" charset="0"/>
                            </a:rPr>
                            <m:t>𝑆𝑒𝑛</m:t>
                          </m:r>
                        </m:e>
                        <m:sub>
                          <m:r>
                            <a:rPr lang="en-US" altLang="zh-CN" sz="1100" b="0" i="1" smtClean="0">
                              <a:latin typeface="Cambria Math"/>
                              <a:cs typeface="Times New Roman" pitchFamily="18" charset="0"/>
                            </a:rPr>
                            <m:t>𝑆𝑒𝑛</m:t>
                          </m:r>
                          <m:r>
                            <a:rPr lang="en-US" altLang="zh-CN" sz="1100" b="0" i="1" smtClean="0">
                              <a:latin typeface="Cambria Math"/>
                              <a:cs typeface="Times New Roman" pitchFamily="18" charset="0"/>
                            </a:rPr>
                            <m:t>=</m:t>
                          </m:r>
                          <m:r>
                            <a:rPr lang="en-US" altLang="zh-CN" sz="1100" b="0" i="1" smtClean="0">
                              <a:latin typeface="Cambria Math"/>
                              <a:cs typeface="Times New Roman" pitchFamily="18" charset="0"/>
                            </a:rPr>
                            <m:t>𝑆𝑝𝑒</m:t>
                          </m:r>
                        </m:sub>
                      </m:sSub>
                      <m:r>
                        <a:rPr lang="en-US" altLang="zh-CN" sz="1100" b="0" i="1" smtClean="0">
                          <a:latin typeface="Cambria Math"/>
                          <a:cs typeface="Times New Roman" pitchFamily="18" charset="0"/>
                        </a:rPr>
                        <m:t>=</m:t>
                      </m:r>
                      <m:f>
                        <m:fPr>
                          <m:ctrlPr>
                            <a:rPr lang="en-US" altLang="zh-CN" sz="1100" b="0" i="1" smtClean="0">
                              <a:latin typeface="Cambria Math" panose="02040503050406030204" pitchFamily="18" charset="0"/>
                              <a:cs typeface="Times New Roman" pitchFamily="18" charset="0"/>
                            </a:rPr>
                          </m:ctrlPr>
                        </m:fPr>
                        <m:num>
                          <m:sSup>
                            <m:sSupPr>
                              <m:ctrlPr>
                                <a:rPr lang="en-US" altLang="zh-CN" sz="1100" b="0" i="1" smtClean="0">
                                  <a:latin typeface="Cambria Math" panose="02040503050406030204" pitchFamily="18" charset="0"/>
                                  <a:cs typeface="Times New Roman" pitchFamily="18" charset="0"/>
                                </a:rPr>
                              </m:ctrlPr>
                            </m:sSupPr>
                            <m:e>
                              <m:r>
                                <a:rPr lang="en-US" altLang="zh-CN" sz="1100" b="0" i="1" smtClean="0">
                                  <a:latin typeface="Cambria Math"/>
                                  <a:cs typeface="Times New Roman" pitchFamily="18" charset="0"/>
                                </a:rPr>
                                <m:t>𝑒</m:t>
                              </m:r>
                            </m:e>
                            <m:sup>
                              <m:f>
                                <m:fPr>
                                  <m:ctrlPr>
                                    <a:rPr lang="en-US" altLang="zh-CN" sz="1100" b="0" i="1" smtClean="0">
                                      <a:latin typeface="Cambria Math" panose="02040503050406030204" pitchFamily="18" charset="0"/>
                                      <a:cs typeface="Times New Roman" pitchFamily="18" charset="0"/>
                                    </a:rPr>
                                  </m:ctrlPr>
                                </m:fPr>
                                <m:num>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num>
                                <m:den>
                                  <m:r>
                                    <a:rPr lang="en-US" altLang="zh-CN" sz="1100" b="0" i="1" smtClean="0">
                                      <a:latin typeface="Cambria Math"/>
                                      <a:cs typeface="Times New Roman" pitchFamily="18" charset="0"/>
                                    </a:rPr>
                                    <m:t>2</m:t>
                                  </m:r>
                                </m:den>
                              </m:f>
                            </m:sup>
                          </m:sSup>
                        </m:num>
                        <m:den>
                          <m:r>
                            <a:rPr lang="en-US" altLang="zh-CN" sz="1100" b="0" i="1" smtClean="0">
                              <a:latin typeface="Cambria Math"/>
                              <a:cs typeface="Times New Roman" pitchFamily="18" charset="0"/>
                            </a:rPr>
                            <m:t>1+</m:t>
                          </m:r>
                          <m:sSup>
                            <m:sSupPr>
                              <m:ctrlPr>
                                <a:rPr lang="en-US" altLang="zh-CN" sz="1100" b="0" i="1" smtClean="0">
                                  <a:latin typeface="Cambria Math" panose="02040503050406030204" pitchFamily="18" charset="0"/>
                                  <a:cs typeface="Times New Roman" pitchFamily="18" charset="0"/>
                                </a:rPr>
                              </m:ctrlPr>
                            </m:sSupPr>
                            <m:e>
                              <m:r>
                                <a:rPr lang="en-US" altLang="zh-CN" sz="1100" b="0" i="1" smtClean="0">
                                  <a:latin typeface="Cambria Math"/>
                                  <a:cs typeface="Times New Roman" pitchFamily="18" charset="0"/>
                                </a:rPr>
                                <m:t>𝑒</m:t>
                              </m:r>
                            </m:e>
                            <m:sup>
                              <m:f>
                                <m:fPr>
                                  <m:ctrlPr>
                                    <a:rPr lang="en-US" altLang="zh-CN" sz="1100" b="0" i="1" smtClean="0">
                                      <a:latin typeface="Cambria Math" panose="02040503050406030204" pitchFamily="18" charset="0"/>
                                      <a:cs typeface="Times New Roman" pitchFamily="18" charset="0"/>
                                    </a:rPr>
                                  </m:ctrlPr>
                                </m:fPr>
                                <m:num>
                                  <m:acc>
                                    <m:accPr>
                                      <m:chr m:val="̂"/>
                                      <m:ctrlPr>
                                        <a:rPr lang="en-US" altLang="zh-CN" sz="1100" b="0" i="1" smtClean="0">
                                          <a:latin typeface="Cambria Math" panose="02040503050406030204" pitchFamily="18" charset="0"/>
                                          <a:cs typeface="Times New Roman" pitchFamily="18" charset="0"/>
                                        </a:rPr>
                                      </m:ctrlPr>
                                    </m:accPr>
                                    <m:e>
                                      <m:sSub>
                                        <m:sSubPr>
                                          <m:ctrlPr>
                                            <a:rPr lang="en-US" altLang="zh-CN" sz="1100" b="0" i="1" smtClean="0">
                                              <a:latin typeface="Cambria Math" panose="02040503050406030204" pitchFamily="18" charset="0"/>
                                              <a:cs typeface="Times New Roman" pitchFamily="18" charset="0"/>
                                            </a:rPr>
                                          </m:ctrlPr>
                                        </m:sSubPr>
                                        <m:e>
                                          <m:r>
                                            <a:rPr lang="zh-CN" altLang="en-US" sz="1100" b="0" i="1" smtClean="0">
                                              <a:latin typeface="Cambria Math"/>
                                              <a:cs typeface="Times New Roman" pitchFamily="18" charset="0"/>
                                            </a:rPr>
                                            <m:t>𝜑</m:t>
                                          </m:r>
                                        </m:e>
                                        <m:sub>
                                          <m:r>
                                            <a:rPr lang="en-US" altLang="zh-CN" sz="1100" b="0" i="1" smtClean="0">
                                              <a:latin typeface="Cambria Math"/>
                                              <a:cs typeface="Times New Roman" pitchFamily="18" charset="0"/>
                                            </a:rPr>
                                            <m:t>0</m:t>
                                          </m:r>
                                        </m:sub>
                                      </m:sSub>
                                    </m:e>
                                  </m:acc>
                                </m:num>
                                <m:den>
                                  <m:r>
                                    <a:rPr lang="en-US" altLang="zh-CN" sz="1100" b="0" i="1" smtClean="0">
                                      <a:latin typeface="Cambria Math"/>
                                      <a:cs typeface="Times New Roman" pitchFamily="18" charset="0"/>
                                    </a:rPr>
                                    <m:t>2</m:t>
                                  </m:r>
                                </m:den>
                              </m:f>
                            </m:sup>
                          </m:sSup>
                        </m:den>
                      </m:f>
                    </m:oMath>
                  </a14:m>
                  <a:r>
                    <a:rPr lang="zh-TW" altLang="en-US" sz="1100" dirty="0">
                      <a:latin typeface="Times New Roman" pitchFamily="18" charset="0"/>
                      <a:cs typeface="Times New Roman" pitchFamily="18" charset="0"/>
                    </a:rPr>
                    <a:t> </a:t>
                  </a:r>
                </a:p>
              </p:txBody>
            </p:sp>
          </mc:Choice>
          <mc:Fallback xmlns="">
            <p:sp>
              <p:nvSpPr>
                <p:cNvPr id="16" name="矩形 15"/>
                <p:cNvSpPr>
                  <a:spLocks noRot="1" noChangeAspect="1" noMove="1" noResize="1" noEditPoints="1" noAdjustHandles="1" noChangeArrowheads="1" noChangeShapeType="1" noTextEdit="1"/>
                </p:cNvSpPr>
                <p:nvPr/>
              </p:nvSpPr>
              <p:spPr>
                <a:xfrm>
                  <a:off x="6415726" y="2461240"/>
                  <a:ext cx="1626330" cy="720967"/>
                </a:xfrm>
                <a:prstGeom prst="rect">
                  <a:avLst/>
                </a:prstGeom>
                <a:blipFill rotWithShape="0">
                  <a:blip r:embed="rId8" cstate="print"/>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373522" y="3015326"/>
                  <a:ext cx="2827628" cy="584134"/>
                </a:xfrm>
                <a:prstGeom prst="rect">
                  <a:avLst/>
                </a:prstGeom>
              </p:spPr>
              <p:txBody>
                <a:bodyPr wrap="square">
                  <a:spAutoFit/>
                </a:bodyPr>
                <a:lstStyle/>
                <a:p>
                  <a:pPr>
                    <a:lnSpc>
                      <a:spcPct val="150000"/>
                    </a:lnSpc>
                  </a:pPr>
                  <a:r>
                    <a:rPr lang="en-US" altLang="zh-CN" sz="900" b="0" i="1" dirty="0">
                      <a:latin typeface="Times New Roman" panose="02020603050405020304" pitchFamily="18" charset="0"/>
                      <a:cs typeface="Times New Roman" panose="02020603050405020304" pitchFamily="18" charset="0"/>
                    </a:rPr>
                    <a:t>Standard Error</a:t>
                  </a:r>
                  <a:r>
                    <a:rPr lang="en-US" altLang="zh-CN" sz="1100" b="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1000" b="0" i="1" smtClean="0">
                              <a:latin typeface="Cambria Math" panose="02040503050406030204" pitchFamily="18" charset="0"/>
                              <a:cs typeface="Times New Roman" pitchFamily="18" charset="0"/>
                            </a:rPr>
                          </m:ctrlPr>
                        </m:fPr>
                        <m:num>
                          <m:r>
                            <a:rPr lang="en-US" altLang="zh-CN" sz="1000" b="0" i="1" smtClean="0">
                              <a:latin typeface="Cambria Math"/>
                              <a:cs typeface="Times New Roman" pitchFamily="18" charset="0"/>
                            </a:rPr>
                            <m:t>𝑆𝐸</m:t>
                          </m:r>
                          <m:d>
                            <m:dPr>
                              <m:ctrlPr>
                                <a:rPr lang="en-US" altLang="zh-CN" sz="1000" b="0" i="1" smtClean="0">
                                  <a:latin typeface="Cambria Math" panose="02040503050406030204" pitchFamily="18" charset="0"/>
                                  <a:cs typeface="Times New Roman" pitchFamily="18" charset="0"/>
                                </a:rPr>
                              </m:ctrlPr>
                            </m:dPr>
                            <m:e>
                              <m:acc>
                                <m:accPr>
                                  <m:chr m:val="̂"/>
                                  <m:ctrlPr>
                                    <a:rPr lang="en-US" altLang="zh-CN" sz="1000" b="0" i="1" smtClean="0">
                                      <a:latin typeface="Cambria Math" panose="02040503050406030204" pitchFamily="18" charset="0"/>
                                      <a:cs typeface="Times New Roman" pitchFamily="18" charset="0"/>
                                    </a:rPr>
                                  </m:ctrlPr>
                                </m:accPr>
                                <m:e>
                                  <m:sSub>
                                    <m:sSubPr>
                                      <m:ctrlPr>
                                        <a:rPr lang="en-US" altLang="zh-CN" sz="1000" b="0" i="1" smtClean="0">
                                          <a:latin typeface="Cambria Math" panose="02040503050406030204" pitchFamily="18" charset="0"/>
                                          <a:cs typeface="Times New Roman" pitchFamily="18" charset="0"/>
                                        </a:rPr>
                                      </m:ctrlPr>
                                    </m:sSubPr>
                                    <m:e>
                                      <m:r>
                                        <a:rPr lang="zh-CN" altLang="en-US" sz="1000" b="0" i="1" smtClean="0">
                                          <a:latin typeface="Cambria Math"/>
                                          <a:cs typeface="Times New Roman" pitchFamily="18" charset="0"/>
                                        </a:rPr>
                                        <m:t>𝜑</m:t>
                                      </m:r>
                                    </m:e>
                                    <m:sub>
                                      <m:r>
                                        <a:rPr lang="en-US" altLang="zh-CN" sz="1000" b="0" i="1" smtClean="0">
                                          <a:latin typeface="Cambria Math"/>
                                          <a:cs typeface="Times New Roman" pitchFamily="18" charset="0"/>
                                        </a:rPr>
                                        <m:t>0</m:t>
                                      </m:r>
                                    </m:sub>
                                  </m:sSub>
                                </m:e>
                              </m:acc>
                            </m:e>
                          </m:d>
                        </m:num>
                        <m:den>
                          <m:r>
                            <a:rPr lang="en-US" altLang="zh-CN" sz="1000" b="0" i="1" smtClean="0">
                              <a:latin typeface="Cambria Math"/>
                              <a:cs typeface="Times New Roman" pitchFamily="18" charset="0"/>
                            </a:rPr>
                            <m:t>8</m:t>
                          </m:r>
                          <m:r>
                            <a:rPr lang="en-US" altLang="zh-CN" sz="1000" b="0" i="1" smtClean="0">
                              <a:latin typeface="Cambria Math"/>
                              <a:ea typeface="Cambria Math"/>
                              <a:cs typeface="Times New Roman" pitchFamily="18" charset="0"/>
                            </a:rPr>
                            <m:t>×</m:t>
                          </m:r>
                          <m:sSup>
                            <m:sSupPr>
                              <m:ctrlPr>
                                <a:rPr lang="en-US" altLang="zh-CN" sz="1000" b="0" i="1" smtClean="0">
                                  <a:latin typeface="Cambria Math" panose="02040503050406030204" pitchFamily="18" charset="0"/>
                                  <a:ea typeface="Cambria Math"/>
                                  <a:cs typeface="Times New Roman" pitchFamily="18" charset="0"/>
                                </a:rPr>
                              </m:ctrlPr>
                            </m:sSupPr>
                            <m:e>
                              <m:d>
                                <m:dPr>
                                  <m:begChr m:val="["/>
                                  <m:endChr m:val="]"/>
                                  <m:ctrlPr>
                                    <a:rPr lang="en-US" altLang="zh-CN" sz="1000" b="0" i="1" smtClean="0">
                                      <a:latin typeface="Cambria Math" panose="02040503050406030204" pitchFamily="18" charset="0"/>
                                      <a:ea typeface="Cambria Math"/>
                                      <a:cs typeface="Times New Roman" pitchFamily="18" charset="0"/>
                                    </a:rPr>
                                  </m:ctrlPr>
                                </m:dPr>
                                <m:e>
                                  <m:r>
                                    <a:rPr lang="en-US" altLang="zh-CN" sz="1000" b="0" i="1" smtClean="0">
                                      <a:latin typeface="Cambria Math"/>
                                      <a:ea typeface="Cambria Math"/>
                                      <a:cs typeface="Times New Roman" pitchFamily="18" charset="0"/>
                                    </a:rPr>
                                    <m:t>𝐶𝑜𝑠h</m:t>
                                  </m:r>
                                  <m:d>
                                    <m:dPr>
                                      <m:ctrlPr>
                                        <a:rPr lang="en-US" altLang="zh-CN" sz="1000" b="0" i="1" smtClean="0">
                                          <a:latin typeface="Cambria Math" panose="02040503050406030204" pitchFamily="18" charset="0"/>
                                          <a:ea typeface="Cambria Math"/>
                                          <a:cs typeface="Times New Roman" pitchFamily="18" charset="0"/>
                                        </a:rPr>
                                      </m:ctrlPr>
                                    </m:dPr>
                                    <m:e>
                                      <m:f>
                                        <m:fPr>
                                          <m:ctrlPr>
                                            <a:rPr lang="en-US" altLang="zh-CN" sz="1000" b="0" i="1" smtClean="0">
                                              <a:latin typeface="Cambria Math" panose="02040503050406030204" pitchFamily="18" charset="0"/>
                                              <a:ea typeface="Cambria Math"/>
                                              <a:cs typeface="Times New Roman" pitchFamily="18" charset="0"/>
                                            </a:rPr>
                                          </m:ctrlPr>
                                        </m:fPr>
                                        <m:num>
                                          <m:acc>
                                            <m:accPr>
                                              <m:chr m:val="̂"/>
                                              <m:ctrlPr>
                                                <a:rPr lang="en-US" altLang="zh-CN" sz="1000" b="0" i="1" smtClean="0">
                                                  <a:latin typeface="Cambria Math" panose="02040503050406030204" pitchFamily="18" charset="0"/>
                                                  <a:ea typeface="Cambria Math"/>
                                                  <a:cs typeface="Times New Roman" pitchFamily="18" charset="0"/>
                                                </a:rPr>
                                              </m:ctrlPr>
                                            </m:accPr>
                                            <m:e>
                                              <m:sSub>
                                                <m:sSubPr>
                                                  <m:ctrlPr>
                                                    <a:rPr lang="en-US" altLang="zh-CN" sz="1000" b="0" i="1" smtClean="0">
                                                      <a:latin typeface="Cambria Math" panose="02040503050406030204" pitchFamily="18" charset="0"/>
                                                      <a:ea typeface="Cambria Math"/>
                                                      <a:cs typeface="Times New Roman" pitchFamily="18" charset="0"/>
                                                    </a:rPr>
                                                  </m:ctrlPr>
                                                </m:sSubPr>
                                                <m:e>
                                                  <m:r>
                                                    <a:rPr lang="zh-CN" altLang="en-US" sz="1000" b="0" i="1" smtClean="0">
                                                      <a:latin typeface="Cambria Math"/>
                                                      <a:ea typeface="Cambria Math"/>
                                                      <a:cs typeface="Times New Roman" pitchFamily="18" charset="0"/>
                                                    </a:rPr>
                                                    <m:t>𝜑</m:t>
                                                  </m:r>
                                                </m:e>
                                                <m:sub>
                                                  <m:r>
                                                    <a:rPr lang="en-US" altLang="zh-CN" sz="1000" b="0" i="1" smtClean="0">
                                                      <a:latin typeface="Cambria Math"/>
                                                      <a:ea typeface="Cambria Math"/>
                                                      <a:cs typeface="Times New Roman" pitchFamily="18" charset="0"/>
                                                    </a:rPr>
                                                    <m:t>0</m:t>
                                                  </m:r>
                                                </m:sub>
                                              </m:sSub>
                                            </m:e>
                                          </m:acc>
                                        </m:num>
                                        <m:den>
                                          <m:r>
                                            <a:rPr lang="en-US" altLang="zh-CN" sz="1000" b="0" i="1" smtClean="0">
                                              <a:latin typeface="Cambria Math"/>
                                              <a:ea typeface="Cambria Math"/>
                                              <a:cs typeface="Times New Roman" pitchFamily="18" charset="0"/>
                                            </a:rPr>
                                            <m:t>4</m:t>
                                          </m:r>
                                        </m:den>
                                      </m:f>
                                    </m:e>
                                  </m:d>
                                </m:e>
                              </m:d>
                            </m:e>
                            <m:sup>
                              <m:r>
                                <a:rPr lang="en-US" altLang="zh-CN" sz="1000" b="0" i="1" smtClean="0">
                                  <a:latin typeface="Cambria Math"/>
                                  <a:ea typeface="Cambria Math"/>
                                  <a:cs typeface="Times New Roman" pitchFamily="18" charset="0"/>
                                </a:rPr>
                                <m:t>2</m:t>
                              </m:r>
                            </m:sup>
                          </m:sSup>
                        </m:den>
                      </m:f>
                      <m:r>
                        <a:rPr lang="en-US" altLang="zh-CN" sz="1000" b="0" i="1" smtClean="0">
                          <a:latin typeface="Cambria Math"/>
                          <a:cs typeface="Times New Roman" pitchFamily="18" charset="0"/>
                        </a:rPr>
                        <m:t>=</m:t>
                      </m:r>
                      <m:f>
                        <m:fPr>
                          <m:ctrlPr>
                            <a:rPr lang="en-US" altLang="zh-CN" sz="1000" b="0" i="1" smtClean="0">
                              <a:latin typeface="Cambria Math" panose="02040503050406030204" pitchFamily="18" charset="0"/>
                              <a:cs typeface="Times New Roman" pitchFamily="18" charset="0"/>
                            </a:rPr>
                          </m:ctrlPr>
                        </m:fPr>
                        <m:num>
                          <m:r>
                            <a:rPr lang="en-US" altLang="zh-CN" sz="1000" b="0" i="1" smtClean="0">
                              <a:latin typeface="Cambria Math"/>
                              <a:cs typeface="Times New Roman" pitchFamily="18" charset="0"/>
                            </a:rPr>
                            <m:t>𝑆𝐸</m:t>
                          </m:r>
                          <m:d>
                            <m:dPr>
                              <m:ctrlPr>
                                <a:rPr lang="en-US" altLang="zh-CN" sz="1000" b="0" i="1" smtClean="0">
                                  <a:latin typeface="Cambria Math" panose="02040503050406030204" pitchFamily="18" charset="0"/>
                                  <a:cs typeface="Times New Roman" pitchFamily="18" charset="0"/>
                                </a:rPr>
                              </m:ctrlPr>
                            </m:dPr>
                            <m:e>
                              <m:acc>
                                <m:accPr>
                                  <m:chr m:val="̂"/>
                                  <m:ctrlPr>
                                    <a:rPr lang="en-US" altLang="zh-CN" sz="1000" b="0" i="1" smtClean="0">
                                      <a:latin typeface="Cambria Math" panose="02040503050406030204" pitchFamily="18" charset="0"/>
                                      <a:cs typeface="Times New Roman" pitchFamily="18" charset="0"/>
                                    </a:rPr>
                                  </m:ctrlPr>
                                </m:accPr>
                                <m:e>
                                  <m:sSub>
                                    <m:sSubPr>
                                      <m:ctrlPr>
                                        <a:rPr lang="en-US" altLang="zh-CN" sz="1000" b="0" i="1" smtClean="0">
                                          <a:latin typeface="Cambria Math" panose="02040503050406030204" pitchFamily="18" charset="0"/>
                                          <a:cs typeface="Times New Roman" pitchFamily="18" charset="0"/>
                                        </a:rPr>
                                      </m:ctrlPr>
                                    </m:sSubPr>
                                    <m:e>
                                      <m:r>
                                        <a:rPr lang="zh-CN" altLang="en-US" sz="1000" b="0" i="1" smtClean="0">
                                          <a:latin typeface="Cambria Math"/>
                                          <a:cs typeface="Times New Roman" pitchFamily="18" charset="0"/>
                                        </a:rPr>
                                        <m:t>𝜑</m:t>
                                      </m:r>
                                    </m:e>
                                    <m:sub>
                                      <m:r>
                                        <a:rPr lang="en-US" altLang="zh-CN" sz="1000" b="0" i="1" smtClean="0">
                                          <a:latin typeface="Cambria Math"/>
                                          <a:cs typeface="Times New Roman" pitchFamily="18" charset="0"/>
                                        </a:rPr>
                                        <m:t>0</m:t>
                                      </m:r>
                                    </m:sub>
                                  </m:sSub>
                                </m:e>
                              </m:acc>
                            </m:e>
                          </m:d>
                        </m:num>
                        <m:den>
                          <m:r>
                            <a:rPr lang="en-US" altLang="zh-CN" sz="1000" b="0" i="1" smtClean="0">
                              <a:latin typeface="Cambria Math"/>
                              <a:cs typeface="Times New Roman" pitchFamily="18" charset="0"/>
                            </a:rPr>
                            <m:t>2</m:t>
                          </m:r>
                          <m:r>
                            <a:rPr lang="en-US" altLang="zh-CN" sz="1000" b="0" i="1" smtClean="0">
                              <a:latin typeface="Cambria Math"/>
                              <a:ea typeface="Cambria Math"/>
                              <a:cs typeface="Times New Roman" pitchFamily="18" charset="0"/>
                            </a:rPr>
                            <m:t>×</m:t>
                          </m:r>
                          <m:sSup>
                            <m:sSupPr>
                              <m:ctrlPr>
                                <a:rPr lang="en-US" altLang="zh-CN" sz="1000" b="0" i="1" smtClean="0">
                                  <a:latin typeface="Cambria Math" panose="02040503050406030204" pitchFamily="18" charset="0"/>
                                  <a:ea typeface="Cambria Math"/>
                                  <a:cs typeface="Times New Roman" pitchFamily="18" charset="0"/>
                                </a:rPr>
                              </m:ctrlPr>
                            </m:sSupPr>
                            <m:e>
                              <m:d>
                                <m:dPr>
                                  <m:ctrlPr>
                                    <a:rPr lang="en-US" altLang="zh-CN" sz="1000" b="0" i="1" smtClean="0">
                                      <a:latin typeface="Cambria Math" panose="02040503050406030204" pitchFamily="18" charset="0"/>
                                      <a:ea typeface="Cambria Math"/>
                                      <a:cs typeface="Times New Roman" pitchFamily="18" charset="0"/>
                                    </a:rPr>
                                  </m:ctrlPr>
                                </m:dPr>
                                <m:e>
                                  <m:sSup>
                                    <m:sSupPr>
                                      <m:ctrlPr>
                                        <a:rPr lang="en-US" altLang="zh-CN" sz="1000" b="0" i="1" smtClean="0">
                                          <a:latin typeface="Cambria Math" panose="02040503050406030204" pitchFamily="18" charset="0"/>
                                          <a:ea typeface="Cambria Math"/>
                                          <a:cs typeface="Times New Roman" pitchFamily="18" charset="0"/>
                                        </a:rPr>
                                      </m:ctrlPr>
                                    </m:sSupPr>
                                    <m:e>
                                      <m:r>
                                        <a:rPr lang="en-US" altLang="zh-CN" sz="1000" b="0" i="1" smtClean="0">
                                          <a:latin typeface="Cambria Math"/>
                                          <a:ea typeface="Cambria Math"/>
                                          <a:cs typeface="Times New Roman" pitchFamily="18" charset="0"/>
                                        </a:rPr>
                                        <m:t>𝑒</m:t>
                                      </m:r>
                                    </m:e>
                                    <m:sup>
                                      <m:f>
                                        <m:fPr>
                                          <m:ctrlPr>
                                            <a:rPr lang="en-US" altLang="zh-CN" sz="1000" b="0" i="1" smtClean="0">
                                              <a:latin typeface="Cambria Math" panose="02040503050406030204" pitchFamily="18" charset="0"/>
                                              <a:ea typeface="Cambria Math"/>
                                              <a:cs typeface="Times New Roman" pitchFamily="18" charset="0"/>
                                            </a:rPr>
                                          </m:ctrlPr>
                                        </m:fPr>
                                        <m:num>
                                          <m:acc>
                                            <m:accPr>
                                              <m:chr m:val="̂"/>
                                              <m:ctrlPr>
                                                <a:rPr lang="en-US" altLang="zh-CN" sz="1000" b="0" i="1" smtClean="0">
                                                  <a:latin typeface="Cambria Math" panose="02040503050406030204" pitchFamily="18" charset="0"/>
                                                  <a:ea typeface="Cambria Math"/>
                                                  <a:cs typeface="Times New Roman" pitchFamily="18" charset="0"/>
                                                </a:rPr>
                                              </m:ctrlPr>
                                            </m:accPr>
                                            <m:e>
                                              <m:sSub>
                                                <m:sSubPr>
                                                  <m:ctrlPr>
                                                    <a:rPr lang="en-US" altLang="zh-CN" sz="1000" b="0" i="1" smtClean="0">
                                                      <a:latin typeface="Cambria Math" panose="02040503050406030204" pitchFamily="18" charset="0"/>
                                                      <a:ea typeface="Cambria Math"/>
                                                      <a:cs typeface="Times New Roman" pitchFamily="18" charset="0"/>
                                                    </a:rPr>
                                                  </m:ctrlPr>
                                                </m:sSubPr>
                                                <m:e>
                                                  <m:r>
                                                    <a:rPr lang="zh-CN" altLang="en-US" sz="1000" b="0" i="1" smtClean="0">
                                                      <a:latin typeface="Cambria Math"/>
                                                      <a:ea typeface="Cambria Math"/>
                                                      <a:cs typeface="Times New Roman" pitchFamily="18" charset="0"/>
                                                    </a:rPr>
                                                    <m:t>𝜑</m:t>
                                                  </m:r>
                                                </m:e>
                                                <m:sub>
                                                  <m:r>
                                                    <a:rPr lang="en-US" altLang="zh-CN" sz="1000" b="0" i="1" smtClean="0">
                                                      <a:latin typeface="Cambria Math"/>
                                                      <a:ea typeface="Cambria Math"/>
                                                      <a:cs typeface="Times New Roman" pitchFamily="18" charset="0"/>
                                                    </a:rPr>
                                                    <m:t>0</m:t>
                                                  </m:r>
                                                </m:sub>
                                              </m:sSub>
                                            </m:e>
                                          </m:acc>
                                        </m:num>
                                        <m:den>
                                          <m:r>
                                            <a:rPr lang="en-US" altLang="zh-CN" sz="1000" b="0" i="1" smtClean="0">
                                              <a:latin typeface="Cambria Math"/>
                                              <a:ea typeface="Cambria Math"/>
                                              <a:cs typeface="Times New Roman" pitchFamily="18" charset="0"/>
                                            </a:rPr>
                                            <m:t>4</m:t>
                                          </m:r>
                                        </m:den>
                                      </m:f>
                                    </m:sup>
                                  </m:sSup>
                                  <m:r>
                                    <a:rPr lang="en-US" altLang="zh-CN" sz="1000" b="0" i="1" smtClean="0">
                                      <a:latin typeface="Cambria Math"/>
                                      <a:ea typeface="Cambria Math"/>
                                      <a:cs typeface="Times New Roman" pitchFamily="18" charset="0"/>
                                    </a:rPr>
                                    <m:t>+</m:t>
                                  </m:r>
                                  <m:sSup>
                                    <m:sSupPr>
                                      <m:ctrlPr>
                                        <a:rPr lang="en-US" altLang="zh-CN" sz="1000" b="0" i="1" smtClean="0">
                                          <a:latin typeface="Cambria Math" panose="02040503050406030204" pitchFamily="18" charset="0"/>
                                          <a:ea typeface="Cambria Math"/>
                                          <a:cs typeface="Times New Roman" pitchFamily="18" charset="0"/>
                                        </a:rPr>
                                      </m:ctrlPr>
                                    </m:sSupPr>
                                    <m:e>
                                      <m:r>
                                        <a:rPr lang="en-US" altLang="zh-CN" sz="1000" b="0" i="1" smtClean="0">
                                          <a:latin typeface="Cambria Math"/>
                                          <a:ea typeface="Cambria Math"/>
                                          <a:cs typeface="Times New Roman" pitchFamily="18" charset="0"/>
                                        </a:rPr>
                                        <m:t>𝑒</m:t>
                                      </m:r>
                                    </m:e>
                                    <m:sup>
                                      <m:f>
                                        <m:fPr>
                                          <m:ctrlPr>
                                            <a:rPr lang="en-US" altLang="zh-CN" sz="1000" b="0" i="1" smtClean="0">
                                              <a:latin typeface="Cambria Math" panose="02040503050406030204" pitchFamily="18" charset="0"/>
                                              <a:ea typeface="Cambria Math"/>
                                              <a:cs typeface="Times New Roman" pitchFamily="18" charset="0"/>
                                            </a:rPr>
                                          </m:ctrlPr>
                                        </m:fPr>
                                        <m:num>
                                          <m:r>
                                            <a:rPr lang="en-US" altLang="zh-CN" sz="1000" b="0" i="1" smtClean="0">
                                              <a:latin typeface="Cambria Math"/>
                                              <a:ea typeface="Cambria Math"/>
                                              <a:cs typeface="Times New Roman" pitchFamily="18" charset="0"/>
                                            </a:rPr>
                                            <m:t>−</m:t>
                                          </m:r>
                                          <m:acc>
                                            <m:accPr>
                                              <m:chr m:val="̂"/>
                                              <m:ctrlPr>
                                                <a:rPr lang="en-US" altLang="zh-CN" sz="1000" b="0" i="1" smtClean="0">
                                                  <a:latin typeface="Cambria Math" panose="02040503050406030204" pitchFamily="18" charset="0"/>
                                                  <a:ea typeface="Cambria Math"/>
                                                  <a:cs typeface="Times New Roman" pitchFamily="18" charset="0"/>
                                                </a:rPr>
                                              </m:ctrlPr>
                                            </m:accPr>
                                            <m:e>
                                              <m:sSub>
                                                <m:sSubPr>
                                                  <m:ctrlPr>
                                                    <a:rPr lang="en-US" altLang="zh-CN" sz="1000" b="0" i="1" smtClean="0">
                                                      <a:latin typeface="Cambria Math" panose="02040503050406030204" pitchFamily="18" charset="0"/>
                                                      <a:ea typeface="Cambria Math"/>
                                                      <a:cs typeface="Times New Roman" pitchFamily="18" charset="0"/>
                                                    </a:rPr>
                                                  </m:ctrlPr>
                                                </m:sSubPr>
                                                <m:e>
                                                  <m:r>
                                                    <a:rPr lang="zh-CN" altLang="en-US" sz="1000" b="0" i="1" smtClean="0">
                                                      <a:latin typeface="Cambria Math"/>
                                                      <a:ea typeface="Cambria Math"/>
                                                      <a:cs typeface="Times New Roman" pitchFamily="18" charset="0"/>
                                                    </a:rPr>
                                                    <m:t>𝜑</m:t>
                                                  </m:r>
                                                </m:e>
                                                <m:sub>
                                                  <m:r>
                                                    <a:rPr lang="en-US" altLang="zh-CN" sz="1000" b="0" i="1" smtClean="0">
                                                      <a:latin typeface="Cambria Math"/>
                                                      <a:ea typeface="Cambria Math"/>
                                                      <a:cs typeface="Times New Roman" pitchFamily="18" charset="0"/>
                                                    </a:rPr>
                                                    <m:t>0</m:t>
                                                  </m:r>
                                                </m:sub>
                                              </m:sSub>
                                            </m:e>
                                          </m:acc>
                                        </m:num>
                                        <m:den>
                                          <m:r>
                                            <a:rPr lang="en-US" altLang="zh-CN" sz="1000" b="0" i="1" smtClean="0">
                                              <a:latin typeface="Cambria Math"/>
                                              <a:ea typeface="Cambria Math"/>
                                              <a:cs typeface="Times New Roman" pitchFamily="18" charset="0"/>
                                            </a:rPr>
                                            <m:t>4</m:t>
                                          </m:r>
                                        </m:den>
                                      </m:f>
                                    </m:sup>
                                  </m:sSup>
                                </m:e>
                              </m:d>
                            </m:e>
                            <m:sup>
                              <m:r>
                                <a:rPr lang="en-US" altLang="zh-CN" sz="1000" b="0" i="1" smtClean="0">
                                  <a:latin typeface="Cambria Math"/>
                                  <a:ea typeface="Cambria Math"/>
                                  <a:cs typeface="Times New Roman" pitchFamily="18" charset="0"/>
                                </a:rPr>
                                <m:t>2</m:t>
                              </m:r>
                            </m:sup>
                          </m:sSup>
                        </m:den>
                      </m:f>
                    </m:oMath>
                  </a14:m>
                  <a:r>
                    <a:rPr lang="zh-TW" altLang="en-US" sz="1100" dirty="0">
                      <a:latin typeface="Times New Roman" pitchFamily="18" charset="0"/>
                      <a:cs typeface="Times New Roman" pitchFamily="18" charset="0"/>
                    </a:rPr>
                    <a:t> </a:t>
                  </a:r>
                </a:p>
              </p:txBody>
            </p:sp>
          </mc:Choice>
          <mc:Fallback xmlns="">
            <p:sp>
              <p:nvSpPr>
                <p:cNvPr id="17" name="矩形 16"/>
                <p:cNvSpPr>
                  <a:spLocks noRot="1" noChangeAspect="1" noMove="1" noResize="1" noEditPoints="1" noAdjustHandles="1" noChangeArrowheads="1" noChangeShapeType="1" noTextEdit="1"/>
                </p:cNvSpPr>
                <p:nvPr/>
              </p:nvSpPr>
              <p:spPr>
                <a:xfrm>
                  <a:off x="6373522" y="3015326"/>
                  <a:ext cx="2827628" cy="584134"/>
                </a:xfrm>
                <a:prstGeom prst="rect">
                  <a:avLst/>
                </a:prstGeom>
                <a:blipFill rotWithShape="0">
                  <a:blip r:embed="rId9" cstate="print"/>
                  <a:stretch>
                    <a:fillRect/>
                  </a:stretch>
                </a:blipFill>
              </p:spPr>
              <p:txBody>
                <a:bodyPr/>
                <a:lstStyle/>
                <a:p>
                  <a:r>
                    <a:rPr lang="zh-TW" altLang="en-US">
                      <a:noFill/>
                    </a:rPr>
                    <a:t> </a:t>
                  </a:r>
                </a:p>
              </p:txBody>
            </p:sp>
          </mc:Fallback>
        </mc:AlternateContent>
        <p:cxnSp>
          <p:nvCxnSpPr>
            <p:cNvPr id="12" name="直接箭头连接符 11"/>
            <p:cNvCxnSpPr/>
            <p:nvPr/>
          </p:nvCxnSpPr>
          <p:spPr>
            <a:xfrm flipH="1" flipV="1">
              <a:off x="6281923" y="3883688"/>
              <a:ext cx="1336004" cy="406958"/>
            </a:xfrm>
            <a:prstGeom prst="straightConnector1">
              <a:avLst/>
            </a:prstGeom>
            <a:ln w="3810">
              <a:solidFill>
                <a:schemeClr val="accent1">
                  <a:shade val="95000"/>
                  <a:satMod val="105000"/>
                  <a:alpha val="35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7045546" y="1925268"/>
              <a:ext cx="0" cy="776073"/>
            </a:xfrm>
            <a:prstGeom prst="straightConnector1">
              <a:avLst/>
            </a:prstGeom>
            <a:ln w="3810">
              <a:solidFill>
                <a:schemeClr val="accent1">
                  <a:shade val="95000"/>
                  <a:satMod val="105000"/>
                  <a:alpha val="35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flipV="1">
              <a:off x="7361215" y="1667658"/>
              <a:ext cx="352172" cy="271921"/>
            </a:xfrm>
            <a:prstGeom prst="straightConnector1">
              <a:avLst/>
            </a:prstGeom>
            <a:ln w="3810">
              <a:solidFill>
                <a:schemeClr val="accent1">
                  <a:shade val="95000"/>
                  <a:satMod val="105000"/>
                  <a:alpha val="35000"/>
                </a:schemeClr>
              </a:solidFill>
              <a:tailEnd type="stealth"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5331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5" y="364658"/>
            <a:ext cx="1021361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solidFill>
                  <a:srgbClr val="000000"/>
                </a:solidFill>
                <a:latin typeface="Times New Roman" pitchFamily="18" charset="0"/>
                <a:cs typeface="Times New Roman" pitchFamily="18" charset="0"/>
              </a:rPr>
              <a:t>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綜合特徵曲線分析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The</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summary receiver operating characteristic </a:t>
            </a:r>
            <a:r>
              <a:rPr lang="en-US" altLang="zh-CN" sz="900" i="1" dirty="0" err="1">
                <a:solidFill>
                  <a:srgbClr val="000000"/>
                </a:solidFill>
                <a:latin typeface="Times New Roman" pitchFamily="18" charset="0"/>
                <a:cs typeface="Times New Roman" pitchFamily="18" charset="0"/>
              </a:rPr>
              <a:t>curve</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SROC</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pic>
        <p:nvPicPr>
          <p:cNvPr id="6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590" y="903157"/>
            <a:ext cx="9510051" cy="4774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866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14765" y="11591"/>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36989" y="346553"/>
            <a:ext cx="8012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latin typeface="Times New Roman" pitchFamily="18" charset="0"/>
                <a:cs typeface="Times New Roman" pitchFamily="18" charset="0"/>
              </a:rPr>
              <a:t>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合併效應量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combined effect size</a:t>
            </a:r>
            <a:r>
              <a:rPr lang="en-US" altLang="zh-CN" sz="1000" dirty="0">
                <a:solidFill>
                  <a:srgbClr val="000000"/>
                </a:solidFill>
                <a:latin typeface="Times New Roman" pitchFamily="18" charset="0"/>
                <a:cs typeface="Times New Roman" pitchFamily="18" charset="0"/>
              </a:rPr>
              <a:t>)</a:t>
            </a:r>
            <a:r>
              <a:rPr lang="zh-CN" altLang="en-US" sz="14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累積整合分析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Cumulative Meta</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analysis</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10" name="组合 9"/>
          <p:cNvGrpSpPr/>
          <p:nvPr/>
        </p:nvGrpSpPr>
        <p:grpSpPr>
          <a:xfrm>
            <a:off x="372596" y="698012"/>
            <a:ext cx="10591956" cy="5129726"/>
            <a:chOff x="372595" y="710044"/>
            <a:chExt cx="10591956" cy="5129726"/>
          </a:xfrm>
        </p:grpSpPr>
        <p:pic>
          <p:nvPicPr>
            <p:cNvPr id="400402"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595" y="717930"/>
              <a:ext cx="4125394" cy="509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4638672" y="710044"/>
              <a:ext cx="6325879" cy="5129726"/>
              <a:chOff x="4614608" y="698012"/>
              <a:chExt cx="6325879" cy="5129726"/>
            </a:xfrm>
          </p:grpSpPr>
          <p:pic>
            <p:nvPicPr>
              <p:cNvPr id="40038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8829" y="2145406"/>
                <a:ext cx="4498644" cy="112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p:nvPr/>
            </p:nvGrpSpPr>
            <p:grpSpPr>
              <a:xfrm>
                <a:off x="4614608" y="698012"/>
                <a:ext cx="6325878" cy="1387234"/>
                <a:chOff x="509488" y="716651"/>
                <a:chExt cx="6325878" cy="1387234"/>
              </a:xfrm>
            </p:grpSpPr>
            <p:pic>
              <p:nvPicPr>
                <p:cNvPr id="1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520" y="948781"/>
                  <a:ext cx="6313846" cy="115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509488" y="716651"/>
                  <a:ext cx="6325877"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博士研究生中咖啡因成癮的試驗診斷</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Laboratory tests for caffeine addiction in PhD students</a:t>
                  </a:r>
                  <a:r>
                    <a:rPr lang="en-US" altLang="zh-CN" sz="1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Spectrometry</a:t>
                  </a:r>
                </a:p>
              </p:txBody>
            </p:sp>
          </p:grpSp>
          <p:sp>
            <p:nvSpPr>
              <p:cNvPr id="11" name="矩形 10"/>
              <p:cNvSpPr/>
              <p:nvPr/>
            </p:nvSpPr>
            <p:spPr>
              <a:xfrm>
                <a:off x="9161377" y="2573033"/>
                <a:ext cx="1555847" cy="553998"/>
              </a:xfrm>
              <a:prstGeom prst="rect">
                <a:avLst/>
              </a:prstGeom>
              <a:ln>
                <a:solidFill>
                  <a:schemeClr val="accent2"/>
                </a:solidFill>
                <a:prstDash val="sysDash"/>
              </a:ln>
            </p:spPr>
            <p:txBody>
              <a:bodyPr wrap="square">
                <a:spAutoFit/>
              </a:bodyPr>
              <a:lstStyle/>
              <a:p>
                <a:pPr algn="ctr">
                  <a:lnSpc>
                    <a:spcPct val="150000"/>
                  </a:lnSpc>
                </a:pPr>
                <a:r>
                  <a:rPr lang="en-US" altLang="zh-CN" sz="2000" i="1" dirty="0" err="1">
                    <a:latin typeface="Times New Roman" pitchFamily="18" charset="0"/>
                    <a:cs typeface="Times New Roman" pitchFamily="18" charset="0"/>
                  </a:rPr>
                  <a:t>S</a:t>
                </a:r>
                <a:r>
                  <a:rPr lang="en-US" altLang="zh-CN" sz="2000" i="1" baseline="-25000" dirty="0" err="1">
                    <a:latin typeface="Times New Roman" pitchFamily="18" charset="0"/>
                    <a:cs typeface="Times New Roman" pitchFamily="18" charset="0"/>
                  </a:rPr>
                  <a:t>n</a:t>
                </a:r>
                <a:r>
                  <a:rPr lang="en-US" altLang="zh-CN" sz="2000" dirty="0">
                    <a:latin typeface="Times New Roman" pitchFamily="18" charset="0"/>
                    <a:cs typeface="Times New Roman" pitchFamily="18" charset="0"/>
                  </a:rPr>
                  <a:t> = </a:t>
                </a:r>
                <a:r>
                  <a:rPr lang="en-US" altLang="zh-CN" sz="2000" i="1" dirty="0">
                    <a:latin typeface="Times New Roman" pitchFamily="18" charset="0"/>
                    <a:cs typeface="Times New Roman" pitchFamily="18" charset="0"/>
                  </a:rPr>
                  <a:t>S</a:t>
                </a:r>
                <a:r>
                  <a:rPr lang="en-US" altLang="zh-CN" sz="2000" i="1" baseline="-25000" dirty="0">
                    <a:latin typeface="Times New Roman" pitchFamily="18" charset="0"/>
                    <a:cs typeface="Times New Roman" pitchFamily="18" charset="0"/>
                  </a:rPr>
                  <a:t>n</a:t>
                </a:r>
                <a:r>
                  <a:rPr lang="en-US" altLang="zh-CN" sz="2000" baseline="-25000" dirty="0">
                    <a:latin typeface="Times New Roman" pitchFamily="18" charset="0"/>
                    <a:cs typeface="Times New Roman" pitchFamily="18" charset="0"/>
                  </a:rPr>
                  <a:t>-</a:t>
                </a:r>
                <a:r>
                  <a:rPr lang="en-US" altLang="zh-CN" sz="1500" baseline="-25000" dirty="0">
                    <a:latin typeface="Times New Roman" pitchFamily="18" charset="0"/>
                    <a:cs typeface="Times New Roman" pitchFamily="18" charset="0"/>
                  </a:rPr>
                  <a:t>1</a:t>
                </a:r>
                <a:r>
                  <a:rPr lang="en-US" altLang="zh-CN" sz="2000" dirty="0">
                    <a:latin typeface="Times New Roman" pitchFamily="18" charset="0"/>
                    <a:cs typeface="Times New Roman" pitchFamily="18" charset="0"/>
                  </a:rPr>
                  <a:t> + </a:t>
                </a:r>
                <a:r>
                  <a:rPr lang="en-US" altLang="zh-CN" sz="2000" i="1" dirty="0">
                    <a:latin typeface="Times New Roman" pitchFamily="18" charset="0"/>
                    <a:cs typeface="Times New Roman" pitchFamily="18" charset="0"/>
                  </a:rPr>
                  <a:t>a</a:t>
                </a:r>
                <a:r>
                  <a:rPr lang="en-US" altLang="zh-CN" sz="2000" i="1" baseline="-25000" dirty="0">
                    <a:latin typeface="Times New Roman" pitchFamily="18" charset="0"/>
                    <a:cs typeface="Times New Roman" pitchFamily="18" charset="0"/>
                  </a:rPr>
                  <a:t>n</a:t>
                </a:r>
              </a:p>
            </p:txBody>
          </p:sp>
          <p:grpSp>
            <p:nvGrpSpPr>
              <p:cNvPr id="5" name="组合 4"/>
              <p:cNvGrpSpPr/>
              <p:nvPr/>
            </p:nvGrpSpPr>
            <p:grpSpPr>
              <a:xfrm>
                <a:off x="4626640" y="3401096"/>
                <a:ext cx="6313846" cy="1352872"/>
                <a:chOff x="4626640" y="3401096"/>
                <a:chExt cx="6313846" cy="1352872"/>
              </a:xfrm>
            </p:grpSpPr>
            <p:sp>
              <p:nvSpPr>
                <p:cNvPr id="12" name="矩形 11"/>
                <p:cNvSpPr/>
                <p:nvPr/>
              </p:nvSpPr>
              <p:spPr>
                <a:xfrm>
                  <a:off x="4626640" y="3401096"/>
                  <a:ext cx="6313845"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Cumulative true </a:t>
                  </a:r>
                  <a:r>
                    <a:rPr lang="en-US" altLang="zh-CN" sz="1100" i="1" dirty="0" err="1">
                      <a:latin typeface="Times New Roman" pitchFamily="18" charset="0"/>
                      <a:cs typeface="Times New Roman" pitchFamily="18" charset="0"/>
                    </a:rPr>
                    <a:t>positive</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CTP</a:t>
                  </a:r>
                  <a:r>
                    <a:rPr lang="en-US" altLang="zh-CN" sz="1100" i="1" baseline="-25000" dirty="0" err="1">
                      <a:latin typeface="Times New Roman" pitchFamily="18" charset="0"/>
                      <a:cs typeface="Times New Roman" pitchFamily="18" charset="0"/>
                    </a:rPr>
                    <a:t>n</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TP</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All the before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TP</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TP</a:t>
                  </a:r>
                  <a:r>
                    <a:rPr lang="en-US" altLang="zh-CN" sz="1100" i="1" baseline="-25000" dirty="0">
                      <a:latin typeface="Times New Roman" pitchFamily="18" charset="0"/>
                      <a:cs typeface="Times New Roman" pitchFamily="18" charset="0"/>
                    </a:rPr>
                    <a:t>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dirty="0">
                      <a:latin typeface="+mn-ea"/>
                      <a:ea typeface="+mn-ea"/>
                      <a:cs typeface="Times New Roman" pitchFamily="18" charset="0"/>
                    </a:rPr>
                    <a: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TP</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TP</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7" name="矩形 16"/>
                <p:cNvSpPr/>
                <p:nvPr/>
              </p:nvSpPr>
              <p:spPr>
                <a:xfrm>
                  <a:off x="4626640" y="3747345"/>
                  <a:ext cx="6313845"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Cumulative False </a:t>
                  </a:r>
                  <a:r>
                    <a:rPr lang="en-US" altLang="zh-CN" sz="1100" i="1" dirty="0" err="1">
                      <a:latin typeface="Times New Roman" pitchFamily="18" charset="0"/>
                      <a:cs typeface="Times New Roman" pitchFamily="18" charset="0"/>
                    </a:rPr>
                    <a:t>positive</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CFP</a:t>
                  </a:r>
                  <a:r>
                    <a:rPr lang="en-US" altLang="zh-CN" sz="1100" i="1" baseline="-25000" dirty="0" err="1">
                      <a:latin typeface="Times New Roman" pitchFamily="18" charset="0"/>
                      <a:cs typeface="Times New Roman" pitchFamily="18" charset="0"/>
                    </a:rPr>
                    <a:t>n</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FP</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All the before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FP</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FP</a:t>
                  </a:r>
                  <a:r>
                    <a:rPr lang="en-US" altLang="zh-CN" sz="1100" i="1" baseline="-25000" dirty="0">
                      <a:latin typeface="Times New Roman" pitchFamily="18" charset="0"/>
                      <a:cs typeface="Times New Roman" pitchFamily="18" charset="0"/>
                    </a:rPr>
                    <a:t>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dirty="0">
                      <a:latin typeface="+mn-ea"/>
                      <a:ea typeface="+mn-ea"/>
                      <a:cs typeface="Times New Roman" pitchFamily="18" charset="0"/>
                    </a:rPr>
                    <a: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FP</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FP</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8" name="矩形 17"/>
                <p:cNvSpPr/>
                <p:nvPr/>
              </p:nvSpPr>
              <p:spPr>
                <a:xfrm>
                  <a:off x="4626641" y="4061470"/>
                  <a:ext cx="6313845"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Cumulative true </a:t>
                  </a:r>
                  <a:r>
                    <a:rPr lang="en-US" altLang="zh-CN" sz="1100" i="1" dirty="0" err="1">
                      <a:latin typeface="Times New Roman" pitchFamily="18" charset="0"/>
                      <a:cs typeface="Times New Roman" pitchFamily="18" charset="0"/>
                    </a:rPr>
                    <a:t>negative</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CTN</a:t>
                  </a:r>
                  <a:r>
                    <a:rPr lang="en-US" altLang="zh-CN" sz="1100" i="1" baseline="-25000" dirty="0" err="1">
                      <a:latin typeface="Times New Roman" pitchFamily="18" charset="0"/>
                      <a:cs typeface="Times New Roman" pitchFamily="18" charset="0"/>
                    </a:rPr>
                    <a:t>n</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TN</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All the before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TN</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TN</a:t>
                  </a:r>
                  <a:r>
                    <a:rPr lang="en-US" altLang="zh-CN" sz="1100" i="1" baseline="-25000" dirty="0">
                      <a:latin typeface="Times New Roman" pitchFamily="18" charset="0"/>
                      <a:cs typeface="Times New Roman" pitchFamily="18" charset="0"/>
                    </a:rPr>
                    <a:t>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dirty="0">
                      <a:latin typeface="+mn-ea"/>
                      <a:ea typeface="+mn-ea"/>
                      <a:cs typeface="Times New Roman" pitchFamily="18" charset="0"/>
                    </a:rPr>
                    <a: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TN</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9" name="矩形 18"/>
                <p:cNvSpPr/>
                <p:nvPr/>
              </p:nvSpPr>
              <p:spPr>
                <a:xfrm>
                  <a:off x="4626641" y="4407719"/>
                  <a:ext cx="6313845"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Cumulative False </a:t>
                  </a:r>
                  <a:r>
                    <a:rPr lang="en-US" altLang="zh-CN" sz="1100" i="1" dirty="0" err="1">
                      <a:latin typeface="Times New Roman" pitchFamily="18" charset="0"/>
                      <a:cs typeface="Times New Roman" pitchFamily="18" charset="0"/>
                    </a:rPr>
                    <a:t>negative</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CFN</a:t>
                  </a:r>
                  <a:r>
                    <a:rPr lang="en-US" altLang="zh-CN" sz="1100" i="1" baseline="-25000" dirty="0" err="1">
                      <a:latin typeface="Times New Roman" pitchFamily="18" charset="0"/>
                      <a:cs typeface="Times New Roman" pitchFamily="18" charset="0"/>
                    </a:rPr>
                    <a:t>n</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FN</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All the before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FN</a:t>
                  </a:r>
                  <a:r>
                    <a:rPr lang="en-US" altLang="zh-CN" sz="1100" i="1"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FN</a:t>
                  </a:r>
                  <a:r>
                    <a:rPr lang="en-US" altLang="zh-CN" sz="1100" i="1" baseline="-25000" dirty="0">
                      <a:latin typeface="Times New Roman" pitchFamily="18" charset="0"/>
                      <a:cs typeface="Times New Roman" pitchFamily="18" charset="0"/>
                    </a:rPr>
                    <a:t>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dirty="0">
                      <a:latin typeface="+mn-ea"/>
                      <a:ea typeface="+mn-ea"/>
                      <a:cs typeface="Times New Roman" pitchFamily="18" charset="0"/>
                    </a:rPr>
                    <a: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FN</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FN</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grpSp>
            <p:nvGrpSpPr>
              <p:cNvPr id="4" name="组合 3"/>
              <p:cNvGrpSpPr/>
              <p:nvPr/>
            </p:nvGrpSpPr>
            <p:grpSpPr>
              <a:xfrm>
                <a:off x="4626641" y="4930602"/>
                <a:ext cx="6313846" cy="897136"/>
                <a:chOff x="4626641" y="4942634"/>
                <a:chExt cx="6313846" cy="897136"/>
              </a:xfrm>
            </p:grpSpPr>
            <p:grpSp>
              <p:nvGrpSpPr>
                <p:cNvPr id="3" name="组合 2"/>
                <p:cNvGrpSpPr/>
                <p:nvPr/>
              </p:nvGrpSpPr>
              <p:grpSpPr>
                <a:xfrm>
                  <a:off x="4626641" y="4942634"/>
                  <a:ext cx="6313844" cy="465247"/>
                  <a:chOff x="4626641" y="4942634"/>
                  <a:chExt cx="6313844" cy="465247"/>
                </a:xfrm>
              </p:grpSpPr>
              <p:graphicFrame>
                <p:nvGraphicFramePr>
                  <p:cNvPr id="20" name="对象 19"/>
                  <p:cNvGraphicFramePr>
                    <a:graphicFrameLocks noChangeAspect="1"/>
                  </p:cNvGraphicFramePr>
                  <p:nvPr>
                    <p:extLst>
                      <p:ext uri="{D42A27DB-BD31-4B8C-83A1-F6EECF244321}">
                        <p14:modId xmlns:p14="http://schemas.microsoft.com/office/powerpoint/2010/main" val="1479545325"/>
                      </p:ext>
                    </p:extLst>
                  </p:nvPr>
                </p:nvGraphicFramePr>
                <p:xfrm>
                  <a:off x="4692137" y="4963381"/>
                  <a:ext cx="2603500" cy="444500"/>
                </p:xfrm>
                <a:graphic>
                  <a:graphicData uri="http://schemas.openxmlformats.org/presentationml/2006/ole">
                    <mc:AlternateContent xmlns:mc="http://schemas.openxmlformats.org/markup-compatibility/2006">
                      <mc:Choice xmlns:v="urn:schemas-microsoft-com:vml" Requires="v">
                        <p:oleObj name="Equation" r:id="rId6" imgW="2603500" imgH="444500" progId="">
                          <p:embed/>
                        </p:oleObj>
                      </mc:Choice>
                      <mc:Fallback>
                        <p:oleObj name="Equation" r:id="rId6" imgW="2603500" imgH="444500" progId="">
                          <p:embed/>
                          <p:pic>
                            <p:nvPicPr>
                              <p:cNvPr id="0" name="Picture 39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2137" y="4963381"/>
                                <a:ext cx="26035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矩形 20"/>
                  <p:cNvSpPr/>
                  <p:nvPr/>
                </p:nvSpPr>
                <p:spPr>
                  <a:xfrm>
                    <a:off x="4626641" y="4968754"/>
                    <a:ext cx="6313844" cy="369332"/>
                  </a:xfrm>
                  <a:prstGeom prst="rect">
                    <a:avLst/>
                  </a:prstGeom>
                </p:spPr>
                <p:txBody>
                  <a:bodyPr wrap="square">
                    <a:spAutoFit/>
                  </a:bodyPr>
                  <a:lstStyle/>
                  <a:p>
                    <a:pPr>
                      <a:lnSpc>
                        <a:spcPct val="150000"/>
                      </a:lnSpc>
                    </a:pPr>
                    <a:r>
                      <a:rPr lang="zh-CN" altLang="en-US" sz="1200" dirty="0">
                        <a:latin typeface="Times New Roman" pitchFamily="18" charset="0"/>
                        <a:cs typeface="Times New Roman" pitchFamily="18" charset="0"/>
                      </a:rPr>
                      <a:t>                                                                      ，                                                                      ；</a:t>
                    </a:r>
                  </a:p>
                </p:txBody>
              </p:sp>
              <p:graphicFrame>
                <p:nvGraphicFramePr>
                  <p:cNvPr id="22" name="对象 21"/>
                  <p:cNvGraphicFramePr>
                    <a:graphicFrameLocks noChangeAspect="1"/>
                  </p:cNvGraphicFramePr>
                  <p:nvPr>
                    <p:extLst>
                      <p:ext uri="{D42A27DB-BD31-4B8C-83A1-F6EECF244321}">
                        <p14:modId xmlns:p14="http://schemas.microsoft.com/office/powerpoint/2010/main" val="2417203432"/>
                      </p:ext>
                    </p:extLst>
                  </p:nvPr>
                </p:nvGraphicFramePr>
                <p:xfrm>
                  <a:off x="7530205" y="4942634"/>
                  <a:ext cx="2565400" cy="444500"/>
                </p:xfrm>
                <a:graphic>
                  <a:graphicData uri="http://schemas.openxmlformats.org/presentationml/2006/ole">
                    <mc:AlternateContent xmlns:mc="http://schemas.openxmlformats.org/markup-compatibility/2006">
                      <mc:Choice xmlns:v="urn:schemas-microsoft-com:vml" Requires="v">
                        <p:oleObj name="Equation" r:id="rId8" imgW="2565400" imgH="444500" progId="">
                          <p:embed/>
                        </p:oleObj>
                      </mc:Choice>
                      <mc:Fallback>
                        <p:oleObj name="Equation" r:id="rId8" imgW="2565400" imgH="444500" progId="">
                          <p:embed/>
                          <p:pic>
                            <p:nvPicPr>
                              <p:cNvPr id="0" name="Picture 39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0205" y="4942634"/>
                                <a:ext cx="25654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 name="矩形 22"/>
                <p:cNvSpPr/>
                <p:nvPr/>
              </p:nvSpPr>
              <p:spPr>
                <a:xfrm>
                  <a:off x="4626641" y="5470438"/>
                  <a:ext cx="6313846" cy="369332"/>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其置信區間  </a:t>
                  </a:r>
                  <a:r>
                    <a:rPr lang="en-US" altLang="zh-CN" sz="1100" i="1" dirty="0">
                      <a:latin typeface="Times New Roman" pitchFamily="18" charset="0"/>
                      <a:cs typeface="Times New Roman" pitchFamily="18" charset="0"/>
                    </a:rPr>
                    <a:t>CI</a:t>
                  </a:r>
                  <a:r>
                    <a:rPr lang="en-US" altLang="zh-CN" sz="1100" i="1" baseline="-25000" dirty="0">
                      <a:latin typeface="Times New Roman" pitchFamily="18" charset="0"/>
                      <a:cs typeface="Times New Roman" pitchFamily="18" charset="0"/>
                    </a:rPr>
                    <a:t>α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CDOR</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e</a:t>
                  </a:r>
                  <a:r>
                    <a:rPr lang="en-US" altLang="zh-CN" sz="1100" baseline="30000" dirty="0">
                      <a:latin typeface="Times New Roman" pitchFamily="18" charset="0"/>
                      <a:cs typeface="Times New Roman" pitchFamily="18" charset="0"/>
                    </a:rPr>
                    <a:t> </a:t>
                  </a:r>
                  <a:r>
                    <a:rPr lang="en-US" altLang="zh-CN" sz="1100" i="1" baseline="30000" dirty="0" err="1">
                      <a:latin typeface="Times New Roman" pitchFamily="18" charset="0"/>
                      <a:cs typeface="Times New Roman" pitchFamily="18" charset="0"/>
                    </a:rPr>
                    <a:t>ln</a:t>
                  </a:r>
                  <a:r>
                    <a:rPr lang="en-US" altLang="zh-CN" sz="1100" baseline="30000" dirty="0">
                      <a:latin typeface="Times New Roman" pitchFamily="18" charset="0"/>
                      <a:cs typeface="Times New Roman" pitchFamily="18" charset="0"/>
                    </a:rPr>
                    <a:t>(</a:t>
                  </a:r>
                  <a:r>
                    <a:rPr lang="en-US" altLang="zh-CN" sz="1100" i="1" baseline="30000" dirty="0">
                      <a:latin typeface="Times New Roman" pitchFamily="18" charset="0"/>
                      <a:cs typeface="Times New Roman" pitchFamily="18" charset="0"/>
                    </a:rPr>
                    <a:t>CDOR</a:t>
                  </a:r>
                  <a:r>
                    <a:rPr lang="en-US" altLang="zh-CN" sz="1100" baseline="30000" dirty="0">
                      <a:latin typeface="Times New Roman" pitchFamily="18" charset="0"/>
                      <a:cs typeface="Times New Roman" pitchFamily="18" charset="0"/>
                    </a:rPr>
                    <a:t>)±Z</a:t>
                  </a:r>
                  <a:r>
                    <a:rPr lang="el-GR" altLang="zh-CN" sz="1100" i="1" baseline="25000" dirty="0">
                      <a:latin typeface="Times New Roman" pitchFamily="18" charset="0"/>
                      <a:cs typeface="Times New Roman" pitchFamily="18" charset="0"/>
                    </a:rPr>
                    <a:t>α</a:t>
                  </a:r>
                  <a:r>
                    <a:rPr lang="el-GR" altLang="zh-CN" sz="1100" baseline="30000" dirty="0">
                      <a:latin typeface="Times New Roman" pitchFamily="18" charset="0"/>
                      <a:cs typeface="Times New Roman" pitchFamily="18" charset="0"/>
                    </a:rPr>
                    <a:t>·</a:t>
                  </a:r>
                  <a:r>
                    <a:rPr lang="en-US" altLang="zh-CN" sz="1100" i="1" baseline="30000" dirty="0">
                      <a:latin typeface="Times New Roman" pitchFamily="18" charset="0"/>
                      <a:cs typeface="Times New Roman" pitchFamily="18" charset="0"/>
                    </a:rPr>
                    <a:t>SE</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 </a:t>
                  </a:r>
                </a:p>
              </p:txBody>
            </p:sp>
          </p:grpSp>
        </p:grpSp>
      </p:grpSp>
    </p:spTree>
    <p:extLst>
      <p:ext uri="{BB962C8B-B14F-4D97-AF65-F5344CB8AC3E}">
        <p14:creationId xmlns:p14="http://schemas.microsoft.com/office/powerpoint/2010/main" val="334036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8808" y="17664"/>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18999" y="340594"/>
            <a:ext cx="93896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200" dirty="0">
                <a:latin typeface="Times New Roman" pitchFamily="18" charset="0"/>
                <a:cs typeface="Times New Roman" pitchFamily="18" charset="0"/>
              </a:rPr>
              <a:t>系統評價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systematic review</a:t>
            </a:r>
            <a:r>
              <a:rPr lang="en-US" altLang="zh-TW" sz="10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的質量評價</a:t>
            </a:r>
            <a:r>
              <a:rPr lang="zh-CN" altLang="en-US" sz="12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TW" altLang="en-US" sz="900" dirty="0">
                <a:solidFill>
                  <a:srgbClr val="000000"/>
                </a:solidFill>
                <a:latin typeface="Times New Roman" pitchFamily="18" charset="0"/>
                <a:cs typeface="Times New Roman" pitchFamily="18" charset="0"/>
              </a:rPr>
              <a:t> 方法學質量（報告規範）評價</a:t>
            </a:r>
            <a:r>
              <a:rPr lang="zh-CN" altLang="en-US" sz="900" dirty="0">
                <a:solidFill>
                  <a:srgbClr val="000000"/>
                </a:solidFill>
                <a:latin typeface="Times New Roman" pitchFamily="18" charset="0"/>
                <a:cs typeface="Times New Roman" pitchFamily="18" charset="0"/>
              </a:rPr>
              <a:t>工具</a:t>
            </a:r>
            <a:r>
              <a:rPr lang="en-US" altLang="zh-CN" sz="900" dirty="0">
                <a:solidFill>
                  <a:srgbClr val="000000"/>
                </a:solidFill>
                <a:latin typeface="Times New Roman" pitchFamily="18" charset="0"/>
                <a:cs typeface="Times New Roman" pitchFamily="18" charset="0"/>
              </a:rPr>
              <a:t>(</a:t>
            </a:r>
            <a:r>
              <a:rPr lang="en-US" altLang="zh-TW" sz="900" i="1" dirty="0">
                <a:solidFill>
                  <a:srgbClr val="000000"/>
                </a:solidFill>
                <a:latin typeface="Times New Roman" pitchFamily="18" charset="0"/>
                <a:cs typeface="Times New Roman" pitchFamily="18" charset="0"/>
              </a:rPr>
              <a:t>A measurement tool for the </a:t>
            </a:r>
            <a:r>
              <a:rPr lang="zh-CN" altLang="en-US" sz="900" dirty="0">
                <a:solidFill>
                  <a:srgbClr val="000000"/>
                </a:solidFill>
                <a:latin typeface="Times New Roman" pitchFamily="18" charset="0"/>
                <a:cs typeface="Times New Roman" pitchFamily="18" charset="0"/>
              </a:rPr>
              <a:t>「</a:t>
            </a:r>
            <a:r>
              <a:rPr lang="en-US" altLang="zh-TW" sz="900" i="1" dirty="0">
                <a:solidFill>
                  <a:srgbClr val="000000"/>
                </a:solidFill>
                <a:latin typeface="Times New Roman" pitchFamily="18" charset="0"/>
                <a:cs typeface="Times New Roman" pitchFamily="18" charset="0"/>
              </a:rPr>
              <a:t>assessment of multiple systematic reviews</a:t>
            </a:r>
            <a:r>
              <a:rPr lang="zh-CN" altLang="en-US" sz="900" dirty="0">
                <a:solidFill>
                  <a:srgbClr val="000000"/>
                </a:solidFill>
                <a:latin typeface="Times New Roman" pitchFamily="18" charset="0"/>
                <a:cs typeface="Times New Roman" pitchFamily="18" charset="0"/>
              </a:rPr>
              <a:t>」</a:t>
            </a:r>
            <a:r>
              <a:rPr lang="en-US" altLang="zh-TW" sz="900" dirty="0">
                <a:solidFill>
                  <a:srgbClr val="000000"/>
                </a:solidFill>
                <a:latin typeface="Times New Roman" pitchFamily="18" charset="0"/>
                <a:cs typeface="Times New Roman" pitchFamily="18" charset="0"/>
              </a:rPr>
              <a:t> , </a:t>
            </a:r>
            <a:r>
              <a:rPr lang="en-US" altLang="zh-TW" sz="900" i="1" dirty="0">
                <a:solidFill>
                  <a:srgbClr val="000000"/>
                </a:solidFill>
                <a:latin typeface="Times New Roman" pitchFamily="18" charset="0"/>
                <a:cs typeface="Times New Roman" pitchFamily="18" charset="0"/>
              </a:rPr>
              <a:t>AMSTAR </a:t>
            </a:r>
            <a:r>
              <a:rPr lang="zh-CN" altLang="en-US" sz="900" dirty="0">
                <a:solidFill>
                  <a:srgbClr val="000000"/>
                </a:solidFill>
                <a:latin typeface="Times New Roman" pitchFamily="18" charset="0"/>
                <a:cs typeface="Times New Roman" pitchFamily="18" charset="0"/>
              </a:rPr>
              <a:t>量表</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zh-CN" altLang="en-US" sz="800" dirty="0">
              <a:solidFill>
                <a:srgbClr val="000000"/>
              </a:solidFill>
              <a:latin typeface="Times New Roman" pitchFamily="18" charset="0"/>
              <a:cs typeface="Times New Roman" pitchFamily="18" charset="0"/>
            </a:endParaRPr>
          </a:p>
        </p:txBody>
      </p:sp>
      <p:grpSp>
        <p:nvGrpSpPr>
          <p:cNvPr id="3" name="组合 2"/>
          <p:cNvGrpSpPr/>
          <p:nvPr/>
        </p:nvGrpSpPr>
        <p:grpSpPr>
          <a:xfrm>
            <a:off x="637691" y="550252"/>
            <a:ext cx="10479491" cy="5396326"/>
            <a:chOff x="637689" y="550252"/>
            <a:chExt cx="10479490" cy="5396326"/>
          </a:xfrm>
        </p:grpSpPr>
        <p:sp>
          <p:nvSpPr>
            <p:cNvPr id="10" name="矩形 9"/>
            <p:cNvSpPr/>
            <p:nvPr/>
          </p:nvSpPr>
          <p:spPr>
            <a:xfrm>
              <a:off x="4835290" y="788213"/>
              <a:ext cx="6281889" cy="1361911"/>
            </a:xfrm>
            <a:prstGeom prst="rect">
              <a:avLst/>
            </a:prstGeom>
          </p:spPr>
          <p:txBody>
            <a:bodyPr wrap="square">
              <a:spAutoFit/>
            </a:bodyPr>
            <a:lstStyle/>
            <a:p>
              <a:pPr>
                <a:lnSpc>
                  <a:spcPct val="150000"/>
                </a:lnSpc>
              </a:pPr>
              <a:r>
                <a:rPr lang="en-US" altLang="zh-TW" sz="1100" i="1" dirty="0">
                  <a:latin typeface="Times New Roman" pitchFamily="18" charset="0"/>
                  <a:cs typeface="Times New Roman" pitchFamily="18" charset="0"/>
                </a:rPr>
                <a:t>AMSTAR</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A measurement tool for the </a:t>
              </a:r>
              <a:r>
                <a:rPr lang="zh-CN" altLang="en-US"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assessment of multiple systematic reviews</a:t>
              </a:r>
              <a:r>
                <a:rPr lang="zh-CN" altLang="en-US" sz="1100" dirty="0">
                  <a:latin typeface="Times New Roman" pitchFamily="18" charset="0"/>
                  <a:cs typeface="Times New Roman" pitchFamily="18" charset="0"/>
                </a:rPr>
                <a:t>」</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是用於評價系統評價</a:t>
              </a:r>
              <a:r>
                <a:rPr lang="zh-CN" altLang="en-US" sz="1100" dirty="0">
                  <a:latin typeface="Times New Roman" pitchFamily="18" charset="0"/>
                  <a:cs typeface="Times New Roman" pitchFamily="18" charset="0"/>
                </a:rPr>
                <a:t>研究設計的方法學質量</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報告規範</a:t>
              </a:r>
              <a:r>
                <a:rPr lang="en-US" altLang="zh-CN"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的量表；</a:t>
              </a:r>
              <a:r>
                <a:rPr lang="en-US" altLang="zh-TW" sz="1100" dirty="0">
                  <a:latin typeface="Times New Roman" pitchFamily="18" charset="0"/>
                  <a:cs typeface="Times New Roman" pitchFamily="18" charset="0"/>
                </a:rPr>
                <a:t>2007</a:t>
              </a:r>
              <a:r>
                <a:rPr lang="zh-TW" altLang="en-US" sz="1100" dirty="0">
                  <a:latin typeface="Times New Roman" pitchFamily="18" charset="0"/>
                  <a:cs typeface="Times New Roman" pitchFamily="18" charset="0"/>
                </a:rPr>
                <a:t>年荷蘭 </a:t>
              </a:r>
              <a:r>
                <a:rPr lang="en-US" altLang="zh-TW" sz="1100" i="1" dirty="0" err="1">
                  <a:latin typeface="Times New Roman" pitchFamily="18" charset="0"/>
                  <a:cs typeface="Times New Roman" pitchFamily="18" charset="0"/>
                </a:rPr>
                <a:t>Vrije</a:t>
              </a:r>
              <a:r>
                <a:rPr lang="en-US" altLang="zh-TW" sz="1100" i="1" dirty="0">
                  <a:latin typeface="Times New Roman" pitchFamily="18" charset="0"/>
                  <a:cs typeface="Times New Roman" pitchFamily="18" charset="0"/>
                </a:rPr>
                <a:t> </a:t>
              </a:r>
              <a:r>
                <a:rPr lang="en-US" altLang="zh-TW" sz="1100" i="1" dirty="0" err="1">
                  <a:latin typeface="Times New Roman" pitchFamily="18" charset="0"/>
                  <a:cs typeface="Times New Roman" pitchFamily="18" charset="0"/>
                </a:rPr>
                <a:t>Universiteit</a:t>
              </a:r>
              <a:r>
                <a:rPr lang="en-US" altLang="zh-TW" sz="1100" i="1"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大學醫學研究中心和加拿大渥太華大學的臨床流行病學專家們</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Shea BJ, </a:t>
              </a:r>
              <a:r>
                <a:rPr lang="en-US" altLang="zh-TW" sz="1100" i="1" dirty="0" err="1">
                  <a:latin typeface="Times New Roman" pitchFamily="18" charset="0"/>
                  <a:cs typeface="Times New Roman" pitchFamily="18" charset="0"/>
                </a:rPr>
                <a:t>Grimshaw</a:t>
              </a:r>
              <a:r>
                <a:rPr lang="en-US" altLang="zh-TW" sz="1100" i="1" dirty="0">
                  <a:latin typeface="Times New Roman" pitchFamily="18" charset="0"/>
                  <a:cs typeface="Times New Roman" pitchFamily="18" charset="0"/>
                </a:rPr>
                <a:t> JM, Wells GA, et al</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在英國醫學委員會期刊</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醫學研究方法學</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BMC Med Res </a:t>
              </a:r>
              <a:r>
                <a:rPr lang="en-US" altLang="zh-TW" sz="1100" i="1" dirty="0" err="1">
                  <a:latin typeface="Times New Roman" pitchFamily="18" charset="0"/>
                  <a:cs typeface="Times New Roman" pitchFamily="18" charset="0"/>
                </a:rPr>
                <a:t>Methodol</a:t>
              </a:r>
              <a:r>
                <a:rPr lang="en-US" altLang="zh-TW" sz="11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上發表的名為 「</a:t>
              </a:r>
              <a:r>
                <a:rPr lang="en-US" altLang="zh-TW" sz="1100" i="1" dirty="0">
                  <a:latin typeface="Times New Roman" pitchFamily="18" charset="0"/>
                  <a:cs typeface="Times New Roman" pitchFamily="18" charset="0"/>
                </a:rPr>
                <a:t>Development of AMSTAR</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A Measurement Tool to Assess Systematic Reviews</a:t>
              </a:r>
              <a:r>
                <a:rPr lang="zh-TW" altLang="en-US" sz="1100" dirty="0">
                  <a:latin typeface="Times New Roman" pitchFamily="18" charset="0"/>
                  <a:cs typeface="Times New Roman" pitchFamily="18" charset="0"/>
                </a:rPr>
                <a:t>」</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的專論文章，標誌著 </a:t>
              </a:r>
              <a:r>
                <a:rPr lang="en-US" altLang="zh-TW" sz="1100" i="1" dirty="0">
                  <a:latin typeface="Times New Roman" pitchFamily="18" charset="0"/>
                  <a:cs typeface="Times New Roman" pitchFamily="18" charset="0"/>
                </a:rPr>
                <a:t>AMSTAR </a:t>
              </a:r>
              <a:r>
                <a:rPr lang="en-US" altLang="zh-TW"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的正式形成；</a:t>
              </a:r>
              <a:endParaRPr lang="en-US" altLang="zh-TW" sz="1100" i="1" dirty="0">
                <a:latin typeface="Times New Roman" pitchFamily="18" charset="0"/>
                <a:cs typeface="Times New Roman" pitchFamily="18" charset="0"/>
              </a:endParaRPr>
            </a:p>
          </p:txBody>
        </p:sp>
        <p:sp>
          <p:nvSpPr>
            <p:cNvPr id="11" name="矩形 10"/>
            <p:cNvSpPr/>
            <p:nvPr/>
          </p:nvSpPr>
          <p:spPr>
            <a:xfrm>
              <a:off x="4835291" y="550252"/>
              <a:ext cx="6281888" cy="346249"/>
            </a:xfrm>
            <a:prstGeom prst="rect">
              <a:avLst/>
            </a:prstGeom>
          </p:spPr>
          <p:txBody>
            <a:bodyPr wrap="square">
              <a:spAutoFit/>
            </a:bodyPr>
            <a:lstStyle/>
            <a:p>
              <a:pPr>
                <a:lnSpc>
                  <a:spcPct val="150000"/>
                </a:lnSpc>
              </a:pPr>
              <a:r>
                <a:rPr lang="en-US" altLang="zh-TW" sz="1100" i="1" dirty="0">
                  <a:latin typeface="Times New Roman" pitchFamily="18" charset="0"/>
                  <a:cs typeface="Times New Roman" pitchFamily="18" charset="0"/>
                </a:rPr>
                <a:t>AMSTAR is a measurement tool created to assess the methodological quality of systematic reviews.</a:t>
              </a:r>
              <a:endParaRPr lang="zh-TW" altLang="en-US" sz="1100" i="1" dirty="0">
                <a:latin typeface="Times New Roman" pitchFamily="18" charset="0"/>
                <a:cs typeface="Times New Roman" pitchFamily="18" charset="0"/>
              </a:endParaRPr>
            </a:p>
          </p:txBody>
        </p:sp>
        <p:pic>
          <p:nvPicPr>
            <p:cNvPr id="40551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689" y="685583"/>
              <a:ext cx="3836641" cy="526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4847324" y="2053823"/>
              <a:ext cx="6105342" cy="3892755"/>
              <a:chOff x="4594652" y="2101951"/>
              <a:chExt cx="6105342" cy="3892755"/>
            </a:xfrm>
          </p:grpSpPr>
          <p:pic>
            <p:nvPicPr>
              <p:cNvPr id="40551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843" y="2393743"/>
                <a:ext cx="6033151" cy="360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4594652" y="2101951"/>
                <a:ext cx="6105342" cy="346249"/>
              </a:xfrm>
              <a:prstGeom prst="rect">
                <a:avLst/>
              </a:prstGeom>
            </p:spPr>
            <p:txBody>
              <a:bodyPr wrap="square">
                <a:spAutoFit/>
              </a:bodyPr>
              <a:lstStyle/>
              <a:p>
                <a:pPr>
                  <a:lnSpc>
                    <a:spcPct val="150000"/>
                  </a:lnSpc>
                </a:pPr>
                <a:r>
                  <a:rPr lang="en-US" altLang="zh-TW" sz="1100" i="1" dirty="0">
                    <a:latin typeface="Times New Roman" pitchFamily="18" charset="0"/>
                    <a:cs typeface="Times New Roman" pitchFamily="18" charset="0"/>
                  </a:rPr>
                  <a:t>Items identified through the factor analysis</a:t>
                </a:r>
                <a:endParaRPr lang="zh-TW" altLang="en-US" sz="1100"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8027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6912" y="26716"/>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37106" y="349647"/>
            <a:ext cx="93896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200" dirty="0">
                <a:latin typeface="Times New Roman" pitchFamily="18" charset="0"/>
                <a:cs typeface="Times New Roman" pitchFamily="18" charset="0"/>
              </a:rPr>
              <a:t>系統評價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systematic review</a:t>
            </a:r>
            <a:r>
              <a:rPr lang="en-US" altLang="zh-TW" sz="10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的質量評價</a:t>
            </a:r>
            <a:r>
              <a:rPr lang="zh-CN" altLang="en-US" sz="12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報告</a:t>
            </a:r>
            <a:r>
              <a:rPr lang="zh-TW" altLang="en-US" sz="900" dirty="0">
                <a:solidFill>
                  <a:srgbClr val="000000"/>
                </a:solidFill>
                <a:latin typeface="Times New Roman" pitchFamily="18" charset="0"/>
                <a:cs typeface="Times New Roman" pitchFamily="18" charset="0"/>
              </a:rPr>
              <a:t>質量評價</a:t>
            </a:r>
            <a:r>
              <a:rPr lang="zh-CN" altLang="en-US" sz="900" dirty="0">
                <a:solidFill>
                  <a:srgbClr val="000000"/>
                </a:solidFill>
                <a:latin typeface="Times New Roman" pitchFamily="18" charset="0"/>
                <a:cs typeface="Times New Roman" pitchFamily="18" charset="0"/>
              </a:rPr>
              <a:t>工具</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Preferred Reporting Items for Systematic Reviews and Meta</a:t>
            </a:r>
            <a:r>
              <a:rPr lang="en-US" altLang="zh-CN" sz="900" dirty="0">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Analyses</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PRISMA</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聲明</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 ；</a:t>
            </a:r>
            <a:endParaRPr lang="zh-CN" altLang="en-US" sz="800" dirty="0">
              <a:solidFill>
                <a:srgbClr val="000000"/>
              </a:solidFill>
              <a:latin typeface="Times New Roman" pitchFamily="18" charset="0"/>
              <a:cs typeface="Times New Roman" pitchFamily="18" charset="0"/>
            </a:endParaRPr>
          </a:p>
        </p:txBody>
      </p:sp>
      <p:grpSp>
        <p:nvGrpSpPr>
          <p:cNvPr id="406558" name="组合 406557"/>
          <p:cNvGrpSpPr/>
          <p:nvPr/>
        </p:nvGrpSpPr>
        <p:grpSpPr>
          <a:xfrm>
            <a:off x="1443191" y="919407"/>
            <a:ext cx="9526040" cy="4684505"/>
            <a:chOff x="1461294" y="919406"/>
            <a:chExt cx="9526040" cy="4684505"/>
          </a:xfrm>
        </p:grpSpPr>
        <p:grpSp>
          <p:nvGrpSpPr>
            <p:cNvPr id="21" name="组合 20"/>
            <p:cNvGrpSpPr/>
            <p:nvPr/>
          </p:nvGrpSpPr>
          <p:grpSpPr>
            <a:xfrm>
              <a:off x="7423845" y="4248078"/>
              <a:ext cx="3563489" cy="1355833"/>
              <a:chOff x="7200848" y="3977078"/>
              <a:chExt cx="3563489" cy="1355833"/>
            </a:xfrm>
          </p:grpSpPr>
          <p:sp>
            <p:nvSpPr>
              <p:cNvPr id="14" name="矩形 13"/>
              <p:cNvSpPr/>
              <p:nvPr/>
            </p:nvSpPr>
            <p:spPr>
              <a:xfrm>
                <a:off x="8212756" y="4478831"/>
                <a:ext cx="2551581" cy="854080"/>
              </a:xfrm>
              <a:prstGeom prst="rect">
                <a:avLst/>
              </a:prstGeom>
              <a:ln w="6350">
                <a:solidFill>
                  <a:schemeClr val="accent2"/>
                </a:solidFill>
                <a:prstDash val="sysDash"/>
              </a:ln>
            </p:spPr>
            <p:txBody>
              <a:bodyPr wrap="square">
                <a:spAutoFit/>
              </a:bodyPr>
              <a:lstStyle/>
              <a:p>
                <a:pPr>
                  <a:lnSpc>
                    <a:spcPct val="150000"/>
                  </a:lnSpc>
                </a:pPr>
                <a:r>
                  <a:rPr lang="en-US" altLang="zh-TW" sz="1100" i="1" dirty="0">
                    <a:latin typeface="Times New Roman" pitchFamily="18" charset="0"/>
                    <a:cs typeface="Times New Roman" pitchFamily="18" charset="0"/>
                  </a:rPr>
                  <a:t>The PRISMA Group. Preferred reporting items for systematic reviews and </a:t>
                </a:r>
                <a:r>
                  <a:rPr lang="en-US" altLang="zh-TW" sz="1100" i="1" dirty="0" err="1">
                    <a:latin typeface="Times New Roman" pitchFamily="18" charset="0"/>
                    <a:cs typeface="Times New Roman" pitchFamily="18" charset="0"/>
                  </a:rPr>
                  <a:t>meta-analyses</a:t>
                </a:r>
                <a:r>
                  <a:rPr lang="en-US" altLang="zh-TW" sz="1100" dirty="0" err="1">
                    <a:latin typeface="Times New Roman" pitchFamily="18" charset="0"/>
                    <a:cs typeface="Times New Roman" pitchFamily="18" charset="0"/>
                  </a:rPr>
                  <a:t>:</a:t>
                </a:r>
                <a:r>
                  <a:rPr lang="en-US" altLang="zh-TW" sz="1100" i="1" dirty="0" err="1">
                    <a:latin typeface="Times New Roman" pitchFamily="18" charset="0"/>
                    <a:cs typeface="Times New Roman" pitchFamily="18" charset="0"/>
                  </a:rPr>
                  <a:t>the</a:t>
                </a:r>
                <a:r>
                  <a:rPr lang="en-US" altLang="zh-TW" sz="1100" i="1" dirty="0">
                    <a:latin typeface="Times New Roman" pitchFamily="18" charset="0"/>
                    <a:cs typeface="Times New Roman" pitchFamily="18" charset="0"/>
                  </a:rPr>
                  <a:t> PRISMA statement.</a:t>
                </a:r>
                <a:endParaRPr lang="en-US" altLang="zh-TW" sz="1100" dirty="0">
                  <a:latin typeface="Times New Roman" pitchFamily="18" charset="0"/>
                  <a:cs typeface="Times New Roman" pitchFamily="18" charset="0"/>
                </a:endParaRPr>
              </a:p>
            </p:txBody>
          </p:sp>
          <p:cxnSp>
            <p:nvCxnSpPr>
              <p:cNvPr id="6" name="直接箭头连接符 5"/>
              <p:cNvCxnSpPr/>
              <p:nvPr/>
            </p:nvCxnSpPr>
            <p:spPr>
              <a:xfrm flipH="1" flipV="1">
                <a:off x="7200848" y="3977078"/>
                <a:ext cx="1011910" cy="501756"/>
              </a:xfrm>
              <a:prstGeom prst="straightConnector1">
                <a:avLst/>
              </a:prstGeom>
              <a:ln w="6350">
                <a:solidFill>
                  <a:schemeClr val="accent2"/>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406557" name="组合 406556"/>
            <p:cNvGrpSpPr/>
            <p:nvPr/>
          </p:nvGrpSpPr>
          <p:grpSpPr>
            <a:xfrm>
              <a:off x="1461294" y="919406"/>
              <a:ext cx="8504766" cy="4529563"/>
              <a:chOff x="1461294" y="919406"/>
              <a:chExt cx="8504766" cy="4529563"/>
            </a:xfrm>
          </p:grpSpPr>
          <p:sp>
            <p:nvSpPr>
              <p:cNvPr id="10" name="矩形 9"/>
              <p:cNvSpPr/>
              <p:nvPr/>
            </p:nvSpPr>
            <p:spPr>
              <a:xfrm>
                <a:off x="3226050" y="919406"/>
                <a:ext cx="4638474" cy="346249"/>
              </a:xfrm>
              <a:prstGeom prst="rect">
                <a:avLst/>
              </a:prstGeom>
              <a:ln w="6350">
                <a:noFill/>
                <a:prstDash val="sysDash"/>
              </a:ln>
            </p:spPr>
            <p:txBody>
              <a:bodyPr wrap="square">
                <a:spAutoFit/>
              </a:bodyPr>
              <a:lstStyle/>
              <a:p>
                <a:pPr algn="ctr">
                  <a:lnSpc>
                    <a:spcPct val="150000"/>
                  </a:lnSpc>
                </a:pPr>
                <a:r>
                  <a:rPr lang="en-US" altLang="zh-CN" sz="1100" i="1" dirty="0">
                    <a:latin typeface="Times New Roman" pitchFamily="18" charset="0"/>
                    <a:cs typeface="Times New Roman" pitchFamily="18" charset="0"/>
                  </a:rPr>
                  <a:t>Flow of information through the different phases of a systematic review</a:t>
                </a:r>
                <a:r>
                  <a:rPr lang="en-US" altLang="zh-TW" sz="1100" i="1" dirty="0">
                    <a:latin typeface="Times New Roman" pitchFamily="18" charset="0"/>
                    <a:cs typeface="Times New Roman" pitchFamily="18" charset="0"/>
                  </a:rPr>
                  <a:t>.</a:t>
                </a:r>
                <a:endParaRPr lang="en-US" altLang="zh-TW" sz="1100" dirty="0">
                  <a:latin typeface="Times New Roman" pitchFamily="18" charset="0"/>
                  <a:cs typeface="Times New Roman" pitchFamily="18" charset="0"/>
                </a:endParaRPr>
              </a:p>
            </p:txBody>
          </p:sp>
          <p:sp>
            <p:nvSpPr>
              <p:cNvPr id="11" name="矩形 10"/>
              <p:cNvSpPr/>
              <p:nvPr/>
            </p:nvSpPr>
            <p:spPr>
              <a:xfrm>
                <a:off x="4152382" y="2208608"/>
                <a:ext cx="2785804"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records after duplicates removed</a:t>
                </a:r>
                <a:endParaRPr lang="en-US" altLang="zh-TW" sz="1100" dirty="0">
                  <a:latin typeface="Times New Roman" pitchFamily="18" charset="0"/>
                  <a:cs typeface="Times New Roman" pitchFamily="18" charset="0"/>
                </a:endParaRPr>
              </a:p>
            </p:txBody>
          </p:sp>
          <p:sp>
            <p:nvSpPr>
              <p:cNvPr id="12" name="矩形 11"/>
              <p:cNvSpPr/>
              <p:nvPr/>
            </p:nvSpPr>
            <p:spPr>
              <a:xfrm>
                <a:off x="2135162" y="1548813"/>
                <a:ext cx="3141552"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records identified through database searching</a:t>
                </a:r>
                <a:endParaRPr lang="en-US" altLang="zh-TW" sz="1100" dirty="0">
                  <a:latin typeface="Times New Roman" pitchFamily="18" charset="0"/>
                  <a:cs typeface="Times New Roman" pitchFamily="18" charset="0"/>
                </a:endParaRPr>
              </a:p>
            </p:txBody>
          </p:sp>
          <p:sp>
            <p:nvSpPr>
              <p:cNvPr id="13" name="矩形 12"/>
              <p:cNvSpPr/>
              <p:nvPr/>
            </p:nvSpPr>
            <p:spPr>
              <a:xfrm>
                <a:off x="5783682" y="1548813"/>
                <a:ext cx="3471339"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additional records identified through other sources</a:t>
                </a:r>
                <a:endParaRPr lang="en-US" altLang="zh-TW" sz="1100" dirty="0">
                  <a:latin typeface="Times New Roman" pitchFamily="18" charset="0"/>
                  <a:cs typeface="Times New Roman" pitchFamily="18" charset="0"/>
                </a:endParaRPr>
              </a:p>
            </p:txBody>
          </p:sp>
          <p:sp>
            <p:nvSpPr>
              <p:cNvPr id="15" name="矩形 14"/>
              <p:cNvSpPr/>
              <p:nvPr/>
            </p:nvSpPr>
            <p:spPr>
              <a:xfrm>
                <a:off x="4152378" y="2869543"/>
                <a:ext cx="2785803"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records screened</a:t>
                </a:r>
                <a:endParaRPr lang="en-US" altLang="zh-TW" sz="1100" dirty="0">
                  <a:latin typeface="Times New Roman" pitchFamily="18" charset="0"/>
                  <a:cs typeface="Times New Roman" pitchFamily="18" charset="0"/>
                </a:endParaRPr>
              </a:p>
            </p:txBody>
          </p:sp>
          <p:sp>
            <p:nvSpPr>
              <p:cNvPr id="16" name="矩形 15"/>
              <p:cNvSpPr/>
              <p:nvPr/>
            </p:nvSpPr>
            <p:spPr>
              <a:xfrm>
                <a:off x="7323076" y="2869543"/>
                <a:ext cx="1445589" cy="346249"/>
              </a:xfrm>
              <a:prstGeom prst="rect">
                <a:avLst/>
              </a:prstGeom>
              <a:solidFill>
                <a:schemeClr val="bg2">
                  <a:lumMod val="20000"/>
                  <a:lumOff val="80000"/>
                  <a:alpha val="30000"/>
                </a:schemeClr>
              </a:solidFill>
              <a:ln w="6350">
                <a:solidFill>
                  <a:schemeClr val="bg1">
                    <a:lumMod val="50000"/>
                  </a:schemeClr>
                </a:solidFill>
                <a:prstDash val="solid"/>
              </a:ln>
            </p:spPr>
            <p:txBody>
              <a:bodyPr wrap="square">
                <a:spAutoFit/>
              </a:bodyPr>
              <a:lstStyle/>
              <a:p>
                <a:pP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records excluded</a:t>
                </a:r>
                <a:endParaRPr lang="en-US" altLang="zh-TW" sz="1100" dirty="0">
                  <a:latin typeface="Times New Roman" pitchFamily="18" charset="0"/>
                  <a:cs typeface="Times New Roman" pitchFamily="18" charset="0"/>
                </a:endParaRPr>
              </a:p>
            </p:txBody>
          </p:sp>
          <p:sp>
            <p:nvSpPr>
              <p:cNvPr id="17" name="矩形 16"/>
              <p:cNvSpPr/>
              <p:nvPr/>
            </p:nvSpPr>
            <p:spPr>
              <a:xfrm>
                <a:off x="4152384" y="3529213"/>
                <a:ext cx="2785804"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full</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text articles assessed for eligibility</a:t>
                </a:r>
                <a:endParaRPr lang="en-US" altLang="zh-TW" sz="1100" dirty="0">
                  <a:latin typeface="Times New Roman" pitchFamily="18" charset="0"/>
                  <a:cs typeface="Times New Roman" pitchFamily="18" charset="0"/>
                </a:endParaRPr>
              </a:p>
            </p:txBody>
          </p:sp>
          <p:sp>
            <p:nvSpPr>
              <p:cNvPr id="18" name="矩形 17"/>
              <p:cNvSpPr/>
              <p:nvPr/>
            </p:nvSpPr>
            <p:spPr>
              <a:xfrm>
                <a:off x="7323075" y="3529931"/>
                <a:ext cx="2642985" cy="346249"/>
              </a:xfrm>
              <a:prstGeom prst="rect">
                <a:avLst/>
              </a:prstGeom>
              <a:solidFill>
                <a:schemeClr val="bg2">
                  <a:lumMod val="20000"/>
                  <a:lumOff val="80000"/>
                  <a:alpha val="30000"/>
                </a:schemeClr>
              </a:solidFill>
              <a:ln w="6350">
                <a:solidFill>
                  <a:schemeClr val="bg1">
                    <a:lumMod val="50000"/>
                  </a:schemeClr>
                </a:solidFill>
                <a:prstDash val="solid"/>
              </a:ln>
            </p:spPr>
            <p:txBody>
              <a:bodyPr wrap="square">
                <a:spAutoFit/>
              </a:bodyPr>
              <a:lstStyle/>
              <a:p>
                <a:pP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full</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text articles </a:t>
                </a:r>
                <a:r>
                  <a:rPr lang="en-US" altLang="zh-CN" sz="1100" i="1" dirty="0" err="1">
                    <a:latin typeface="Times New Roman" pitchFamily="18" charset="0"/>
                    <a:cs typeface="Times New Roman" pitchFamily="18" charset="0"/>
                  </a:rPr>
                  <a:t>excluded</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with</a:t>
                </a:r>
                <a:r>
                  <a:rPr lang="en-US" altLang="zh-CN" sz="1100" i="1" dirty="0">
                    <a:latin typeface="Times New Roman" pitchFamily="18" charset="0"/>
                    <a:cs typeface="Times New Roman" pitchFamily="18" charset="0"/>
                  </a:rPr>
                  <a:t> reasons</a:t>
                </a:r>
                <a:endParaRPr lang="en-US" altLang="zh-TW" sz="1100" dirty="0">
                  <a:latin typeface="Times New Roman" pitchFamily="18" charset="0"/>
                  <a:cs typeface="Times New Roman" pitchFamily="18" charset="0"/>
                </a:endParaRPr>
              </a:p>
            </p:txBody>
          </p:sp>
          <p:sp>
            <p:nvSpPr>
              <p:cNvPr id="19" name="矩形 18"/>
              <p:cNvSpPr/>
              <p:nvPr/>
            </p:nvSpPr>
            <p:spPr>
              <a:xfrm>
                <a:off x="4152377" y="4189009"/>
                <a:ext cx="2785803" cy="346249"/>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studies included in qualitative synthesis</a:t>
                </a:r>
                <a:endParaRPr lang="en-US" altLang="zh-TW" sz="1100" dirty="0">
                  <a:latin typeface="Times New Roman" pitchFamily="18" charset="0"/>
                  <a:cs typeface="Times New Roman" pitchFamily="18" charset="0"/>
                </a:endParaRPr>
              </a:p>
            </p:txBody>
          </p:sp>
          <p:sp>
            <p:nvSpPr>
              <p:cNvPr id="20" name="矩形 19"/>
              <p:cNvSpPr/>
              <p:nvPr/>
            </p:nvSpPr>
            <p:spPr>
              <a:xfrm>
                <a:off x="4152385" y="4848805"/>
                <a:ext cx="2785805" cy="600164"/>
              </a:xfrm>
              <a:prstGeom prst="rect">
                <a:avLst/>
              </a:prstGeom>
              <a:ln w="6350">
                <a:solidFill>
                  <a:schemeClr val="bg1">
                    <a:lumMod val="50000"/>
                  </a:schemeClr>
                </a:solidFill>
                <a:prstDash val="solid"/>
              </a:ln>
            </p:spPr>
            <p:txBody>
              <a:bodyPr wrap="square">
                <a:spAutoFit/>
              </a:bodyPr>
              <a:lstStyle/>
              <a:p>
                <a:pPr algn="ctr">
                  <a:lnSpc>
                    <a:spcPct val="150000"/>
                  </a:lnSpc>
                </a:pPr>
                <a:r>
                  <a:rPr lang="en-US" altLang="zh-CN" sz="1100" dirty="0">
                    <a:latin typeface="+mn-lt"/>
                    <a:cs typeface="Times New Roman" pitchFamily="18" charset="0"/>
                  </a:rPr>
                  <a:t># </a:t>
                </a:r>
                <a:r>
                  <a:rPr lang="en-US" altLang="zh-CN" sz="1100" i="1" dirty="0">
                    <a:latin typeface="Times New Roman" pitchFamily="18" charset="0"/>
                    <a:cs typeface="Times New Roman" pitchFamily="18" charset="0"/>
                  </a:rPr>
                  <a:t>of studies included in qualitative synthesis</a:t>
                </a:r>
              </a:p>
              <a:p>
                <a:pPr algn="ctr">
                  <a:lnSpc>
                    <a:spcPct val="150000"/>
                  </a:lnSpc>
                </a:pP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meta</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analysis</a:t>
                </a:r>
                <a:r>
                  <a:rPr lang="en-US" altLang="zh-CN" sz="1100" dirty="0">
                    <a:latin typeface="Times New Roman" pitchFamily="18" charset="0"/>
                    <a:cs typeface="Times New Roman" pitchFamily="18" charset="0"/>
                  </a:rPr>
                  <a:t>)</a:t>
                </a:r>
                <a:endParaRPr lang="en-US" altLang="zh-TW" sz="1100" dirty="0">
                  <a:latin typeface="Times New Roman" pitchFamily="18" charset="0"/>
                  <a:cs typeface="Times New Roman" pitchFamily="18" charset="0"/>
                </a:endParaRPr>
              </a:p>
            </p:txBody>
          </p:sp>
          <p:sp>
            <p:nvSpPr>
              <p:cNvPr id="23" name="矩形 22"/>
              <p:cNvSpPr/>
              <p:nvPr/>
            </p:nvSpPr>
            <p:spPr>
              <a:xfrm>
                <a:off x="1461294" y="1235262"/>
                <a:ext cx="438582" cy="973345"/>
              </a:xfrm>
              <a:prstGeom prst="rect">
                <a:avLst/>
              </a:prstGeom>
              <a:ln w="6350">
                <a:noFill/>
                <a:prstDash val="sysDash"/>
              </a:ln>
            </p:spPr>
            <p:txBody>
              <a:bodyPr vert="vert270" wrap="square">
                <a:spAutoFit/>
              </a:bodyPr>
              <a:lstStyle/>
              <a:p>
                <a:pPr algn="ctr">
                  <a:lnSpc>
                    <a:spcPct val="150000"/>
                  </a:lnSpc>
                </a:pPr>
                <a:r>
                  <a:rPr lang="en-US" altLang="zh-CN" sz="1100" i="1" dirty="0">
                    <a:latin typeface="Times New Roman" pitchFamily="18" charset="0"/>
                    <a:cs typeface="Times New Roman" pitchFamily="18" charset="0"/>
                  </a:rPr>
                  <a:t>Identification</a:t>
                </a:r>
                <a:endParaRPr lang="en-US" altLang="zh-TW" sz="1100" dirty="0">
                  <a:latin typeface="Times New Roman" pitchFamily="18" charset="0"/>
                  <a:cs typeface="Times New Roman" pitchFamily="18" charset="0"/>
                </a:endParaRPr>
              </a:p>
            </p:txBody>
          </p:sp>
          <p:sp>
            <p:nvSpPr>
              <p:cNvPr id="24" name="矩形 23"/>
              <p:cNvSpPr/>
              <p:nvPr/>
            </p:nvSpPr>
            <p:spPr>
              <a:xfrm>
                <a:off x="1461294" y="2267586"/>
                <a:ext cx="438582" cy="887906"/>
              </a:xfrm>
              <a:prstGeom prst="rect">
                <a:avLst/>
              </a:prstGeom>
              <a:ln w="6350">
                <a:noFill/>
                <a:prstDash val="sysDash"/>
              </a:ln>
            </p:spPr>
            <p:txBody>
              <a:bodyPr vert="vert270" wrap="square">
                <a:spAutoFit/>
              </a:bodyPr>
              <a:lstStyle/>
              <a:p>
                <a:pPr algn="ctr">
                  <a:lnSpc>
                    <a:spcPct val="150000"/>
                  </a:lnSpc>
                </a:pPr>
                <a:r>
                  <a:rPr lang="en-US" altLang="zh-CN" sz="1100" i="1" dirty="0">
                    <a:latin typeface="Times New Roman" pitchFamily="18" charset="0"/>
                    <a:cs typeface="Times New Roman" pitchFamily="18" charset="0"/>
                  </a:rPr>
                  <a:t>Screening</a:t>
                </a:r>
                <a:endParaRPr lang="en-US" altLang="zh-TW" sz="1100" dirty="0">
                  <a:latin typeface="Times New Roman" pitchFamily="18" charset="0"/>
                  <a:cs typeface="Times New Roman" pitchFamily="18" charset="0"/>
                </a:endParaRPr>
              </a:p>
            </p:txBody>
          </p:sp>
          <p:sp>
            <p:nvSpPr>
              <p:cNvPr id="25" name="矩形 24"/>
              <p:cNvSpPr/>
              <p:nvPr/>
            </p:nvSpPr>
            <p:spPr>
              <a:xfrm>
                <a:off x="1461294" y="3259103"/>
                <a:ext cx="438582" cy="887906"/>
              </a:xfrm>
              <a:prstGeom prst="rect">
                <a:avLst/>
              </a:prstGeom>
              <a:ln w="6350">
                <a:noFill/>
                <a:prstDash val="sysDash"/>
              </a:ln>
            </p:spPr>
            <p:txBody>
              <a:bodyPr vert="vert270" wrap="square">
                <a:spAutoFit/>
              </a:bodyPr>
              <a:lstStyle/>
              <a:p>
                <a:pPr algn="ctr">
                  <a:lnSpc>
                    <a:spcPct val="150000"/>
                  </a:lnSpc>
                </a:pPr>
                <a:r>
                  <a:rPr lang="en-US" altLang="zh-CN" sz="1100" i="1" dirty="0">
                    <a:latin typeface="Times New Roman" pitchFamily="18" charset="0"/>
                    <a:cs typeface="Times New Roman" pitchFamily="18" charset="0"/>
                  </a:rPr>
                  <a:t>Eligibility</a:t>
                </a:r>
                <a:endParaRPr lang="en-US" altLang="zh-TW" sz="1100" dirty="0">
                  <a:latin typeface="Times New Roman" pitchFamily="18" charset="0"/>
                  <a:cs typeface="Times New Roman" pitchFamily="18" charset="0"/>
                </a:endParaRPr>
              </a:p>
            </p:txBody>
          </p:sp>
          <p:sp>
            <p:nvSpPr>
              <p:cNvPr id="26" name="矩形 25"/>
              <p:cNvSpPr/>
              <p:nvPr/>
            </p:nvSpPr>
            <p:spPr>
              <a:xfrm>
                <a:off x="1461294" y="4248078"/>
                <a:ext cx="438582" cy="887906"/>
              </a:xfrm>
              <a:prstGeom prst="rect">
                <a:avLst/>
              </a:prstGeom>
              <a:ln w="6350">
                <a:noFill/>
                <a:prstDash val="sysDash"/>
              </a:ln>
            </p:spPr>
            <p:txBody>
              <a:bodyPr vert="vert270" wrap="square">
                <a:spAutoFit/>
              </a:bodyPr>
              <a:lstStyle/>
              <a:p>
                <a:pPr algn="ctr">
                  <a:lnSpc>
                    <a:spcPct val="150000"/>
                  </a:lnSpc>
                </a:pPr>
                <a:r>
                  <a:rPr lang="en-US" altLang="zh-CN" sz="1100" i="1" dirty="0">
                    <a:latin typeface="Times New Roman" pitchFamily="18" charset="0"/>
                    <a:cs typeface="Times New Roman" pitchFamily="18" charset="0"/>
                  </a:rPr>
                  <a:t>Included</a:t>
                </a:r>
                <a:endParaRPr lang="en-US" altLang="zh-TW" sz="1100" dirty="0">
                  <a:latin typeface="Times New Roman" pitchFamily="18" charset="0"/>
                  <a:cs typeface="Times New Roman" pitchFamily="18" charset="0"/>
                </a:endParaRPr>
              </a:p>
            </p:txBody>
          </p:sp>
          <p:cxnSp>
            <p:nvCxnSpPr>
              <p:cNvPr id="37" name="直接箭头连接符 36"/>
              <p:cNvCxnSpPr>
                <a:stCxn id="15" idx="3"/>
                <a:endCxn id="16" idx="1"/>
              </p:cNvCxnSpPr>
              <p:nvPr/>
            </p:nvCxnSpPr>
            <p:spPr>
              <a:xfrm>
                <a:off x="6938181" y="3042668"/>
                <a:ext cx="38489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7" idx="3"/>
                <a:endCxn id="18" idx="1"/>
              </p:cNvCxnSpPr>
              <p:nvPr/>
            </p:nvCxnSpPr>
            <p:spPr>
              <a:xfrm>
                <a:off x="6938188" y="3702338"/>
                <a:ext cx="384887" cy="71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4678018" y="1895061"/>
                <a:ext cx="1" cy="31354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6465877" y="1895062"/>
                <a:ext cx="1" cy="31354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545284" y="2554857"/>
                <a:ext cx="1" cy="31354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5545285" y="3215792"/>
                <a:ext cx="1" cy="31354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5545286" y="3875462"/>
                <a:ext cx="1" cy="31354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5545277" y="4535258"/>
                <a:ext cx="1" cy="31354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32493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8808" y="-42497"/>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診斷試驗的系統評價</a:t>
            </a:r>
            <a:r>
              <a:rPr lang="zh-CN" altLang="en-US" sz="1800" dirty="0">
                <a:ea typeface="楷体_GB2312" pitchFamily="49" charset="-122"/>
              </a:rPr>
              <a:t>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18999" y="268402"/>
            <a:ext cx="93896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TW" altLang="en-US" sz="1200" dirty="0">
                <a:latin typeface="Times New Roman" pitchFamily="18" charset="0"/>
                <a:cs typeface="Times New Roman" pitchFamily="18" charset="0"/>
              </a:rPr>
              <a:t>系統評價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systematic review</a:t>
            </a:r>
            <a:r>
              <a:rPr lang="en-US" altLang="zh-TW" sz="1000" dirty="0">
                <a:latin typeface="Times New Roman" pitchFamily="18" charset="0"/>
                <a:cs typeface="Times New Roman" pitchFamily="18" charset="0"/>
              </a:rPr>
              <a:t>)</a:t>
            </a:r>
            <a:r>
              <a:rPr lang="zh-TW" altLang="en-US" sz="1200" dirty="0">
                <a:latin typeface="Times New Roman" pitchFamily="18" charset="0"/>
                <a:cs typeface="Times New Roman" pitchFamily="18" charset="0"/>
              </a:rPr>
              <a:t>的質量評價</a:t>
            </a:r>
            <a:r>
              <a:rPr lang="zh-CN" altLang="en-US" sz="12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r>
              <a:rPr lang="en-US" altLang="zh-CN" sz="1300" dirty="0">
                <a:solidFill>
                  <a:srgbClr val="000000"/>
                </a:solidFill>
                <a:latin typeface="Times New Roman" pitchFamily="18" charset="0"/>
                <a:cs typeface="Times New Roman" pitchFamily="18" charset="0"/>
              </a:rPr>
              <a:t> </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報告</a:t>
            </a:r>
            <a:r>
              <a:rPr lang="zh-TW" altLang="en-US" sz="900" dirty="0">
                <a:solidFill>
                  <a:srgbClr val="000000"/>
                </a:solidFill>
                <a:latin typeface="Times New Roman" pitchFamily="18" charset="0"/>
                <a:cs typeface="Times New Roman" pitchFamily="18" charset="0"/>
              </a:rPr>
              <a:t>質量評價</a:t>
            </a:r>
            <a:r>
              <a:rPr lang="zh-CN" altLang="en-US" sz="900" dirty="0">
                <a:solidFill>
                  <a:srgbClr val="000000"/>
                </a:solidFill>
                <a:latin typeface="Times New Roman" pitchFamily="18" charset="0"/>
                <a:cs typeface="Times New Roman" pitchFamily="18" charset="0"/>
              </a:rPr>
              <a:t>工具</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Preferred Reporting Items for Systematic Reviews and Meta</a:t>
            </a:r>
            <a:r>
              <a:rPr lang="en-US" altLang="zh-CN" sz="900" dirty="0">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Analyses</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PRISMA</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聲明</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 ；</a:t>
            </a:r>
            <a:endParaRPr lang="zh-CN" altLang="en-US" sz="800" dirty="0">
              <a:solidFill>
                <a:srgbClr val="000000"/>
              </a:solidFill>
              <a:latin typeface="Times New Roman" pitchFamily="18" charset="0"/>
              <a:cs typeface="Times New Roman" pitchFamily="18" charset="0"/>
            </a:endParaRPr>
          </a:p>
        </p:txBody>
      </p:sp>
      <p:grpSp>
        <p:nvGrpSpPr>
          <p:cNvPr id="3" name="组合 2"/>
          <p:cNvGrpSpPr/>
          <p:nvPr/>
        </p:nvGrpSpPr>
        <p:grpSpPr>
          <a:xfrm>
            <a:off x="339635" y="584856"/>
            <a:ext cx="10813643" cy="5314995"/>
            <a:chOff x="375728" y="608918"/>
            <a:chExt cx="10813643" cy="5314995"/>
          </a:xfrm>
        </p:grpSpPr>
        <p:grpSp>
          <p:nvGrpSpPr>
            <p:cNvPr id="2" name="组合 1"/>
            <p:cNvGrpSpPr/>
            <p:nvPr/>
          </p:nvGrpSpPr>
          <p:grpSpPr>
            <a:xfrm>
              <a:off x="375728" y="608918"/>
              <a:ext cx="10813643" cy="5314995"/>
              <a:chOff x="375728" y="608918"/>
              <a:chExt cx="10813643" cy="5314995"/>
            </a:xfrm>
          </p:grpSpPr>
          <p:pic>
            <p:nvPicPr>
              <p:cNvPr id="4085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728" y="608918"/>
                <a:ext cx="6602578" cy="531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7062530" y="657046"/>
                <a:ext cx="4126841" cy="1615827"/>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        Checklist of items to include when reporting a systematic review or meta-analysis.</a:t>
                </a:r>
                <a:endParaRPr lang="en-US" altLang="zh-TW" sz="1100" i="1" dirty="0">
                  <a:latin typeface="Times New Roman" pitchFamily="18" charset="0"/>
                  <a:cs typeface="Times New Roman" pitchFamily="18" charset="0"/>
                </a:endParaRPr>
              </a:p>
              <a:p>
                <a:pPr>
                  <a:lnSpc>
                    <a:spcPct val="150000"/>
                  </a:lnSpc>
                </a:pPr>
                <a:r>
                  <a:rPr lang="en-US" altLang="zh-TW" sz="1100" i="1" dirty="0">
                    <a:latin typeface="Times New Roman" pitchFamily="18" charset="0"/>
                    <a:cs typeface="Times New Roman" pitchFamily="18" charset="0"/>
                  </a:rPr>
                  <a:t>        PRISMA </a:t>
                </a:r>
                <a:r>
                  <a:rPr lang="en-US" altLang="zh-TW" sz="1100" dirty="0">
                    <a:latin typeface="Times New Roman" pitchFamily="18" charset="0"/>
                    <a:cs typeface="Times New Roman" pitchFamily="18" charset="0"/>
                  </a:rPr>
                  <a:t>2009 </a:t>
                </a:r>
                <a:r>
                  <a:rPr lang="en-US" altLang="zh-TW" sz="1100" i="1" dirty="0">
                    <a:latin typeface="Times New Roman" pitchFamily="18" charset="0"/>
                    <a:cs typeface="Times New Roman" pitchFamily="18" charset="0"/>
                  </a:rPr>
                  <a:t>Checklist From</a:t>
                </a:r>
                <a:r>
                  <a:rPr lang="en-US" altLang="zh-TW" sz="1100" dirty="0">
                    <a:latin typeface="Times New Roman" pitchFamily="18" charset="0"/>
                    <a:cs typeface="Times New Roman" pitchFamily="18" charset="0"/>
                  </a:rPr>
                  <a:t>:  </a:t>
                </a:r>
                <a:r>
                  <a:rPr lang="en-US" altLang="zh-TW" sz="1100" i="1" dirty="0" err="1">
                    <a:latin typeface="Times New Roman" pitchFamily="18" charset="0"/>
                    <a:cs typeface="Times New Roman" pitchFamily="18" charset="0"/>
                  </a:rPr>
                  <a:t>Moher</a:t>
                </a:r>
                <a:r>
                  <a:rPr lang="en-US" altLang="zh-TW" sz="1100" i="1" dirty="0">
                    <a:latin typeface="Times New Roman" pitchFamily="18" charset="0"/>
                    <a:cs typeface="Times New Roman" pitchFamily="18" charset="0"/>
                  </a:rPr>
                  <a:t> D, </a:t>
                </a:r>
                <a:r>
                  <a:rPr lang="en-US" altLang="zh-TW" sz="1100" i="1" dirty="0" err="1">
                    <a:latin typeface="Times New Roman" pitchFamily="18" charset="0"/>
                    <a:cs typeface="Times New Roman" pitchFamily="18" charset="0"/>
                  </a:rPr>
                  <a:t>Liberati</a:t>
                </a:r>
                <a:r>
                  <a:rPr lang="en-US" altLang="zh-TW" sz="1100" i="1" dirty="0">
                    <a:latin typeface="Times New Roman" pitchFamily="18" charset="0"/>
                    <a:cs typeface="Times New Roman" pitchFamily="18" charset="0"/>
                  </a:rPr>
                  <a:t> A, </a:t>
                </a:r>
                <a:r>
                  <a:rPr lang="en-US" altLang="zh-TW" sz="1100" i="1" dirty="0" err="1">
                    <a:latin typeface="Times New Roman" pitchFamily="18" charset="0"/>
                    <a:cs typeface="Times New Roman" pitchFamily="18" charset="0"/>
                  </a:rPr>
                  <a:t>Tetzlaff</a:t>
                </a:r>
                <a:r>
                  <a:rPr lang="en-US" altLang="zh-TW" sz="1100" i="1" dirty="0">
                    <a:latin typeface="Times New Roman" pitchFamily="18" charset="0"/>
                    <a:cs typeface="Times New Roman" pitchFamily="18" charset="0"/>
                  </a:rPr>
                  <a:t> J, Altman DG, The PRISMA Group </a:t>
                </a:r>
                <a:r>
                  <a:rPr lang="en-US" altLang="zh-TW" sz="1100" dirty="0">
                    <a:latin typeface="Times New Roman" pitchFamily="18" charset="0"/>
                    <a:cs typeface="Times New Roman" pitchFamily="18" charset="0"/>
                  </a:rPr>
                  <a:t>(2009). </a:t>
                </a:r>
                <a:r>
                  <a:rPr lang="en-US" altLang="zh-TW" sz="1100" i="1" dirty="0">
                    <a:latin typeface="Times New Roman" pitchFamily="18" charset="0"/>
                    <a:cs typeface="Times New Roman" pitchFamily="18" charset="0"/>
                  </a:rPr>
                  <a:t>Preferred Reporting Items for Systematic Reviews and Meta</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Analyses</a:t>
                </a:r>
                <a:r>
                  <a:rPr lang="en-US" altLang="zh-TW" sz="1100" dirty="0">
                    <a:latin typeface="Times New Roman" pitchFamily="18" charset="0"/>
                    <a:cs typeface="Times New Roman" pitchFamily="18" charset="0"/>
                  </a:rPr>
                  <a:t>:</a:t>
                </a:r>
                <a:r>
                  <a:rPr lang="en-US" altLang="zh-TW" sz="1100" i="1" dirty="0">
                    <a:latin typeface="Times New Roman" pitchFamily="18" charset="0"/>
                    <a:cs typeface="Times New Roman" pitchFamily="18" charset="0"/>
                  </a:rPr>
                  <a:t> The PRISMA Statement. </a:t>
                </a:r>
                <a:r>
                  <a:rPr lang="en-US" altLang="zh-TW" sz="1100" i="1" dirty="0" err="1">
                    <a:latin typeface="Times New Roman" pitchFamily="18" charset="0"/>
                    <a:cs typeface="Times New Roman" pitchFamily="18" charset="0"/>
                  </a:rPr>
                  <a:t>PLoS</a:t>
                </a:r>
                <a:r>
                  <a:rPr lang="en-US" altLang="zh-TW" sz="1100" i="1" dirty="0">
                    <a:latin typeface="Times New Roman" pitchFamily="18" charset="0"/>
                    <a:cs typeface="Times New Roman" pitchFamily="18" charset="0"/>
                  </a:rPr>
                  <a:t> Med </a:t>
                </a:r>
                <a:r>
                  <a:rPr lang="en-US" altLang="zh-TW" sz="1100" dirty="0">
                    <a:latin typeface="Times New Roman" pitchFamily="18" charset="0"/>
                    <a:cs typeface="Times New Roman" pitchFamily="18" charset="0"/>
                  </a:rPr>
                  <a:t>6(6): e1000097.</a:t>
                </a:r>
                <a:r>
                  <a:rPr lang="en-US" altLang="zh-TW" sz="1100" i="1" dirty="0">
                    <a:latin typeface="Times New Roman" pitchFamily="18" charset="0"/>
                    <a:cs typeface="Times New Roman" pitchFamily="18" charset="0"/>
                  </a:rPr>
                  <a:t> doi</a:t>
                </a:r>
                <a:r>
                  <a:rPr lang="en-US" altLang="zh-TW" sz="1100" dirty="0">
                    <a:latin typeface="Times New Roman" pitchFamily="18" charset="0"/>
                    <a:cs typeface="Times New Roman" pitchFamily="18" charset="0"/>
                  </a:rPr>
                  <a:t>:10.1371/</a:t>
                </a:r>
                <a:r>
                  <a:rPr lang="en-US" altLang="zh-TW" sz="1100" i="1" dirty="0">
                    <a:latin typeface="Times New Roman" pitchFamily="18" charset="0"/>
                    <a:cs typeface="Times New Roman" pitchFamily="18" charset="0"/>
                  </a:rPr>
                  <a:t>journal.pmed</a:t>
                </a:r>
                <a:r>
                  <a:rPr lang="en-US" altLang="zh-TW" sz="1100" dirty="0">
                    <a:latin typeface="Times New Roman" pitchFamily="18" charset="0"/>
                    <a:cs typeface="Times New Roman" pitchFamily="18" charset="0"/>
                  </a:rPr>
                  <a:t>1000097.</a:t>
                </a:r>
                <a:endParaRPr lang="zh-TW" altLang="en-US" sz="1100" dirty="0">
                  <a:latin typeface="Times New Roman" pitchFamily="18" charset="0"/>
                  <a:cs typeface="Times New Roman" pitchFamily="18" charset="0"/>
                </a:endParaRPr>
              </a:p>
            </p:txBody>
          </p:sp>
        </p:grpSp>
        <p:sp>
          <p:nvSpPr>
            <p:cNvPr id="12" name="矩形 11"/>
            <p:cNvSpPr/>
            <p:nvPr/>
          </p:nvSpPr>
          <p:spPr>
            <a:xfrm>
              <a:off x="7062529" y="2272873"/>
              <a:ext cx="4126841" cy="339323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為了提高系統評價</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systematic review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和整合分析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Meta</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文章報告的品質，</a:t>
              </a:r>
              <a:r>
                <a:rPr lang="en-US" altLang="zh-CN" sz="1100" dirty="0">
                  <a:latin typeface="Times New Roman" pitchFamily="18" charset="0"/>
                  <a:cs typeface="Times New Roman" pitchFamily="18" charset="0"/>
                </a:rPr>
                <a:t>2009 </a:t>
              </a:r>
              <a:r>
                <a:rPr lang="zh-CN" altLang="en-US" sz="1100" dirty="0">
                  <a:latin typeface="Times New Roman" pitchFamily="18" charset="0"/>
                  <a:cs typeface="Times New Roman" pitchFamily="18" charset="0"/>
                </a:rPr>
                <a:t>年由國際著名專家組成的</a:t>
              </a:r>
              <a:r>
                <a:rPr lang="zh-CN" altLang="en-US" sz="11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review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和整合分析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優先報告的條目</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Preferred Reporting Items for Systematic Reviews and Meta</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Analyses</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PRISMA</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小組在國際重要醫學期刊包括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英國醫學雜誌</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臨床流行病學雜誌</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內科學年鑒</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和美國</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公共科學圖書館醫學雜誌</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等同步發表了</a:t>
              </a:r>
              <a:r>
                <a:rPr lang="en-US" altLang="zh-CN"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review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和整合分析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優先報告條目：</a:t>
              </a:r>
              <a:r>
                <a:rPr lang="en-US" altLang="zh-CN" sz="1100" i="1" dirty="0">
                  <a:latin typeface="Times New Roman" pitchFamily="18" charset="0"/>
                  <a:cs typeface="Times New Roman" pitchFamily="18" charset="0"/>
                </a:rPr>
                <a:t>PRISMA </a:t>
              </a:r>
              <a:r>
                <a:rPr lang="zh-CN" altLang="en-US" sz="1100" dirty="0">
                  <a:latin typeface="Times New Roman" pitchFamily="18" charset="0"/>
                  <a:cs typeface="Times New Roman" pitchFamily="18" charset="0"/>
                </a:rPr>
                <a:t>聲明</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，該標準的制定對於改進和提高</a:t>
              </a:r>
              <a:r>
                <a:rPr lang="zh-CN" altLang="en-US" sz="11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review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和整合分析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的報告品質將起到了重要作用，這份聲明對</a:t>
              </a:r>
              <a:r>
                <a:rPr lang="zh-CN" altLang="en-US" sz="11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review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和整合分析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Meta</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analysis</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類文章報告的 </a:t>
              </a:r>
              <a:r>
                <a:rPr lang="en-US" altLang="zh-CN" sz="1100" dirty="0">
                  <a:latin typeface="Times New Roman" pitchFamily="18" charset="0"/>
                  <a:cs typeface="Times New Roman" pitchFamily="18" charset="0"/>
                </a:rPr>
                <a:t>27 </a:t>
              </a:r>
              <a:r>
                <a:rPr lang="zh-CN" altLang="en-US" sz="1100" dirty="0">
                  <a:latin typeface="Times New Roman" pitchFamily="18" charset="0"/>
                  <a:cs typeface="Times New Roman" pitchFamily="18" charset="0"/>
                </a:rPr>
                <a:t>個條目及流程圖進行了定義和介紹，對相關條目進行了詳細的解釋和說明；</a:t>
              </a:r>
              <a:endParaRPr lang="zh-TW" altLang="en-US"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829165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35" name="组合 34"/>
          <p:cNvGrpSpPr/>
          <p:nvPr/>
        </p:nvGrpSpPr>
        <p:grpSpPr>
          <a:xfrm>
            <a:off x="527840" y="420671"/>
            <a:ext cx="10856455" cy="5299706"/>
            <a:chOff x="527838" y="432546"/>
            <a:chExt cx="10856454" cy="5299706"/>
          </a:xfrm>
        </p:grpSpPr>
        <p:grpSp>
          <p:nvGrpSpPr>
            <p:cNvPr id="33" name="组合 32"/>
            <p:cNvGrpSpPr/>
            <p:nvPr/>
          </p:nvGrpSpPr>
          <p:grpSpPr>
            <a:xfrm>
              <a:off x="527838" y="672353"/>
              <a:ext cx="10856454" cy="5059899"/>
              <a:chOff x="527838" y="672353"/>
              <a:chExt cx="10856454" cy="5059899"/>
            </a:xfrm>
          </p:grpSpPr>
          <p:grpSp>
            <p:nvGrpSpPr>
              <p:cNvPr id="28" name="组合 27"/>
              <p:cNvGrpSpPr/>
              <p:nvPr/>
            </p:nvGrpSpPr>
            <p:grpSpPr>
              <a:xfrm>
                <a:off x="2202555" y="759416"/>
                <a:ext cx="9181737" cy="4795264"/>
                <a:chOff x="2202555" y="759416"/>
                <a:chExt cx="9181737" cy="4795264"/>
              </a:xfrm>
            </p:grpSpPr>
            <p:sp>
              <p:nvSpPr>
                <p:cNvPr id="10" name="矩形 3"/>
                <p:cNvSpPr>
                  <a:spLocks noChangeArrowheads="1"/>
                </p:cNvSpPr>
                <p:nvPr/>
              </p:nvSpPr>
              <p:spPr bwMode="auto">
                <a:xfrm>
                  <a:off x="2393573" y="4693190"/>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11</a:t>
                  </a:r>
                  <a:r>
                    <a:rPr lang="zh-CN" altLang="zh-CN" sz="1000" dirty="0">
                      <a:solidFill>
                        <a:schemeClr val="accent2"/>
                      </a:solidFill>
                      <a:latin typeface="Times New Roman" pitchFamily="18" charset="0"/>
                      <a:cs typeface="Times New Roman" pitchFamily="18" charset="0"/>
                    </a:rPr>
                    <a:t>、趙寧</a:t>
                  </a:r>
                  <a:r>
                    <a:rPr lang="en-US" altLang="zh-CN" sz="1000" dirty="0">
                      <a:solidFill>
                        <a:schemeClr val="accent2"/>
                      </a:solidFill>
                      <a:latin typeface="Times New Roman" pitchFamily="18" charset="0"/>
                      <a:cs typeface="Times New Roman" pitchFamily="18" charset="0"/>
                    </a:rPr>
                    <a:t>,</a:t>
                  </a:r>
                  <a:r>
                    <a:rPr lang="zh-CN" altLang="zh-CN" sz="1000" dirty="0">
                      <a:solidFill>
                        <a:schemeClr val="accent2"/>
                      </a:solidFill>
                      <a:latin typeface="Times New Roman" pitchFamily="18" charset="0"/>
                      <a:cs typeface="Times New Roman" pitchFamily="18" charset="0"/>
                    </a:rPr>
                    <a:t>俞順章</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Meta</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analysis</a:t>
                  </a:r>
                  <a:r>
                    <a:rPr lang="zh-CN" altLang="zh-CN" sz="1000" dirty="0">
                      <a:solidFill>
                        <a:schemeClr val="accent2"/>
                      </a:solidFill>
                      <a:latin typeface="Times New Roman" pitchFamily="18" charset="0"/>
                      <a:cs typeface="Times New Roman" pitchFamily="18" charset="0"/>
                    </a:rPr>
                    <a:t>概述</a:t>
                  </a:r>
                  <a:r>
                    <a:rPr lang="en-US" altLang="zh-CN" sz="1000" dirty="0">
                      <a:solidFill>
                        <a:schemeClr val="accent2"/>
                      </a:solidFill>
                      <a:latin typeface="Times New Roman" pitchFamily="18" charset="0"/>
                      <a:cs typeface="Times New Roman" pitchFamily="18" charset="0"/>
                    </a:rPr>
                    <a:t>[J]. </a:t>
                  </a:r>
                  <a:r>
                    <a:rPr lang="zh-CN" altLang="zh-CN" sz="1000" dirty="0">
                      <a:solidFill>
                        <a:schemeClr val="accent2"/>
                      </a:solidFill>
                      <a:latin typeface="Times New Roman" pitchFamily="18" charset="0"/>
                      <a:cs typeface="Times New Roman" pitchFamily="18" charset="0"/>
                    </a:rPr>
                    <a:t>腫瘤</a:t>
                  </a:r>
                  <a:r>
                    <a:rPr lang="en-US" altLang="zh-CN" sz="1000" dirty="0">
                      <a:solidFill>
                        <a:schemeClr val="accent2"/>
                      </a:solidFill>
                      <a:latin typeface="Times New Roman" pitchFamily="18" charset="0"/>
                      <a:cs typeface="Times New Roman" pitchFamily="18" charset="0"/>
                    </a:rPr>
                    <a:t>, 1992,12(6):286-287.</a:t>
                  </a:r>
                  <a:endParaRPr lang="zh-CN" altLang="zh-CN" sz="1000" dirty="0">
                    <a:solidFill>
                      <a:schemeClr val="accent2"/>
                    </a:solidFill>
                    <a:latin typeface="Times New Roman" pitchFamily="18" charset="0"/>
                    <a:cs typeface="Times New Roman" pitchFamily="18" charset="0"/>
                  </a:endParaRPr>
                </a:p>
              </p:txBody>
            </p:sp>
            <p:sp>
              <p:nvSpPr>
                <p:cNvPr id="7" name="矩形 3"/>
                <p:cNvSpPr>
                  <a:spLocks noChangeArrowheads="1"/>
                </p:cNvSpPr>
                <p:nvPr/>
              </p:nvSpPr>
              <p:spPr bwMode="auto">
                <a:xfrm>
                  <a:off x="2393573" y="5231515"/>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12</a:t>
                  </a:r>
                  <a:r>
                    <a:rPr lang="zh-CN" altLang="zh-CN" sz="1000" dirty="0">
                      <a:solidFill>
                        <a:schemeClr val="accent2"/>
                      </a:solidFill>
                      <a:latin typeface="Times New Roman" pitchFamily="18" charset="0"/>
                      <a:cs typeface="Times New Roman" pitchFamily="18" charset="0"/>
                    </a:rPr>
                    <a:t>、彭少麟</a:t>
                  </a:r>
                  <a:r>
                    <a:rPr lang="en-US" altLang="zh-CN" sz="1000" dirty="0">
                      <a:solidFill>
                        <a:schemeClr val="accent2"/>
                      </a:solidFill>
                      <a:latin typeface="Times New Roman" pitchFamily="18" charset="0"/>
                      <a:cs typeface="Times New Roman" pitchFamily="18" charset="0"/>
                    </a:rPr>
                    <a:t>,</a:t>
                  </a:r>
                  <a:r>
                    <a:rPr lang="zh-CN" altLang="zh-CN" sz="1000" dirty="0">
                      <a:solidFill>
                        <a:schemeClr val="accent2"/>
                      </a:solidFill>
                      <a:latin typeface="Times New Roman" pitchFamily="18" charset="0"/>
                      <a:cs typeface="Times New Roman" pitchFamily="18" charset="0"/>
                    </a:rPr>
                    <a:t>唐小焱</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Meta</a:t>
                  </a:r>
                  <a:r>
                    <a:rPr lang="zh-CN" altLang="zh-CN" sz="1000" dirty="0">
                      <a:solidFill>
                        <a:schemeClr val="accent2"/>
                      </a:solidFill>
                      <a:latin typeface="Times New Roman" pitchFamily="18" charset="0"/>
                      <a:cs typeface="Times New Roman" pitchFamily="18" charset="0"/>
                    </a:rPr>
                    <a:t>分析及其在生態學上的應用</a:t>
                  </a:r>
                  <a:r>
                    <a:rPr lang="en-US" altLang="zh-CN" sz="1000" dirty="0">
                      <a:solidFill>
                        <a:schemeClr val="accent2"/>
                      </a:solidFill>
                      <a:latin typeface="Times New Roman" pitchFamily="18" charset="0"/>
                      <a:cs typeface="Times New Roman" pitchFamily="18" charset="0"/>
                    </a:rPr>
                    <a:t>[J]. </a:t>
                  </a:r>
                  <a:r>
                    <a:rPr lang="zh-CN" altLang="zh-CN" sz="1000" dirty="0">
                      <a:solidFill>
                        <a:schemeClr val="accent2"/>
                      </a:solidFill>
                      <a:latin typeface="Times New Roman" pitchFamily="18" charset="0"/>
                      <a:cs typeface="Times New Roman" pitchFamily="18" charset="0"/>
                    </a:rPr>
                    <a:t>生態學</a:t>
                  </a:r>
                  <a:r>
                    <a:rPr lang="en-US" altLang="zh-CN" sz="1000" dirty="0">
                      <a:solidFill>
                        <a:schemeClr val="accent2"/>
                      </a:solidFill>
                      <a:latin typeface="Times New Roman" pitchFamily="18" charset="0"/>
                      <a:cs typeface="Times New Roman" pitchFamily="18" charset="0"/>
                    </a:rPr>
                    <a:t>, 1998,l7(5):74-79.</a:t>
                  </a:r>
                  <a:endParaRPr lang="zh-TW" altLang="en-US" sz="1000" dirty="0">
                    <a:solidFill>
                      <a:schemeClr val="accent2"/>
                    </a:solidFill>
                    <a:latin typeface="Times New Roman" pitchFamily="18" charset="0"/>
                    <a:cs typeface="Times New Roman" pitchFamily="18" charset="0"/>
                  </a:endParaRPr>
                </a:p>
              </p:txBody>
            </p:sp>
            <p:sp>
              <p:nvSpPr>
                <p:cNvPr id="9" name="矩形 3"/>
                <p:cNvSpPr>
                  <a:spLocks noChangeArrowheads="1"/>
                </p:cNvSpPr>
                <p:nvPr/>
              </p:nvSpPr>
              <p:spPr bwMode="auto">
                <a:xfrm>
                  <a:off x="2393561" y="3127500"/>
                  <a:ext cx="89378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8</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Glass,G.V</a:t>
                  </a:r>
                  <a:r>
                    <a:rPr lang="en-US" altLang="zh-CN" sz="1000" i="1" dirty="0">
                      <a:solidFill>
                        <a:schemeClr val="accent2"/>
                      </a:solidFill>
                      <a:latin typeface="Times New Roman" pitchFamily="18" charset="0"/>
                      <a:cs typeface="Times New Roman" pitchFamily="18" charset="0"/>
                    </a:rPr>
                    <a:t>. Primary secondary and meta-analysis of research[J]. Education Research,</a:t>
                  </a:r>
                  <a:r>
                    <a:rPr lang="en-US" altLang="zh-CN" sz="1000" dirty="0">
                      <a:solidFill>
                        <a:schemeClr val="accent2"/>
                      </a:solidFill>
                      <a:latin typeface="Times New Roman" pitchFamily="18" charset="0"/>
                      <a:cs typeface="Times New Roman" pitchFamily="18" charset="0"/>
                    </a:rPr>
                    <a:t> 1976,6(5):3-8.</a:t>
                  </a:r>
                </a:p>
              </p:txBody>
            </p:sp>
            <p:sp>
              <p:nvSpPr>
                <p:cNvPr id="11" name="矩形 3"/>
                <p:cNvSpPr>
                  <a:spLocks noChangeArrowheads="1"/>
                </p:cNvSpPr>
                <p:nvPr/>
              </p:nvSpPr>
              <p:spPr bwMode="auto">
                <a:xfrm>
                  <a:off x="2393571" y="4370025"/>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10</a:t>
                  </a:r>
                  <a:r>
                    <a:rPr lang="zh-CN" altLang="zh-CN" sz="1000" dirty="0">
                      <a:solidFill>
                        <a:schemeClr val="accent2"/>
                      </a:solidFill>
                      <a:latin typeface="Times New Roman" pitchFamily="18" charset="0"/>
                      <a:cs typeface="Times New Roman" pitchFamily="18" charset="0"/>
                    </a:rPr>
                    <a:t>、王重鳴</a:t>
                  </a:r>
                  <a:r>
                    <a:rPr lang="en-US" altLang="zh-CN" sz="1000" dirty="0">
                      <a:solidFill>
                        <a:schemeClr val="accent2"/>
                      </a:solidFill>
                      <a:latin typeface="Times New Roman" pitchFamily="18" charset="0"/>
                      <a:cs typeface="Times New Roman" pitchFamily="18" charset="0"/>
                    </a:rPr>
                    <a:t>. </a:t>
                  </a:r>
                  <a:r>
                    <a:rPr lang="zh-CN" altLang="zh-CN" sz="1000" dirty="0">
                      <a:solidFill>
                        <a:schemeClr val="accent2"/>
                      </a:solidFill>
                      <a:latin typeface="Times New Roman" pitchFamily="18" charset="0"/>
                      <a:cs typeface="Times New Roman" pitchFamily="18" charset="0"/>
                    </a:rPr>
                    <a:t>心理學研究方法</a:t>
                  </a:r>
                  <a:r>
                    <a:rPr lang="en-US" altLang="zh-CN" sz="1000" dirty="0">
                      <a:solidFill>
                        <a:schemeClr val="accent2"/>
                      </a:solidFill>
                      <a:latin typeface="Times New Roman" pitchFamily="18" charset="0"/>
                      <a:cs typeface="Times New Roman" pitchFamily="18" charset="0"/>
                    </a:rPr>
                    <a:t>[M]. </a:t>
                  </a:r>
                  <a:r>
                    <a:rPr lang="zh-CN" altLang="zh-CN" sz="1000" dirty="0">
                      <a:solidFill>
                        <a:schemeClr val="accent2"/>
                      </a:solidFill>
                      <a:latin typeface="Times New Roman" pitchFamily="18" charset="0"/>
                      <a:cs typeface="Times New Roman" pitchFamily="18" charset="0"/>
                    </a:rPr>
                    <a:t>北京</a:t>
                  </a:r>
                  <a:r>
                    <a:rPr lang="en-US" altLang="zh-CN" sz="1000" dirty="0">
                      <a:solidFill>
                        <a:schemeClr val="accent2"/>
                      </a:solidFill>
                      <a:latin typeface="Times New Roman" pitchFamily="18" charset="0"/>
                      <a:cs typeface="Times New Roman" pitchFamily="18" charset="0"/>
                    </a:rPr>
                    <a:t>:</a:t>
                  </a:r>
                  <a:r>
                    <a:rPr lang="zh-CN" altLang="zh-CN" sz="1000" dirty="0">
                      <a:solidFill>
                        <a:schemeClr val="accent2"/>
                      </a:solidFill>
                      <a:latin typeface="Times New Roman" pitchFamily="18" charset="0"/>
                      <a:cs typeface="Times New Roman" pitchFamily="18" charset="0"/>
                    </a:rPr>
                    <a:t>人民教育出版社</a:t>
                  </a:r>
                  <a:r>
                    <a:rPr lang="en-US" altLang="zh-CN" sz="1000" dirty="0">
                      <a:solidFill>
                        <a:schemeClr val="accent2"/>
                      </a:solidFill>
                      <a:latin typeface="Times New Roman" pitchFamily="18" charset="0"/>
                      <a:cs typeface="Times New Roman" pitchFamily="18" charset="0"/>
                    </a:rPr>
                    <a:t>, 1990.</a:t>
                  </a:r>
                  <a:endParaRPr lang="zh-CN" altLang="zh-CN" sz="1000" dirty="0">
                    <a:solidFill>
                      <a:schemeClr val="accent2"/>
                    </a:solidFill>
                    <a:latin typeface="Times New Roman" pitchFamily="18" charset="0"/>
                    <a:cs typeface="Times New Roman" pitchFamily="18" charset="0"/>
                  </a:endParaRPr>
                </a:p>
              </p:txBody>
            </p:sp>
            <p:sp>
              <p:nvSpPr>
                <p:cNvPr id="13" name="矩形 3"/>
                <p:cNvSpPr>
                  <a:spLocks noChangeArrowheads="1"/>
                </p:cNvSpPr>
                <p:nvPr/>
              </p:nvSpPr>
              <p:spPr bwMode="auto">
                <a:xfrm>
                  <a:off x="2393574" y="3450665"/>
                  <a:ext cx="893781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9</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Light,R.J</a:t>
                  </a:r>
                  <a:r>
                    <a:rPr lang="en-US" altLang="zh-CN" sz="1000" i="1" dirty="0">
                      <a:solidFill>
                        <a:schemeClr val="accent2"/>
                      </a:solidFill>
                      <a:latin typeface="Times New Roman" pitchFamily="18" charset="0"/>
                      <a:cs typeface="Times New Roman" pitchFamily="18" charset="0"/>
                    </a:rPr>
                    <a:t>. Accumulating evidence from independent studies: what we can win and what we can lose[J]. Statistics Medicine, </a:t>
                  </a:r>
                  <a:r>
                    <a:rPr lang="en-US" altLang="zh-CN" sz="1000" dirty="0">
                      <a:solidFill>
                        <a:schemeClr val="accent2"/>
                      </a:solidFill>
                      <a:latin typeface="Times New Roman" pitchFamily="18" charset="0"/>
                      <a:cs typeface="Times New Roman" pitchFamily="18" charset="0"/>
                    </a:rPr>
                    <a:t>1987,6(3):221.</a:t>
                  </a:r>
                  <a:endParaRPr lang="zh-CN" altLang="zh-CN" sz="1000" dirty="0">
                    <a:solidFill>
                      <a:schemeClr val="accent2"/>
                    </a:solidFill>
                    <a:latin typeface="Times New Roman" pitchFamily="18" charset="0"/>
                    <a:cs typeface="Times New Roman" pitchFamily="18" charset="0"/>
                  </a:endParaRPr>
                </a:p>
              </p:txBody>
            </p:sp>
            <p:sp>
              <p:nvSpPr>
                <p:cNvPr id="14" name="矩形 3"/>
                <p:cNvSpPr>
                  <a:spLocks noChangeArrowheads="1"/>
                </p:cNvSpPr>
                <p:nvPr/>
              </p:nvSpPr>
              <p:spPr bwMode="auto">
                <a:xfrm>
                  <a:off x="2393560" y="1641389"/>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4</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Yates,F</a:t>
                  </a:r>
                  <a:r>
                    <a:rPr lang="en-US" altLang="zh-CN" sz="1000" i="1" dirty="0">
                      <a:solidFill>
                        <a:schemeClr val="accent2"/>
                      </a:solidFill>
                      <a:latin typeface="Times New Roman" pitchFamily="18" charset="0"/>
                      <a:cs typeface="Times New Roman" pitchFamily="18" charset="0"/>
                    </a:rPr>
                    <a:t>. and </a:t>
                  </a:r>
                  <a:r>
                    <a:rPr lang="en-US" altLang="zh-CN" sz="1000" i="1" dirty="0" err="1">
                      <a:solidFill>
                        <a:schemeClr val="accent2"/>
                      </a:solidFill>
                      <a:latin typeface="Times New Roman" pitchFamily="18" charset="0"/>
                      <a:cs typeface="Times New Roman" pitchFamily="18" charset="0"/>
                    </a:rPr>
                    <a:t>Cochran,W.G</a:t>
                  </a:r>
                  <a:r>
                    <a:rPr lang="en-US" altLang="zh-CN" sz="1000" i="1" dirty="0">
                      <a:solidFill>
                        <a:schemeClr val="accent2"/>
                      </a:solidFill>
                      <a:latin typeface="Times New Roman" pitchFamily="18" charset="0"/>
                      <a:cs typeface="Times New Roman" pitchFamily="18" charset="0"/>
                    </a:rPr>
                    <a:t>. The analysis of groups of experiments. Journal of Agricultural Science,</a:t>
                  </a:r>
                  <a:r>
                    <a:rPr lang="en-US" altLang="zh-CN" sz="1000" dirty="0">
                      <a:solidFill>
                        <a:schemeClr val="accent2"/>
                      </a:solidFill>
                      <a:latin typeface="Times New Roman" pitchFamily="18" charset="0"/>
                      <a:cs typeface="Times New Roman" pitchFamily="18" charset="0"/>
                    </a:rPr>
                    <a:t> 1938,28:556-580.</a:t>
                  </a:r>
                  <a:endParaRPr lang="zh-CN" altLang="zh-CN" sz="1000" dirty="0">
                    <a:solidFill>
                      <a:schemeClr val="accent2"/>
                    </a:solidFill>
                    <a:latin typeface="Times New Roman" pitchFamily="18" charset="0"/>
                    <a:cs typeface="Times New Roman" pitchFamily="18" charset="0"/>
                  </a:endParaRPr>
                </a:p>
              </p:txBody>
            </p:sp>
            <p:sp>
              <p:nvSpPr>
                <p:cNvPr id="15" name="矩形 3"/>
                <p:cNvSpPr>
                  <a:spLocks noChangeArrowheads="1"/>
                </p:cNvSpPr>
                <p:nvPr/>
              </p:nvSpPr>
              <p:spPr bwMode="auto">
                <a:xfrm>
                  <a:off x="2393561" y="2523362"/>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7</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Mantel,N</a:t>
                  </a:r>
                  <a:r>
                    <a:rPr lang="en-US" altLang="zh-CN" sz="1000" i="1" dirty="0">
                      <a:solidFill>
                        <a:schemeClr val="accent2"/>
                      </a:solidFill>
                      <a:latin typeface="Times New Roman" pitchFamily="18" charset="0"/>
                      <a:cs typeface="Times New Roman" pitchFamily="18" charset="0"/>
                    </a:rPr>
                    <a:t>. and </a:t>
                  </a:r>
                  <a:r>
                    <a:rPr lang="en-US" altLang="zh-CN" sz="1000" i="1" dirty="0" err="1">
                      <a:solidFill>
                        <a:schemeClr val="accent2"/>
                      </a:solidFill>
                      <a:latin typeface="Times New Roman" pitchFamily="18" charset="0"/>
                      <a:cs typeface="Times New Roman" pitchFamily="18" charset="0"/>
                    </a:rPr>
                    <a:t>Haenszel,W</a:t>
                  </a:r>
                  <a:r>
                    <a:rPr lang="en-US" altLang="zh-CN" sz="1000" i="1" dirty="0">
                      <a:solidFill>
                        <a:schemeClr val="accent2"/>
                      </a:solidFill>
                      <a:latin typeface="Times New Roman" pitchFamily="18" charset="0"/>
                      <a:cs typeface="Times New Roman" pitchFamily="18" charset="0"/>
                    </a:rPr>
                    <a:t>. Statistical aspects of the analysis of data form retrospective studies of disease. Journal of the National Cancer Institute</a:t>
                  </a:r>
                  <a:r>
                    <a:rPr lang="en-US" altLang="zh-CN" sz="1000" dirty="0">
                      <a:solidFill>
                        <a:schemeClr val="accent2"/>
                      </a:solidFill>
                      <a:latin typeface="Times New Roman" pitchFamily="18" charset="0"/>
                      <a:cs typeface="Times New Roman" pitchFamily="18" charset="0"/>
                    </a:rPr>
                    <a:t>,  1959,29:719-748.</a:t>
                  </a:r>
                  <a:endParaRPr lang="zh-CN" altLang="zh-CN" sz="1000" dirty="0">
                    <a:solidFill>
                      <a:schemeClr val="accent2"/>
                    </a:solidFill>
                    <a:latin typeface="Times New Roman" pitchFamily="18" charset="0"/>
                    <a:cs typeface="Times New Roman" pitchFamily="18" charset="0"/>
                  </a:endParaRPr>
                </a:p>
              </p:txBody>
            </p:sp>
            <p:sp>
              <p:nvSpPr>
                <p:cNvPr id="16" name="矩形 3"/>
                <p:cNvSpPr>
                  <a:spLocks noChangeArrowheads="1"/>
                </p:cNvSpPr>
                <p:nvPr/>
              </p:nvSpPr>
              <p:spPr bwMode="auto">
                <a:xfrm>
                  <a:off x="2393560" y="2229371"/>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6</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Beecher,H.K</a:t>
                  </a:r>
                  <a:r>
                    <a:rPr lang="en-US" altLang="zh-CN" sz="1000" i="1" dirty="0">
                      <a:solidFill>
                        <a:schemeClr val="accent2"/>
                      </a:solidFill>
                      <a:latin typeface="Times New Roman" pitchFamily="18" charset="0"/>
                      <a:cs typeface="Times New Roman" pitchFamily="18" charset="0"/>
                    </a:rPr>
                    <a:t>. The powerful placebo. Journal of American Medical Association</a:t>
                  </a:r>
                  <a:r>
                    <a:rPr lang="en-US" altLang="zh-CN" sz="1000" dirty="0">
                      <a:solidFill>
                        <a:schemeClr val="accent2"/>
                      </a:solidFill>
                      <a:latin typeface="Times New Roman" pitchFamily="18" charset="0"/>
                      <a:cs typeface="Times New Roman" pitchFamily="18" charset="0"/>
                    </a:rPr>
                    <a:t>, 1955,159:1602-1606.</a:t>
                  </a:r>
                  <a:endParaRPr lang="zh-CN" altLang="zh-CN" sz="1000" dirty="0">
                    <a:solidFill>
                      <a:schemeClr val="accent2"/>
                    </a:solidFill>
                    <a:latin typeface="Times New Roman" pitchFamily="18" charset="0"/>
                    <a:cs typeface="Times New Roman" pitchFamily="18" charset="0"/>
                  </a:endParaRPr>
                </a:p>
              </p:txBody>
            </p:sp>
            <p:sp>
              <p:nvSpPr>
                <p:cNvPr id="17" name="矩形 3"/>
                <p:cNvSpPr>
                  <a:spLocks noChangeArrowheads="1"/>
                </p:cNvSpPr>
                <p:nvPr/>
              </p:nvSpPr>
              <p:spPr bwMode="auto">
                <a:xfrm>
                  <a:off x="2393559" y="1935380"/>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5</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Cochran,W.G</a:t>
                  </a:r>
                  <a:r>
                    <a:rPr lang="en-US" altLang="zh-CN" sz="1000" i="1" dirty="0">
                      <a:solidFill>
                        <a:schemeClr val="accent2"/>
                      </a:solidFill>
                      <a:latin typeface="Times New Roman" pitchFamily="18" charset="0"/>
                      <a:cs typeface="Times New Roman" pitchFamily="18" charset="0"/>
                    </a:rPr>
                    <a:t>. The combination of estimates form different experiments. Biometrics,</a:t>
                  </a:r>
                  <a:r>
                    <a:rPr lang="en-US" altLang="zh-CN" sz="1000" dirty="0">
                      <a:solidFill>
                        <a:schemeClr val="accent2"/>
                      </a:solidFill>
                      <a:latin typeface="Times New Roman" pitchFamily="18" charset="0"/>
                      <a:cs typeface="Times New Roman" pitchFamily="18" charset="0"/>
                    </a:rPr>
                    <a:t> 1954,10:101-129.</a:t>
                  </a:r>
                  <a:endParaRPr lang="zh-CN" altLang="zh-CN" sz="1000" dirty="0">
                    <a:solidFill>
                      <a:schemeClr val="accent2"/>
                    </a:solidFill>
                    <a:latin typeface="Times New Roman" pitchFamily="18" charset="0"/>
                    <a:cs typeface="Times New Roman" pitchFamily="18" charset="0"/>
                  </a:endParaRPr>
                </a:p>
              </p:txBody>
            </p:sp>
            <p:sp>
              <p:nvSpPr>
                <p:cNvPr id="18" name="矩形 3"/>
                <p:cNvSpPr>
                  <a:spLocks noChangeArrowheads="1"/>
                </p:cNvSpPr>
                <p:nvPr/>
              </p:nvSpPr>
              <p:spPr bwMode="auto">
                <a:xfrm>
                  <a:off x="2393560" y="759416"/>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1</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Pearson.K</a:t>
                  </a:r>
                  <a:r>
                    <a:rPr lang="en-US" altLang="zh-CN" sz="1000" i="1" dirty="0">
                      <a:solidFill>
                        <a:schemeClr val="accent2"/>
                      </a:solidFill>
                      <a:latin typeface="Times New Roman" pitchFamily="18" charset="0"/>
                      <a:cs typeface="Times New Roman" pitchFamily="18" charset="0"/>
                    </a:rPr>
                    <a:t> Report on certain enteric fever inoculation statistics[J]. British Medicine Journal</a:t>
                  </a:r>
                  <a:r>
                    <a:rPr lang="en-US" altLang="zh-CN" sz="1000" dirty="0">
                      <a:solidFill>
                        <a:schemeClr val="accent2"/>
                      </a:solidFill>
                      <a:latin typeface="Times New Roman" pitchFamily="18" charset="0"/>
                      <a:cs typeface="Times New Roman" pitchFamily="18" charset="0"/>
                    </a:rPr>
                    <a:t>, 1904,(3):1243-1246.</a:t>
                  </a:r>
                  <a:endParaRPr lang="zh-CN" altLang="zh-CN" sz="1000" dirty="0">
                    <a:solidFill>
                      <a:schemeClr val="accent2"/>
                    </a:solidFill>
                    <a:latin typeface="Times New Roman" pitchFamily="18" charset="0"/>
                    <a:cs typeface="Times New Roman" pitchFamily="18" charset="0"/>
                  </a:endParaRPr>
                </a:p>
              </p:txBody>
            </p:sp>
            <p:sp>
              <p:nvSpPr>
                <p:cNvPr id="19" name="矩形 3"/>
                <p:cNvSpPr>
                  <a:spLocks noChangeArrowheads="1"/>
                </p:cNvSpPr>
                <p:nvPr/>
              </p:nvSpPr>
              <p:spPr bwMode="auto">
                <a:xfrm>
                  <a:off x="2393561" y="1347398"/>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3</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Fisher,R.A</a:t>
                  </a:r>
                  <a:r>
                    <a:rPr lang="en-US" altLang="zh-CN" sz="1000" i="1" dirty="0">
                      <a:solidFill>
                        <a:schemeClr val="accent2"/>
                      </a:solidFill>
                      <a:latin typeface="Times New Roman" pitchFamily="18" charset="0"/>
                      <a:cs typeface="Times New Roman" pitchFamily="18" charset="0"/>
                    </a:rPr>
                    <a:t>. </a:t>
                  </a:r>
                  <a:r>
                    <a:rPr lang="en-US" altLang="zh-CN" sz="1000" i="1" dirty="0" err="1">
                      <a:solidFill>
                        <a:schemeClr val="accent2"/>
                      </a:solidFill>
                      <a:latin typeface="Times New Roman" pitchFamily="18" charset="0"/>
                      <a:cs typeface="Times New Roman" pitchFamily="18" charset="0"/>
                    </a:rPr>
                    <a:t>Stati</a:t>
                  </a:r>
                  <a:r>
                    <a:rPr lang="en-US" altLang="zh-CN" sz="1000" i="1" dirty="0">
                      <a:solidFill>
                        <a:schemeClr val="accent2"/>
                      </a:solidFill>
                      <a:latin typeface="Times New Roman" pitchFamily="18" charset="0"/>
                      <a:cs typeface="Times New Roman" pitchFamily="18" charset="0"/>
                    </a:rPr>
                    <a:t> </a:t>
                  </a:r>
                  <a:r>
                    <a:rPr lang="en-US" altLang="zh-CN" sz="1000" i="1" dirty="0" err="1">
                      <a:solidFill>
                        <a:schemeClr val="accent2"/>
                      </a:solidFill>
                      <a:latin typeface="Times New Roman" pitchFamily="18" charset="0"/>
                      <a:cs typeface="Times New Roman" pitchFamily="18" charset="0"/>
                    </a:rPr>
                    <a:t>stical</a:t>
                  </a:r>
                  <a:r>
                    <a:rPr lang="en-US" altLang="zh-CN" sz="1000" i="1" dirty="0">
                      <a:solidFill>
                        <a:schemeClr val="accent2"/>
                      </a:solidFill>
                      <a:latin typeface="Times New Roman" pitchFamily="18" charset="0"/>
                      <a:cs typeface="Times New Roman" pitchFamily="18" charset="0"/>
                    </a:rPr>
                    <a:t> methods for research workers. 4th edition. </a:t>
                  </a:r>
                  <a:r>
                    <a:rPr lang="en-US" altLang="zh-CN" sz="1000" i="1" dirty="0" err="1">
                      <a:solidFill>
                        <a:schemeClr val="accent2"/>
                      </a:solidFill>
                      <a:latin typeface="Times New Roman" pitchFamily="18" charset="0"/>
                      <a:cs typeface="Times New Roman" pitchFamily="18" charset="0"/>
                    </a:rPr>
                    <a:t>London.England:Oliver</a:t>
                  </a:r>
                  <a:r>
                    <a:rPr lang="en-US" altLang="zh-CN" sz="1000" i="1" dirty="0">
                      <a:solidFill>
                        <a:schemeClr val="accent2"/>
                      </a:solidFill>
                      <a:latin typeface="Times New Roman" pitchFamily="18" charset="0"/>
                      <a:cs typeface="Times New Roman" pitchFamily="18" charset="0"/>
                    </a:rPr>
                    <a:t> and Boyd</a:t>
                  </a:r>
                  <a:r>
                    <a:rPr lang="en-US" altLang="zh-CN" sz="1000" dirty="0">
                      <a:solidFill>
                        <a:schemeClr val="accent2"/>
                      </a:solidFill>
                      <a:latin typeface="Times New Roman" pitchFamily="18" charset="0"/>
                      <a:cs typeface="Times New Roman" pitchFamily="18" charset="0"/>
                    </a:rPr>
                    <a:t>.1932.</a:t>
                  </a:r>
                  <a:endParaRPr lang="zh-CN" altLang="zh-CN" sz="1000" dirty="0">
                    <a:solidFill>
                      <a:schemeClr val="accent2"/>
                    </a:solidFill>
                    <a:latin typeface="Times New Roman" pitchFamily="18" charset="0"/>
                    <a:cs typeface="Times New Roman" pitchFamily="18" charset="0"/>
                  </a:endParaRPr>
                </a:p>
              </p:txBody>
            </p:sp>
            <p:sp>
              <p:nvSpPr>
                <p:cNvPr id="20" name="矩形 3"/>
                <p:cNvSpPr>
                  <a:spLocks noChangeArrowheads="1"/>
                </p:cNvSpPr>
                <p:nvPr/>
              </p:nvSpPr>
              <p:spPr bwMode="auto">
                <a:xfrm>
                  <a:off x="2393560" y="1053407"/>
                  <a:ext cx="893782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000" dirty="0">
                      <a:solidFill>
                        <a:schemeClr val="accent2"/>
                      </a:solidFill>
                      <a:latin typeface="Times New Roman" pitchFamily="18" charset="0"/>
                      <a:cs typeface="Times New Roman" pitchFamily="18" charset="0"/>
                    </a:rPr>
                    <a:t>2</a:t>
                  </a:r>
                  <a:r>
                    <a:rPr lang="zh-CN" altLang="zh-CN" sz="1000" dirty="0">
                      <a:solidFill>
                        <a:schemeClr val="accent2"/>
                      </a:solidFill>
                      <a:latin typeface="Times New Roman" pitchFamily="18" charset="0"/>
                      <a:cs typeface="Times New Roman" pitchFamily="18" charset="0"/>
                    </a:rPr>
                    <a:t>、</a:t>
                  </a:r>
                  <a:r>
                    <a:rPr lang="en-US" altLang="zh-CN" sz="1000" i="1" dirty="0" err="1">
                      <a:solidFill>
                        <a:schemeClr val="accent2"/>
                      </a:solidFill>
                      <a:latin typeface="Times New Roman" pitchFamily="18" charset="0"/>
                      <a:cs typeface="Times New Roman" pitchFamily="18" charset="0"/>
                    </a:rPr>
                    <a:t>Tippett,L.H</a:t>
                  </a:r>
                  <a:r>
                    <a:rPr lang="en-US" altLang="zh-CN" sz="1000" i="1" dirty="0">
                      <a:solidFill>
                        <a:schemeClr val="accent2"/>
                      </a:solidFill>
                      <a:latin typeface="Times New Roman" pitchFamily="18" charset="0"/>
                      <a:cs typeface="Times New Roman" pitchFamily="18" charset="0"/>
                    </a:rPr>
                    <a:t> The methods of statistics. </a:t>
                  </a:r>
                  <a:r>
                    <a:rPr lang="en-US" altLang="zh-CN" sz="1000" i="1" dirty="0" err="1">
                      <a:solidFill>
                        <a:schemeClr val="accent2"/>
                      </a:solidFill>
                      <a:latin typeface="Times New Roman" pitchFamily="18" charset="0"/>
                      <a:cs typeface="Times New Roman" pitchFamily="18" charset="0"/>
                    </a:rPr>
                    <a:t>London.England</a:t>
                  </a:r>
                  <a:r>
                    <a:rPr lang="en-US" altLang="zh-CN" sz="1000" i="1" dirty="0">
                      <a:solidFill>
                        <a:schemeClr val="accent2"/>
                      </a:solidFill>
                      <a:latin typeface="Times New Roman" pitchFamily="18" charset="0"/>
                      <a:cs typeface="Times New Roman" pitchFamily="18" charset="0"/>
                    </a:rPr>
                    <a:t>: Williams&amp;Norgate</a:t>
                  </a:r>
                  <a:r>
                    <a:rPr lang="en-US" altLang="zh-CN" sz="1000" dirty="0">
                      <a:solidFill>
                        <a:schemeClr val="accent2"/>
                      </a:solidFill>
                      <a:latin typeface="Times New Roman" pitchFamily="18" charset="0"/>
                      <a:cs typeface="Times New Roman" pitchFamily="18" charset="0"/>
                    </a:rPr>
                    <a:t>.1931.</a:t>
                  </a:r>
                  <a:endParaRPr lang="zh-CN" altLang="zh-CN" sz="1000" dirty="0">
                    <a:solidFill>
                      <a:schemeClr val="accent2"/>
                    </a:solidFill>
                    <a:latin typeface="Times New Roman" pitchFamily="18" charset="0"/>
                    <a:cs typeface="Times New Roman" pitchFamily="18" charset="0"/>
                  </a:endParaRPr>
                </a:p>
              </p:txBody>
            </p:sp>
            <p:cxnSp>
              <p:nvCxnSpPr>
                <p:cNvPr id="21" name="直接连接符 20"/>
                <p:cNvCxnSpPr/>
                <p:nvPr/>
              </p:nvCxnSpPr>
              <p:spPr>
                <a:xfrm flipH="1">
                  <a:off x="2204292" y="2987436"/>
                  <a:ext cx="9180000" cy="0"/>
                </a:xfrm>
                <a:prstGeom prst="line">
                  <a:avLst/>
                </a:prstGeom>
                <a:ln w="635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202555" y="5129353"/>
                  <a:ext cx="9180000" cy="0"/>
                </a:xfrm>
                <a:prstGeom prst="line">
                  <a:avLst/>
                </a:prstGeom>
                <a:ln w="6350">
                  <a:solidFill>
                    <a:schemeClr val="bg2"/>
                  </a:solidFill>
                  <a:prstDash val="dash"/>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203094" y="4027350"/>
                  <a:ext cx="9180016" cy="150401"/>
                  <a:chOff x="2203094" y="4027350"/>
                  <a:chExt cx="9180016" cy="150401"/>
                </a:xfrm>
              </p:grpSpPr>
              <p:cxnSp>
                <p:nvCxnSpPr>
                  <p:cNvPr id="24" name="直接连接符 23"/>
                  <p:cNvCxnSpPr/>
                  <p:nvPr/>
                </p:nvCxnSpPr>
                <p:spPr>
                  <a:xfrm flipH="1">
                    <a:off x="2203094" y="4177751"/>
                    <a:ext cx="9180000" cy="0"/>
                  </a:xfrm>
                  <a:prstGeom prst="line">
                    <a:avLst/>
                  </a:prstGeom>
                  <a:ln w="6350">
                    <a:solidFill>
                      <a:srgbClr val="99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203110" y="4027350"/>
                    <a:ext cx="9180000" cy="0"/>
                  </a:xfrm>
                  <a:prstGeom prst="line">
                    <a:avLst/>
                  </a:prstGeom>
                  <a:ln w="6350">
                    <a:solidFill>
                      <a:srgbClr val="99000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2" name="组合 31"/>
              <p:cNvGrpSpPr/>
              <p:nvPr/>
            </p:nvGrpSpPr>
            <p:grpSpPr>
              <a:xfrm>
                <a:off x="527838" y="672353"/>
                <a:ext cx="1892641" cy="5059899"/>
                <a:chOff x="527838" y="672353"/>
                <a:chExt cx="1892641" cy="5059899"/>
              </a:xfrm>
            </p:grpSpPr>
            <p:graphicFrame>
              <p:nvGraphicFramePr>
                <p:cNvPr id="3" name="图示 2"/>
                <p:cNvGraphicFramePr/>
                <p:nvPr>
                  <p:extLst>
                    <p:ext uri="{D42A27DB-BD31-4B8C-83A1-F6EECF244321}">
                      <p14:modId xmlns:p14="http://schemas.microsoft.com/office/powerpoint/2010/main" val="3901189162"/>
                    </p:ext>
                  </p:extLst>
                </p:nvPr>
              </p:nvGraphicFramePr>
              <p:xfrm>
                <a:off x="527838" y="718819"/>
                <a:ext cx="1892641" cy="4931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 name="矩形 28"/>
                <p:cNvSpPr/>
                <p:nvPr/>
              </p:nvSpPr>
              <p:spPr>
                <a:xfrm>
                  <a:off x="1075765" y="672353"/>
                  <a:ext cx="797859" cy="2710252"/>
                </a:xfrm>
                <a:prstGeom prst="rect">
                  <a:avLst/>
                </a:prstGeom>
                <a:noFill/>
                <a:ln w="6350">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075765" y="3459629"/>
                  <a:ext cx="797859" cy="2272623"/>
                </a:xfrm>
                <a:prstGeom prst="rect">
                  <a:avLst/>
                </a:prstGeom>
                <a:noFill/>
                <a:ln w="6350">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20587" y="4312227"/>
                  <a:ext cx="717176" cy="1375200"/>
                </a:xfrm>
                <a:prstGeom prst="rect">
                  <a:avLst/>
                </a:prstGeom>
                <a:noFill/>
                <a:ln w="6350">
                  <a:solidFill>
                    <a:srgbClr val="99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矩形 3"/>
            <p:cNvSpPr>
              <a:spLocks noChangeArrowheads="1"/>
            </p:cNvSpPr>
            <p:nvPr/>
          </p:nvSpPr>
          <p:spPr bwMode="auto">
            <a:xfrm>
              <a:off x="2393572" y="432546"/>
              <a:ext cx="893781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100" dirty="0">
                  <a:latin typeface="Times New Roman" pitchFamily="18" charset="0"/>
                  <a:cs typeface="Times New Roman" pitchFamily="18" charset="0"/>
                </a:rPr>
                <a:t>國內應用整合分析</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Meta-analysis</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的大致發展歷程 ；</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657612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5" name="组合 4"/>
          <p:cNvGrpSpPr/>
          <p:nvPr/>
        </p:nvGrpSpPr>
        <p:grpSpPr>
          <a:xfrm>
            <a:off x="1076263" y="633441"/>
            <a:ext cx="9274748" cy="4909836"/>
            <a:chOff x="1076262" y="633441"/>
            <a:chExt cx="9274747" cy="4909836"/>
          </a:xfrm>
        </p:grpSpPr>
        <p:grpSp>
          <p:nvGrpSpPr>
            <p:cNvPr id="4" name="组合 3"/>
            <p:cNvGrpSpPr/>
            <p:nvPr/>
          </p:nvGrpSpPr>
          <p:grpSpPr>
            <a:xfrm>
              <a:off x="1076262" y="1007727"/>
              <a:ext cx="9274747" cy="4535550"/>
              <a:chOff x="1076262" y="1007727"/>
              <a:chExt cx="9274747" cy="4535550"/>
            </a:xfrm>
          </p:grpSpPr>
          <p:pic>
            <p:nvPicPr>
              <p:cNvPr id="4177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0271" y="1321854"/>
                <a:ext cx="9210738" cy="3958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3"/>
              <p:cNvSpPr>
                <a:spLocks noChangeArrowheads="1"/>
              </p:cNvSpPr>
              <p:nvPr/>
            </p:nvSpPr>
            <p:spPr bwMode="auto">
              <a:xfrm>
                <a:off x="1076262" y="1007727"/>
                <a:ext cx="595290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TW" altLang="en-US" sz="1100" dirty="0">
                    <a:latin typeface="Times New Roman" pitchFamily="18" charset="0"/>
                    <a:cs typeface="Times New Roman" pitchFamily="18" charset="0"/>
                  </a:rPr>
                  <a:t>文獻綜述與系統評價的區別</a:t>
                </a:r>
                <a:endParaRPr lang="en-US" altLang="zh-CN" sz="1100" dirty="0">
                  <a:latin typeface="Times New Roman" pitchFamily="18" charset="0"/>
                  <a:cs typeface="Times New Roman" pitchFamily="18" charset="0"/>
                </a:endParaRPr>
              </a:p>
            </p:txBody>
          </p:sp>
          <p:sp>
            <p:nvSpPr>
              <p:cNvPr id="6" name="矩形 3"/>
              <p:cNvSpPr>
                <a:spLocks noChangeArrowheads="1"/>
              </p:cNvSpPr>
              <p:nvPr/>
            </p:nvSpPr>
            <p:spPr bwMode="auto">
              <a:xfrm>
                <a:off x="1100326" y="5220112"/>
                <a:ext cx="59529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TW" altLang="en-US" sz="1000" dirty="0">
                    <a:latin typeface="Times New Roman" pitchFamily="18" charset="0"/>
                    <a:cs typeface="Times New Roman" pitchFamily="18" charset="0"/>
                  </a:rPr>
                  <a:t>科克倫系統評價</a:t>
                </a:r>
                <a:r>
                  <a:rPr lang="en-US" altLang="zh-TW" sz="900" dirty="0">
                    <a:solidFill>
                      <a:srgbClr val="000000"/>
                    </a:solidFill>
                    <a:latin typeface="Times New Roman" pitchFamily="18" charset="0"/>
                    <a:cs typeface="Times New Roman" pitchFamily="18" charset="0"/>
                  </a:rPr>
                  <a:t>(</a:t>
                </a:r>
                <a:r>
                  <a:rPr lang="en-US" altLang="zh-TW" sz="900" i="1" dirty="0">
                    <a:solidFill>
                      <a:srgbClr val="000000"/>
                    </a:solidFill>
                    <a:latin typeface="Times New Roman" pitchFamily="18" charset="0"/>
                    <a:cs typeface="Times New Roman" pitchFamily="18" charset="0"/>
                  </a:rPr>
                  <a:t>Cochrane </a:t>
                </a:r>
                <a:r>
                  <a:rPr lang="en-US" altLang="zh-CN" sz="900" i="1" dirty="0">
                    <a:latin typeface="Times New Roman" pitchFamily="18" charset="0"/>
                    <a:cs typeface="Times New Roman" pitchFamily="18" charset="0"/>
                  </a:rPr>
                  <a:t>systematic </a:t>
                </a:r>
                <a:r>
                  <a:rPr lang="en-US" altLang="zh-CN" sz="900" i="1" dirty="0" err="1">
                    <a:latin typeface="Times New Roman" pitchFamily="18" charset="0"/>
                    <a:cs typeface="Times New Roman" pitchFamily="18" charset="0"/>
                  </a:rPr>
                  <a:t>review</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CSR</a:t>
                </a:r>
                <a:r>
                  <a:rPr lang="en-US" altLang="zh-TW" sz="900" dirty="0">
                    <a:solidFill>
                      <a:srgbClr val="000000"/>
                    </a:solidFill>
                    <a:latin typeface="Times New Roman" pitchFamily="18" charset="0"/>
                    <a:cs typeface="Times New Roman" pitchFamily="18" charset="0"/>
                  </a:rPr>
                  <a:t>)</a:t>
                </a:r>
                <a:r>
                  <a:rPr lang="zh-TW" altLang="en-US" sz="1000" dirty="0">
                    <a:latin typeface="Times New Roman" pitchFamily="18" charset="0"/>
                    <a:cs typeface="Times New Roman" pitchFamily="18" charset="0"/>
                  </a:rPr>
                  <a:t>的優點：系統、全面、清晰、確保製作過程偏倚最小化；</a:t>
                </a:r>
                <a:endParaRPr lang="en-US" altLang="zh-CN" sz="1000" dirty="0">
                  <a:latin typeface="Times New Roman" pitchFamily="18" charset="0"/>
                  <a:cs typeface="Times New Roman" pitchFamily="18" charset="0"/>
                </a:endParaRPr>
              </a:p>
            </p:txBody>
          </p:sp>
        </p:grpSp>
        <p:sp>
          <p:nvSpPr>
            <p:cNvPr id="7" name="矩形 3"/>
            <p:cNvSpPr>
              <a:spLocks noChangeArrowheads="1"/>
            </p:cNvSpPr>
            <p:nvPr/>
          </p:nvSpPr>
          <p:spPr bwMode="auto">
            <a:xfrm>
              <a:off x="2883743" y="633441"/>
              <a:ext cx="5651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TW" altLang="en-US" sz="1200" dirty="0">
                  <a:latin typeface="Times New Roman" pitchFamily="18" charset="0"/>
                  <a:cs typeface="Times New Roman" pitchFamily="18" charset="0"/>
                </a:rPr>
                <a:t>科克倫系統評價</a:t>
              </a:r>
              <a:r>
                <a:rPr lang="en-US" altLang="zh-TW" sz="1100" dirty="0">
                  <a:solidFill>
                    <a:srgbClr val="000000"/>
                  </a:solidFill>
                  <a:latin typeface="Times New Roman" pitchFamily="18" charset="0"/>
                  <a:cs typeface="Times New Roman" pitchFamily="18" charset="0"/>
                </a:rPr>
                <a:t>(</a:t>
              </a:r>
              <a:r>
                <a:rPr lang="en-US" altLang="zh-TW" sz="1100" i="1" dirty="0">
                  <a:solidFill>
                    <a:srgbClr val="000000"/>
                  </a:solidFill>
                  <a:latin typeface="Times New Roman" pitchFamily="18" charset="0"/>
                  <a:cs typeface="Times New Roman" pitchFamily="18" charset="0"/>
                </a:rPr>
                <a:t>Cochrane </a:t>
              </a:r>
              <a:r>
                <a:rPr lang="en-US" altLang="zh-CN" sz="1100" i="1" dirty="0">
                  <a:latin typeface="Times New Roman" pitchFamily="18" charset="0"/>
                  <a:cs typeface="Times New Roman" pitchFamily="18" charset="0"/>
                </a:rPr>
                <a:t>systematic </a:t>
              </a:r>
              <a:r>
                <a:rPr lang="en-US" altLang="zh-CN" sz="1100" i="1" dirty="0" err="1">
                  <a:latin typeface="Times New Roman" pitchFamily="18" charset="0"/>
                  <a:cs typeface="Times New Roman" pitchFamily="18" charset="0"/>
                </a:rPr>
                <a:t>review</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CSR</a:t>
              </a:r>
              <a:r>
                <a:rPr lang="en-US" altLang="zh-TW" sz="1100" dirty="0">
                  <a:solidFill>
                    <a:srgbClr val="000000"/>
                  </a:solidFill>
                  <a:latin typeface="Times New Roman" pitchFamily="18" charset="0"/>
                  <a:cs typeface="Times New Roman" pitchFamily="18" charset="0"/>
                </a:rPr>
                <a:t>)</a:t>
              </a:r>
              <a:r>
                <a:rPr lang="zh-CN" altLang="en-US" sz="1200" dirty="0">
                  <a:latin typeface="Times New Roman" pitchFamily="18" charset="0"/>
                  <a:cs typeface="Times New Roman" pitchFamily="18" charset="0"/>
                </a:rPr>
                <a:t>與文獻綜述的比較差異列表</a:t>
              </a:r>
              <a:endParaRPr lang="en-US" altLang="zh-CN" sz="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315123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2" name="组合 1"/>
          <p:cNvGrpSpPr/>
          <p:nvPr/>
        </p:nvGrpSpPr>
        <p:grpSpPr>
          <a:xfrm>
            <a:off x="149537" y="631922"/>
            <a:ext cx="11160000" cy="5265956"/>
            <a:chOff x="149534" y="631922"/>
            <a:chExt cx="11160000" cy="5265956"/>
          </a:xfrm>
        </p:grpSpPr>
        <p:pic>
          <p:nvPicPr>
            <p:cNvPr id="42803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8775" y="3463243"/>
              <a:ext cx="3607469" cy="243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1295" y="3463240"/>
              <a:ext cx="3607478" cy="220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821" y="3463242"/>
              <a:ext cx="3607473" cy="216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8774" y="631922"/>
              <a:ext cx="3607470" cy="243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1295" y="631923"/>
              <a:ext cx="3607478" cy="220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3822" y="631923"/>
              <a:ext cx="3607475" cy="216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连接符 2"/>
            <p:cNvCxnSpPr/>
            <p:nvPr/>
          </p:nvCxnSpPr>
          <p:spPr>
            <a:xfrm>
              <a:off x="149534" y="3240113"/>
              <a:ext cx="11160000" cy="0"/>
            </a:xfrm>
            <a:prstGeom prst="line">
              <a:avLst/>
            </a:prstGeom>
            <a:ln w="508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9063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26421" y="1348949"/>
            <a:ext cx="9721332" cy="3741737"/>
            <a:chOff x="926421" y="1348947"/>
            <a:chExt cx="9721332" cy="3741737"/>
          </a:xfrm>
        </p:grpSpPr>
        <p:pic>
          <p:nvPicPr>
            <p:cNvPr id="429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7340" y="1348947"/>
              <a:ext cx="4570413" cy="374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0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6421" y="1348948"/>
              <a:ext cx="4570413" cy="279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spTree>
    <p:extLst>
      <p:ext uri="{BB962C8B-B14F-4D97-AF65-F5344CB8AC3E}">
        <p14:creationId xmlns:p14="http://schemas.microsoft.com/office/powerpoint/2010/main" val="3702555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21" name="组合 20"/>
          <p:cNvGrpSpPr/>
          <p:nvPr/>
        </p:nvGrpSpPr>
        <p:grpSpPr>
          <a:xfrm>
            <a:off x="353160" y="592845"/>
            <a:ext cx="10800000" cy="5391800"/>
            <a:chOff x="353159" y="592845"/>
            <a:chExt cx="10800000" cy="5391800"/>
          </a:xfrm>
        </p:grpSpPr>
        <p:pic>
          <p:nvPicPr>
            <p:cNvPr id="4311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1509" y="3223993"/>
              <a:ext cx="3773770" cy="226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5377" y="592845"/>
              <a:ext cx="3785584" cy="226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54439" y="592847"/>
              <a:ext cx="3785583" cy="227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6111842" y="3212062"/>
              <a:ext cx="3773446" cy="2772583"/>
              <a:chOff x="6075630" y="3212062"/>
              <a:chExt cx="3773446" cy="2772583"/>
            </a:xfrm>
          </p:grpSpPr>
          <p:pic>
            <p:nvPicPr>
              <p:cNvPr id="9"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8054" y="3212062"/>
                <a:ext cx="3598351" cy="223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6075630" y="5407564"/>
                <a:ext cx="3773446" cy="577081"/>
              </a:xfrm>
              <a:prstGeom prst="rect">
                <a:avLst/>
              </a:prstGeom>
            </p:spPr>
            <p:txBody>
              <a:bodyPr wrap="square">
                <a:spAutoFit/>
              </a:bodyPr>
              <a:lstStyle/>
              <a:p>
                <a:pPr>
                  <a:lnSpc>
                    <a:spcPct val="150000"/>
                  </a:lnSpc>
                </a:pPr>
                <a:r>
                  <a:rPr lang="en-US" altLang="zh-CN" sz="700" i="1" dirty="0">
                    <a:latin typeface="Times New Roman" pitchFamily="18" charset="0"/>
                    <a:cs typeface="Times New Roman" pitchFamily="18" charset="0"/>
                  </a:rPr>
                  <a:t>The distribution of included studies per statistical method per year</a:t>
                </a:r>
                <a:r>
                  <a:rPr lang="en-US" altLang="zh-CN" sz="700" dirty="0">
                    <a:latin typeface="Times New Roman" pitchFamily="18" charset="0"/>
                    <a:cs typeface="Times New Roman" pitchFamily="18" charset="0"/>
                  </a:rPr>
                  <a:t>. </a:t>
                </a:r>
              </a:p>
              <a:p>
                <a:pPr>
                  <a:lnSpc>
                    <a:spcPct val="150000"/>
                  </a:lnSpc>
                </a:pPr>
                <a:r>
                  <a:rPr lang="en-US" altLang="zh-CN" sz="700" i="1" dirty="0">
                    <a:latin typeface="Times New Roman" pitchFamily="18" charset="0"/>
                    <a:cs typeface="Times New Roman" pitchFamily="18" charset="0"/>
                  </a:rPr>
                  <a:t>Also shown is the year of publication of the seminal papers corresponding to the statistical methods</a:t>
                </a:r>
                <a:r>
                  <a:rPr lang="en-US" altLang="zh-CN" sz="700" dirty="0">
                    <a:latin typeface="Times New Roman" pitchFamily="18" charset="0"/>
                    <a:cs typeface="Times New Roman" pitchFamily="18" charset="0"/>
                  </a:rPr>
                  <a:t> (</a:t>
                </a:r>
                <a:r>
                  <a:rPr lang="en-US" altLang="zh-CN" sz="700" i="1" dirty="0">
                    <a:latin typeface="Times New Roman" pitchFamily="18" charset="0"/>
                    <a:cs typeface="Times New Roman" pitchFamily="18" charset="0"/>
                  </a:rPr>
                  <a:t>arrows</a:t>
                </a:r>
                <a:r>
                  <a:rPr lang="en-US" altLang="zh-CN" sz="700" dirty="0">
                    <a:latin typeface="Times New Roman" pitchFamily="18" charset="0"/>
                    <a:cs typeface="Times New Roman" pitchFamily="18" charset="0"/>
                  </a:rPr>
                  <a:t>).</a:t>
                </a:r>
                <a:endParaRPr lang="zh-CN" altLang="en-US" sz="700" dirty="0">
                  <a:latin typeface="Times New Roman" pitchFamily="18" charset="0"/>
                  <a:cs typeface="Times New Roman" pitchFamily="18" charset="0"/>
                </a:endParaRPr>
              </a:p>
            </p:txBody>
          </p:sp>
          <p:sp>
            <p:nvSpPr>
              <p:cNvPr id="11" name="矩形 10"/>
              <p:cNvSpPr/>
              <p:nvPr/>
            </p:nvSpPr>
            <p:spPr>
              <a:xfrm>
                <a:off x="7515125" y="3246785"/>
                <a:ext cx="1511177" cy="369332"/>
              </a:xfrm>
              <a:prstGeom prst="rect">
                <a:avLst/>
              </a:prstGeom>
            </p:spPr>
            <p:txBody>
              <a:bodyPr wrap="square">
                <a:spAutoFit/>
              </a:bodyPr>
              <a:lstStyle/>
              <a:p>
                <a:pPr>
                  <a:lnSpc>
                    <a:spcPct val="150000"/>
                  </a:lnSpc>
                </a:pPr>
                <a:r>
                  <a:rPr lang="en-US" altLang="zh-CN" sz="600" i="1" dirty="0">
                    <a:latin typeface="Times New Roman" pitchFamily="18" charset="0"/>
                    <a:cs typeface="Times New Roman" pitchFamily="18" charset="0"/>
                  </a:rPr>
                  <a:t>The cut off for inclusion of the meta-analyses was December </a:t>
                </a:r>
                <a:r>
                  <a:rPr lang="en-US" altLang="zh-CN" sz="600" dirty="0">
                    <a:latin typeface="Times New Roman" pitchFamily="18" charset="0"/>
                    <a:cs typeface="Times New Roman" pitchFamily="18" charset="0"/>
                  </a:rPr>
                  <a:t>31</a:t>
                </a:r>
                <a:r>
                  <a:rPr lang="en-US" altLang="zh-CN" sz="600" i="1" baseline="30000" dirty="0">
                    <a:latin typeface="Times New Roman" pitchFamily="18" charset="0"/>
                    <a:cs typeface="Times New Roman" pitchFamily="18" charset="0"/>
                  </a:rPr>
                  <a:t>st</a:t>
                </a:r>
                <a:r>
                  <a:rPr lang="en-US" altLang="zh-CN" sz="600" i="1" dirty="0">
                    <a:latin typeface="Times New Roman" pitchFamily="18" charset="0"/>
                    <a:cs typeface="Times New Roman" pitchFamily="18" charset="0"/>
                  </a:rPr>
                  <a:t> </a:t>
                </a:r>
                <a:r>
                  <a:rPr lang="en-US" altLang="zh-CN" sz="600" dirty="0">
                    <a:latin typeface="Times New Roman" pitchFamily="18" charset="0"/>
                    <a:cs typeface="Times New Roman" pitchFamily="18" charset="0"/>
                  </a:rPr>
                  <a:t>2008.</a:t>
                </a:r>
                <a:endParaRPr lang="zh-CN" altLang="en-US" sz="600" dirty="0">
                  <a:latin typeface="Times New Roman" pitchFamily="18" charset="0"/>
                  <a:cs typeface="Times New Roman" pitchFamily="18" charset="0"/>
                </a:endParaRPr>
              </a:p>
            </p:txBody>
          </p:sp>
          <p:sp>
            <p:nvSpPr>
              <p:cNvPr id="12" name="矩形 11"/>
              <p:cNvSpPr/>
              <p:nvPr/>
            </p:nvSpPr>
            <p:spPr>
              <a:xfrm>
                <a:off x="8742842" y="3663242"/>
                <a:ext cx="490082" cy="207749"/>
              </a:xfrm>
              <a:prstGeom prst="rect">
                <a:avLst/>
              </a:prstGeom>
            </p:spPr>
            <p:txBody>
              <a:bodyPr wrap="square">
                <a:spAutoFit/>
              </a:bodyPr>
              <a:lstStyle/>
              <a:p>
                <a:pPr algn="ctr">
                  <a:lnSpc>
                    <a:spcPct val="150000"/>
                  </a:lnSpc>
                </a:pPr>
                <a:r>
                  <a:rPr lang="en-US" altLang="zh-CN" sz="500" i="1" dirty="0">
                    <a:latin typeface="Times New Roman" pitchFamily="18" charset="0"/>
                    <a:cs typeface="Times New Roman" pitchFamily="18" charset="0"/>
                  </a:rPr>
                  <a:t>Bivariate</a:t>
                </a:r>
                <a:endParaRPr lang="zh-CN" altLang="en-US" sz="500" dirty="0">
                  <a:latin typeface="Times New Roman" pitchFamily="18" charset="0"/>
                  <a:cs typeface="Times New Roman" pitchFamily="18" charset="0"/>
                </a:endParaRPr>
              </a:p>
            </p:txBody>
          </p:sp>
          <p:cxnSp>
            <p:nvCxnSpPr>
              <p:cNvPr id="4" name="直接箭头连接符 3"/>
              <p:cNvCxnSpPr/>
              <p:nvPr/>
            </p:nvCxnSpPr>
            <p:spPr>
              <a:xfrm>
                <a:off x="8987883" y="3864208"/>
                <a:ext cx="0" cy="144000"/>
              </a:xfrm>
              <a:prstGeom prst="straightConnector1">
                <a:avLst/>
              </a:prstGeom>
              <a:ln w="6350">
                <a:tailEnd type="stealth" w="sm" len="sm"/>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005993" y="4343162"/>
                <a:ext cx="490082" cy="207749"/>
              </a:xfrm>
              <a:prstGeom prst="rect">
                <a:avLst/>
              </a:prstGeom>
            </p:spPr>
            <p:txBody>
              <a:bodyPr wrap="square">
                <a:spAutoFit/>
              </a:bodyPr>
              <a:lstStyle/>
              <a:p>
                <a:pPr algn="ctr">
                  <a:lnSpc>
                    <a:spcPct val="150000"/>
                  </a:lnSpc>
                </a:pPr>
                <a:r>
                  <a:rPr lang="en-US" altLang="zh-CN" sz="500" i="1" dirty="0">
                    <a:latin typeface="Times New Roman" pitchFamily="18" charset="0"/>
                    <a:cs typeface="Times New Roman" pitchFamily="18" charset="0"/>
                  </a:rPr>
                  <a:t>HSROC</a:t>
                </a:r>
                <a:endParaRPr lang="zh-CN" altLang="en-US" sz="500" dirty="0">
                  <a:latin typeface="Times New Roman" pitchFamily="18" charset="0"/>
                  <a:cs typeface="Times New Roman" pitchFamily="18" charset="0"/>
                </a:endParaRPr>
              </a:p>
            </p:txBody>
          </p:sp>
          <p:cxnSp>
            <p:nvCxnSpPr>
              <p:cNvPr id="18" name="直接箭头连接符 17"/>
              <p:cNvCxnSpPr/>
              <p:nvPr/>
            </p:nvCxnSpPr>
            <p:spPr>
              <a:xfrm>
                <a:off x="8251035" y="4549152"/>
                <a:ext cx="0" cy="144000"/>
              </a:xfrm>
              <a:prstGeom prst="straightConnector1">
                <a:avLst/>
              </a:prstGeom>
              <a:ln w="6350">
                <a:tailEnd type="stealth" w="sm" len="sm"/>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328026" y="4713248"/>
                <a:ext cx="724342" cy="207749"/>
              </a:xfrm>
              <a:prstGeom prst="rect">
                <a:avLst/>
              </a:prstGeom>
            </p:spPr>
            <p:txBody>
              <a:bodyPr wrap="square">
                <a:spAutoFit/>
              </a:bodyPr>
              <a:lstStyle/>
              <a:p>
                <a:pPr algn="ctr">
                  <a:lnSpc>
                    <a:spcPct val="150000"/>
                  </a:lnSpc>
                </a:pPr>
                <a:r>
                  <a:rPr lang="en-US" altLang="zh-CN" sz="500" i="1" dirty="0" err="1">
                    <a:latin typeface="Times New Roman" pitchFamily="18" charset="0"/>
                    <a:cs typeface="Times New Roman" pitchFamily="18" charset="0"/>
                  </a:rPr>
                  <a:t>SROC</a:t>
                </a:r>
                <a:r>
                  <a:rPr lang="en-US" altLang="zh-CN" sz="500" dirty="0" err="1">
                    <a:latin typeface="Times New Roman" pitchFamily="18" charset="0"/>
                    <a:cs typeface="Times New Roman" pitchFamily="18" charset="0"/>
                  </a:rPr>
                  <a:t>&amp;</a:t>
                </a:r>
                <a:r>
                  <a:rPr lang="en-US" altLang="zh-CN" sz="500" i="1" dirty="0" err="1">
                    <a:latin typeface="Times New Roman" pitchFamily="18" charset="0"/>
                    <a:cs typeface="Times New Roman" pitchFamily="18" charset="0"/>
                  </a:rPr>
                  <a:t>Bivariate</a:t>
                </a:r>
                <a:endParaRPr lang="zh-CN" altLang="en-US" sz="500" i="1" dirty="0">
                  <a:latin typeface="Times New Roman" pitchFamily="18" charset="0"/>
                  <a:cs typeface="Times New Roman" pitchFamily="18" charset="0"/>
                </a:endParaRPr>
              </a:p>
            </p:txBody>
          </p:sp>
          <p:cxnSp>
            <p:nvCxnSpPr>
              <p:cNvPr id="20" name="直接箭头连接符 19"/>
              <p:cNvCxnSpPr/>
              <p:nvPr/>
            </p:nvCxnSpPr>
            <p:spPr>
              <a:xfrm>
                <a:off x="6690198" y="4915841"/>
                <a:ext cx="0" cy="144000"/>
              </a:xfrm>
              <a:prstGeom prst="straightConnector1">
                <a:avLst/>
              </a:prstGeom>
              <a:ln w="6350">
                <a:tailEnd type="stealth" w="sm" len="sm"/>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353159" y="3021561"/>
              <a:ext cx="10800000" cy="0"/>
            </a:xfrm>
            <a:prstGeom prst="line">
              <a:avLst/>
            </a:prstGeom>
            <a:ln w="508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7654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4" name="组合 3"/>
          <p:cNvGrpSpPr/>
          <p:nvPr/>
        </p:nvGrpSpPr>
        <p:grpSpPr>
          <a:xfrm>
            <a:off x="407511" y="563514"/>
            <a:ext cx="10511168" cy="5371241"/>
            <a:chOff x="407507" y="617830"/>
            <a:chExt cx="10511169" cy="5371241"/>
          </a:xfrm>
        </p:grpSpPr>
        <p:pic>
          <p:nvPicPr>
            <p:cNvPr id="433164"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07" y="631304"/>
              <a:ext cx="3141460" cy="2219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2969574" y="617830"/>
              <a:ext cx="7949102" cy="2231810"/>
              <a:chOff x="2969574" y="617830"/>
              <a:chExt cx="7949102" cy="2231810"/>
            </a:xfrm>
          </p:grpSpPr>
          <p:pic>
            <p:nvPicPr>
              <p:cNvPr id="43316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9574" y="631305"/>
                <a:ext cx="3141460" cy="2218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315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7663" y="617830"/>
                <a:ext cx="2425652" cy="223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315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4562" y="617831"/>
                <a:ext cx="2264114" cy="223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3316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68767" y="3037351"/>
              <a:ext cx="3792060" cy="280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3161"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99471" y="3037351"/>
              <a:ext cx="3792059" cy="295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627479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4" name="组合 3"/>
          <p:cNvGrpSpPr/>
          <p:nvPr/>
        </p:nvGrpSpPr>
        <p:grpSpPr>
          <a:xfrm>
            <a:off x="1165908" y="1412853"/>
            <a:ext cx="9452284" cy="2742381"/>
            <a:chOff x="1165909" y="1412853"/>
            <a:chExt cx="9452284" cy="2742381"/>
          </a:xfrm>
        </p:grpSpPr>
        <p:grpSp>
          <p:nvGrpSpPr>
            <p:cNvPr id="2" name="组合 1"/>
            <p:cNvGrpSpPr/>
            <p:nvPr/>
          </p:nvGrpSpPr>
          <p:grpSpPr>
            <a:xfrm>
              <a:off x="1165909" y="1412853"/>
              <a:ext cx="4411041" cy="2741613"/>
              <a:chOff x="1165909" y="1412853"/>
              <a:chExt cx="4411041" cy="2741613"/>
            </a:xfrm>
          </p:grpSpPr>
          <p:pic>
            <p:nvPicPr>
              <p:cNvPr id="43418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5389" y="1793853"/>
                <a:ext cx="1951561" cy="236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41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5909" y="1412853"/>
                <a:ext cx="2781300"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3418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7780" y="1413621"/>
              <a:ext cx="4570413"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70611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2" name="组合 1"/>
          <p:cNvGrpSpPr/>
          <p:nvPr/>
        </p:nvGrpSpPr>
        <p:grpSpPr>
          <a:xfrm>
            <a:off x="984864" y="1185760"/>
            <a:ext cx="9987931" cy="4139689"/>
            <a:chOff x="984862" y="1185759"/>
            <a:chExt cx="9987931" cy="4139689"/>
          </a:xfrm>
        </p:grpSpPr>
        <p:pic>
          <p:nvPicPr>
            <p:cNvPr id="43418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862" y="1212918"/>
              <a:ext cx="2580407" cy="264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520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6072" y="1185759"/>
              <a:ext cx="7256721" cy="4139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998666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2" name="组合 1"/>
          <p:cNvGrpSpPr/>
          <p:nvPr/>
        </p:nvGrpSpPr>
        <p:grpSpPr>
          <a:xfrm>
            <a:off x="1069986" y="459568"/>
            <a:ext cx="9439274" cy="5330690"/>
            <a:chOff x="1069986" y="459568"/>
            <a:chExt cx="9439274" cy="5330690"/>
          </a:xfrm>
        </p:grpSpPr>
        <p:pic>
          <p:nvPicPr>
            <p:cNvPr id="4208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9986" y="981187"/>
              <a:ext cx="9439274"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3"/>
            <p:cNvSpPr>
              <a:spLocks noChangeArrowheads="1"/>
            </p:cNvSpPr>
            <p:nvPr/>
          </p:nvSpPr>
          <p:spPr bwMode="auto">
            <a:xfrm>
              <a:off x="2879387" y="459568"/>
              <a:ext cx="5476459"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300" dirty="0">
                  <a:latin typeface="Times New Roman" pitchFamily="18" charset="0"/>
                  <a:cs typeface="Times New Roman" pitchFamily="18" charset="0"/>
                </a:rPr>
                <a:t>不同組織對整合分析</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Meta</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Analysis</a:t>
              </a:r>
              <a:r>
                <a:rPr lang="en-US" altLang="zh-CN" sz="1100" dirty="0">
                  <a:latin typeface="Times New Roman" pitchFamily="18" charset="0"/>
                  <a:cs typeface="Times New Roman" pitchFamily="18" charset="0"/>
                </a:rPr>
                <a:t>)</a:t>
              </a:r>
              <a:r>
                <a:rPr lang="zh-CN" altLang="en-US" sz="1300" dirty="0">
                  <a:latin typeface="Times New Roman" pitchFamily="18" charset="0"/>
                  <a:cs typeface="Times New Roman" pitchFamily="18" charset="0"/>
                </a:rPr>
                <a:t>的定義</a:t>
              </a:r>
              <a:endParaRPr lang="zh-CN" altLang="en-US" sz="1300" dirty="0">
                <a:ea typeface="楷体_GB2312" pitchFamily="49" charset="-122"/>
              </a:endParaRPr>
            </a:p>
          </p:txBody>
        </p:sp>
        <p:sp>
          <p:nvSpPr>
            <p:cNvPr id="7" name="矩形 3"/>
            <p:cNvSpPr>
              <a:spLocks noChangeArrowheads="1"/>
            </p:cNvSpPr>
            <p:nvPr/>
          </p:nvSpPr>
          <p:spPr bwMode="auto">
            <a:xfrm>
              <a:off x="1097418" y="5190094"/>
              <a:ext cx="941184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100" dirty="0">
                  <a:latin typeface="Times New Roman" pitchFamily="18" charset="0"/>
                  <a:cs typeface="Times New Roman" pitchFamily="18" charset="0"/>
                </a:rPr>
                <a:t>整合分析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Meta</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Analysis</a:t>
              </a:r>
              <a:r>
                <a:rPr lang="en-US" altLang="zh-CN" sz="9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合理性的基礎起始於這樣一條共識：</a:t>
              </a:r>
              <a:endParaRPr lang="en-US" altLang="zh-CN" sz="1100" dirty="0">
                <a:latin typeface="Times New Roman" pitchFamily="18" charset="0"/>
                <a:cs typeface="Times New Roman" pitchFamily="18" charset="0"/>
              </a:endParaRPr>
            </a:p>
            <a:p>
              <a:pPr>
                <a:lnSpc>
                  <a:spcPct val="150000"/>
                </a:lnSpc>
              </a:pPr>
              <a:r>
                <a:rPr lang="zh-TW" altLang="en-US" sz="1100" b="1" dirty="0">
                  <a:latin typeface="Times New Roman" pitchFamily="18" charset="0"/>
                  <a:cs typeface="Times New Roman" pitchFamily="18" charset="0"/>
                </a:rPr>
                <a:t>基礎生物學蘊含的知識提示，在涉及的人群和幹預措施的所有變化範圍內，重要結果的效應尺度或多或少相同這一點應看似合理</a:t>
              </a:r>
              <a:r>
                <a:rPr lang="zh-TW" altLang="en-US" sz="1100" dirty="0">
                  <a:latin typeface="Times New Roman" pitchFamily="18" charset="0"/>
                  <a:cs typeface="Times New Roman" pitchFamily="18" charset="0"/>
                </a:rPr>
                <a:t>；</a:t>
              </a:r>
              <a:endParaRPr lang="zh-CN" altLang="en-US" sz="1100" dirty="0">
                <a:ea typeface="楷体_GB2312" pitchFamily="49" charset="-122"/>
              </a:endParaRPr>
            </a:p>
          </p:txBody>
        </p:sp>
      </p:grpSp>
    </p:spTree>
    <p:extLst>
      <p:ext uri="{BB962C8B-B14F-4D97-AF65-F5344CB8AC3E}">
        <p14:creationId xmlns:p14="http://schemas.microsoft.com/office/powerpoint/2010/main" val="144072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700" dirty="0">
              <a:ea typeface="楷体_GB2312" pitchFamily="49" charset="-122"/>
            </a:endParaRPr>
          </a:p>
        </p:txBody>
      </p:sp>
      <p:grpSp>
        <p:nvGrpSpPr>
          <p:cNvPr id="159" name="组合 158"/>
          <p:cNvGrpSpPr/>
          <p:nvPr/>
        </p:nvGrpSpPr>
        <p:grpSpPr>
          <a:xfrm>
            <a:off x="2505039" y="566749"/>
            <a:ext cx="6746537" cy="4767492"/>
            <a:chOff x="2522970" y="718919"/>
            <a:chExt cx="6746536" cy="4767492"/>
          </a:xfrm>
        </p:grpSpPr>
        <p:grpSp>
          <p:nvGrpSpPr>
            <p:cNvPr id="157" name="组合 156"/>
            <p:cNvGrpSpPr/>
            <p:nvPr/>
          </p:nvGrpSpPr>
          <p:grpSpPr>
            <a:xfrm>
              <a:off x="2522970" y="1405272"/>
              <a:ext cx="6746536" cy="4081139"/>
              <a:chOff x="2522970" y="1073567"/>
              <a:chExt cx="6746536" cy="4081139"/>
            </a:xfrm>
          </p:grpSpPr>
          <p:sp>
            <p:nvSpPr>
              <p:cNvPr id="155" name="矩形 154"/>
              <p:cNvSpPr/>
              <p:nvPr/>
            </p:nvSpPr>
            <p:spPr bwMode="auto">
              <a:xfrm>
                <a:off x="4885137" y="3706848"/>
                <a:ext cx="4384369" cy="1447858"/>
              </a:xfrm>
              <a:prstGeom prst="rect">
                <a:avLst/>
              </a:prstGeom>
              <a:solidFill>
                <a:schemeClr val="accent1">
                  <a:alpha val="0"/>
                </a:schemeClr>
              </a:solidFill>
              <a:ln w="6350">
                <a:solidFill>
                  <a:srgbClr val="FF091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56" name="组合 155"/>
              <p:cNvGrpSpPr/>
              <p:nvPr/>
            </p:nvGrpSpPr>
            <p:grpSpPr>
              <a:xfrm>
                <a:off x="2522970" y="1073567"/>
                <a:ext cx="6635494" cy="4005682"/>
                <a:chOff x="2522970" y="1073567"/>
                <a:chExt cx="6635494" cy="4005682"/>
              </a:xfrm>
            </p:grpSpPr>
            <p:sp>
              <p:nvSpPr>
                <p:cNvPr id="10" name="Rectangle 84"/>
                <p:cNvSpPr>
                  <a:spLocks noChangeArrowheads="1"/>
                </p:cNvSpPr>
                <p:nvPr/>
              </p:nvSpPr>
              <p:spPr bwMode="auto">
                <a:xfrm>
                  <a:off x="2523302" y="1073567"/>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1</a:t>
                  </a:r>
                  <a:r>
                    <a:rPr lang="zh-CN" altLang="en-US" sz="1000" dirty="0"/>
                    <a:t>、確定臨床問題及類型（</a:t>
                  </a:r>
                  <a:r>
                    <a:rPr lang="en-US" altLang="zh-CN" sz="1000" i="1" dirty="0">
                      <a:latin typeface="Times New Roman" pitchFamily="18" charset="0"/>
                      <a:cs typeface="Times New Roman" pitchFamily="18" charset="0"/>
                    </a:rPr>
                    <a:t>PICO</a:t>
                  </a:r>
                  <a:r>
                    <a:rPr lang="zh-CN" altLang="en-US" sz="1000" dirty="0"/>
                    <a:t>）</a:t>
                  </a:r>
                  <a:endParaRPr lang="en-US" altLang="zh-CN" sz="1000" dirty="0"/>
                </a:p>
              </p:txBody>
            </p:sp>
            <p:sp>
              <p:nvSpPr>
                <p:cNvPr id="17" name="Rectangle 84"/>
                <p:cNvSpPr>
                  <a:spLocks noChangeArrowheads="1"/>
                </p:cNvSpPr>
                <p:nvPr/>
              </p:nvSpPr>
              <p:spPr bwMode="auto">
                <a:xfrm>
                  <a:off x="2523302" y="1606703"/>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2</a:t>
                  </a:r>
                  <a:r>
                    <a:rPr lang="zh-CN" altLang="en-US" sz="1000" dirty="0"/>
                    <a:t>、檢索文獻</a:t>
                  </a:r>
                  <a:endParaRPr lang="en-US" altLang="zh-CN" sz="1000" dirty="0"/>
                </a:p>
              </p:txBody>
            </p:sp>
            <p:cxnSp>
              <p:nvCxnSpPr>
                <p:cNvPr id="3" name="直接连接符 2"/>
                <p:cNvCxnSpPr/>
                <p:nvPr/>
              </p:nvCxnSpPr>
              <p:spPr>
                <a:xfrm>
                  <a:off x="5042973" y="1401577"/>
                  <a:ext cx="1436" cy="676800"/>
                </a:xfrm>
                <a:prstGeom prst="line">
                  <a:avLst/>
                </a:prstGeom>
                <a:ln>
                  <a:tailEnd type="none"/>
                </a:ln>
              </p:spPr>
              <p:style>
                <a:lnRef idx="1">
                  <a:schemeClr val="dk1"/>
                </a:lnRef>
                <a:fillRef idx="0">
                  <a:schemeClr val="dk1"/>
                </a:fillRef>
                <a:effectRef idx="0">
                  <a:schemeClr val="dk1"/>
                </a:effectRef>
                <a:fontRef idx="minor">
                  <a:schemeClr val="tx1"/>
                </a:fontRef>
              </p:style>
            </p:cxnSp>
            <p:sp>
              <p:nvSpPr>
                <p:cNvPr id="84" name="Rectangle 84"/>
                <p:cNvSpPr>
                  <a:spLocks noChangeArrowheads="1"/>
                </p:cNvSpPr>
                <p:nvPr/>
              </p:nvSpPr>
              <p:spPr bwMode="auto">
                <a:xfrm>
                  <a:off x="2523303" y="2143300"/>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3</a:t>
                  </a:r>
                  <a:r>
                    <a:rPr lang="zh-CN" altLang="en-US" sz="1000" dirty="0"/>
                    <a:t>、篩選文獻</a:t>
                  </a:r>
                  <a:endParaRPr lang="en-US" altLang="zh-CN" sz="1000" dirty="0"/>
                </a:p>
              </p:txBody>
            </p:sp>
            <p:cxnSp>
              <p:nvCxnSpPr>
                <p:cNvPr id="85" name="直接连接符 84"/>
                <p:cNvCxnSpPr/>
                <p:nvPr/>
              </p:nvCxnSpPr>
              <p:spPr>
                <a:xfrm>
                  <a:off x="3603635" y="1876905"/>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86" name="Rectangle 84"/>
                <p:cNvSpPr>
                  <a:spLocks noChangeArrowheads="1"/>
                </p:cNvSpPr>
                <p:nvPr/>
              </p:nvSpPr>
              <p:spPr bwMode="auto">
                <a:xfrm>
                  <a:off x="2522970" y="2676436"/>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4</a:t>
                  </a:r>
                  <a:r>
                    <a:rPr lang="zh-CN" altLang="en-US" sz="1000" dirty="0"/>
                    <a:t>、文獻質量評價</a:t>
                  </a:r>
                  <a:endParaRPr lang="en-US" altLang="zh-CN" sz="1000" dirty="0"/>
                </a:p>
              </p:txBody>
            </p:sp>
            <p:cxnSp>
              <p:nvCxnSpPr>
                <p:cNvPr id="87" name="直接连接符 86"/>
                <p:cNvCxnSpPr/>
                <p:nvPr/>
              </p:nvCxnSpPr>
              <p:spPr>
                <a:xfrm>
                  <a:off x="3603302" y="2410041"/>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88" name="Rectangle 84"/>
                <p:cNvSpPr>
                  <a:spLocks noChangeArrowheads="1"/>
                </p:cNvSpPr>
                <p:nvPr/>
              </p:nvSpPr>
              <p:spPr bwMode="auto">
                <a:xfrm>
                  <a:off x="2522970" y="3209572"/>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5</a:t>
                  </a:r>
                  <a:r>
                    <a:rPr lang="zh-CN" altLang="en-US" sz="1000" dirty="0"/>
                    <a:t>、資料提取</a:t>
                  </a:r>
                  <a:endParaRPr lang="en-US" altLang="zh-CN" sz="1000" dirty="0"/>
                </a:p>
              </p:txBody>
            </p:sp>
            <p:cxnSp>
              <p:nvCxnSpPr>
                <p:cNvPr id="89" name="直接连接符 88"/>
                <p:cNvCxnSpPr/>
                <p:nvPr/>
              </p:nvCxnSpPr>
              <p:spPr>
                <a:xfrm>
                  <a:off x="3603302" y="2943177"/>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90" name="Rectangle 84"/>
                <p:cNvSpPr>
                  <a:spLocks noChangeArrowheads="1"/>
                </p:cNvSpPr>
                <p:nvPr/>
              </p:nvSpPr>
              <p:spPr bwMode="auto">
                <a:xfrm>
                  <a:off x="2523303" y="3742708"/>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6</a:t>
                  </a:r>
                  <a:r>
                    <a:rPr lang="zh-CN" altLang="en-US" sz="1000" dirty="0"/>
                    <a:t>、資料分析</a:t>
                  </a:r>
                  <a:endParaRPr lang="en-US" altLang="zh-CN" sz="1000" dirty="0"/>
                </a:p>
              </p:txBody>
            </p:sp>
            <p:cxnSp>
              <p:nvCxnSpPr>
                <p:cNvPr id="91" name="直接连接符 90"/>
                <p:cNvCxnSpPr/>
                <p:nvPr/>
              </p:nvCxnSpPr>
              <p:spPr>
                <a:xfrm>
                  <a:off x="3603635" y="3476313"/>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92" name="Rectangle 84"/>
                <p:cNvSpPr>
                  <a:spLocks noChangeArrowheads="1"/>
                </p:cNvSpPr>
                <p:nvPr/>
              </p:nvSpPr>
              <p:spPr bwMode="auto">
                <a:xfrm>
                  <a:off x="2522970" y="4275844"/>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7</a:t>
                  </a:r>
                  <a:r>
                    <a:rPr lang="zh-CN" altLang="en-US" sz="1000" dirty="0"/>
                    <a:t>、解釋結果、撰寫報告</a:t>
                  </a:r>
                  <a:endParaRPr lang="en-US" altLang="zh-CN" sz="1000" dirty="0"/>
                </a:p>
              </p:txBody>
            </p:sp>
            <p:cxnSp>
              <p:nvCxnSpPr>
                <p:cNvPr id="93" name="直接连接符 92"/>
                <p:cNvCxnSpPr/>
                <p:nvPr/>
              </p:nvCxnSpPr>
              <p:spPr>
                <a:xfrm>
                  <a:off x="3603302" y="4009449"/>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94" name="Rectangle 84"/>
                <p:cNvSpPr>
                  <a:spLocks noChangeArrowheads="1"/>
                </p:cNvSpPr>
                <p:nvPr/>
              </p:nvSpPr>
              <p:spPr bwMode="auto">
                <a:xfrm>
                  <a:off x="2522970" y="4812441"/>
                  <a:ext cx="2160000"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ltLang="zh-CN" sz="1000" dirty="0"/>
                    <a:t>8</a:t>
                  </a:r>
                  <a:r>
                    <a:rPr lang="zh-CN" altLang="en-US" sz="1000" dirty="0"/>
                    <a:t>、更新系統評價</a:t>
                  </a:r>
                  <a:endParaRPr lang="en-US" altLang="zh-CN" sz="1000" dirty="0"/>
                </a:p>
              </p:txBody>
            </p:sp>
            <p:cxnSp>
              <p:nvCxnSpPr>
                <p:cNvPr id="95" name="直接连接符 94"/>
                <p:cNvCxnSpPr/>
                <p:nvPr/>
              </p:nvCxnSpPr>
              <p:spPr>
                <a:xfrm>
                  <a:off x="3603302" y="4546046"/>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4682970" y="1740074"/>
                  <a:ext cx="54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5040169" y="1406057"/>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5042970" y="2073755"/>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06" name="Rectangle 84"/>
                <p:cNvSpPr>
                  <a:spLocks noChangeArrowheads="1"/>
                </p:cNvSpPr>
                <p:nvPr/>
              </p:nvSpPr>
              <p:spPr bwMode="auto">
                <a:xfrm>
                  <a:off x="5222969" y="1273360"/>
                  <a:ext cx="2268409"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制定檢索詞和檢索策略計算機檢索</a:t>
                  </a:r>
                  <a:endParaRPr lang="en-US" altLang="zh-CN" sz="1000" dirty="0"/>
                </a:p>
              </p:txBody>
            </p:sp>
            <p:sp>
              <p:nvSpPr>
                <p:cNvPr id="107" name="Rectangle 84"/>
                <p:cNvSpPr>
                  <a:spLocks noChangeArrowheads="1"/>
                </p:cNvSpPr>
                <p:nvPr/>
              </p:nvSpPr>
              <p:spPr bwMode="auto">
                <a:xfrm>
                  <a:off x="5222969" y="1606540"/>
                  <a:ext cx="2268409"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手工檢索</a:t>
                  </a:r>
                  <a:endParaRPr lang="en-US" altLang="zh-CN" sz="1000" dirty="0"/>
                </a:p>
              </p:txBody>
            </p:sp>
            <p:sp>
              <p:nvSpPr>
                <p:cNvPr id="108" name="Rectangle 84"/>
                <p:cNvSpPr>
                  <a:spLocks noChangeArrowheads="1"/>
                </p:cNvSpPr>
                <p:nvPr/>
              </p:nvSpPr>
              <p:spPr bwMode="auto">
                <a:xfrm>
                  <a:off x="5220169" y="1940385"/>
                  <a:ext cx="2268409"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追蹤參考文獻</a:t>
                  </a:r>
                  <a:endParaRPr lang="en-US" altLang="zh-CN" sz="1000" dirty="0"/>
                </a:p>
              </p:txBody>
            </p:sp>
            <p:cxnSp>
              <p:nvCxnSpPr>
                <p:cNvPr id="116" name="直接连接符 115"/>
                <p:cNvCxnSpPr/>
                <p:nvPr/>
              </p:nvCxnSpPr>
              <p:spPr>
                <a:xfrm>
                  <a:off x="5048995" y="3488281"/>
                  <a:ext cx="1436" cy="781259"/>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4687207" y="3876078"/>
                  <a:ext cx="36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5044406" y="3488281"/>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5047207" y="4267886"/>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0" name="Rectangle 84"/>
                <p:cNvSpPr>
                  <a:spLocks noChangeArrowheads="1"/>
                </p:cNvSpPr>
                <p:nvPr/>
              </p:nvSpPr>
              <p:spPr bwMode="auto">
                <a:xfrm>
                  <a:off x="5227206" y="3355584"/>
                  <a:ext cx="999023"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定性分析</a:t>
                  </a:r>
                  <a:endParaRPr lang="en-US" altLang="zh-CN" sz="1000" dirty="0"/>
                </a:p>
              </p:txBody>
            </p:sp>
            <p:sp>
              <p:nvSpPr>
                <p:cNvPr id="121" name="Rectangle 84"/>
                <p:cNvSpPr>
                  <a:spLocks noChangeArrowheads="1"/>
                </p:cNvSpPr>
                <p:nvPr/>
              </p:nvSpPr>
              <p:spPr bwMode="auto">
                <a:xfrm>
                  <a:off x="6692418" y="3789386"/>
                  <a:ext cx="999023"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同質性好</a:t>
                  </a:r>
                  <a:endParaRPr lang="en-US" altLang="zh-CN" sz="1000" dirty="0"/>
                </a:p>
              </p:txBody>
            </p:sp>
            <p:sp>
              <p:nvSpPr>
                <p:cNvPr id="122" name="Rectangle 84"/>
                <p:cNvSpPr>
                  <a:spLocks noChangeArrowheads="1"/>
                </p:cNvSpPr>
                <p:nvPr/>
              </p:nvSpPr>
              <p:spPr bwMode="auto">
                <a:xfrm>
                  <a:off x="5224406" y="4134516"/>
                  <a:ext cx="999023"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定量分析</a:t>
                  </a:r>
                  <a:endParaRPr lang="en-US" altLang="zh-CN" sz="1000" dirty="0"/>
                </a:p>
              </p:txBody>
            </p:sp>
            <p:cxnSp>
              <p:nvCxnSpPr>
                <p:cNvPr id="125" name="直接连接符 124"/>
                <p:cNvCxnSpPr/>
                <p:nvPr/>
              </p:nvCxnSpPr>
              <p:spPr>
                <a:xfrm>
                  <a:off x="6514206" y="3924529"/>
                  <a:ext cx="1436" cy="690781"/>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a:off x="6226229" y="4267886"/>
                  <a:ext cx="288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a:off x="6509617" y="3924529"/>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6512418" y="4613656"/>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31" name="Rectangle 84"/>
                <p:cNvSpPr>
                  <a:spLocks noChangeArrowheads="1"/>
                </p:cNvSpPr>
                <p:nvPr/>
              </p:nvSpPr>
              <p:spPr bwMode="auto">
                <a:xfrm>
                  <a:off x="6692418" y="4477545"/>
                  <a:ext cx="999023"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同質性差</a:t>
                  </a:r>
                  <a:endParaRPr lang="en-US" altLang="zh-CN" sz="1000" dirty="0"/>
                </a:p>
              </p:txBody>
            </p:sp>
            <p:sp>
              <p:nvSpPr>
                <p:cNvPr id="132" name="Rectangle 84"/>
                <p:cNvSpPr>
                  <a:spLocks noChangeArrowheads="1"/>
                </p:cNvSpPr>
                <p:nvPr/>
              </p:nvSpPr>
              <p:spPr bwMode="auto">
                <a:xfrm>
                  <a:off x="8159441" y="4139155"/>
                  <a:ext cx="999023" cy="26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隨機效應模型</a:t>
                  </a:r>
                  <a:endParaRPr lang="en-US" altLang="zh-CN" sz="1000" dirty="0"/>
                </a:p>
              </p:txBody>
            </p:sp>
            <p:cxnSp>
              <p:nvCxnSpPr>
                <p:cNvPr id="133" name="直接连接符 132"/>
                <p:cNvCxnSpPr/>
                <p:nvPr/>
              </p:nvCxnSpPr>
              <p:spPr>
                <a:xfrm>
                  <a:off x="7980854" y="4272136"/>
                  <a:ext cx="0" cy="673913"/>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7691441" y="4610915"/>
                  <a:ext cx="468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7974829" y="4272136"/>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7977630" y="4942215"/>
                  <a:ext cx="180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38" name="Rectangle 84"/>
                <p:cNvSpPr>
                  <a:spLocks noChangeArrowheads="1"/>
                </p:cNvSpPr>
                <p:nvPr/>
              </p:nvSpPr>
              <p:spPr bwMode="auto">
                <a:xfrm>
                  <a:off x="8157630" y="3789385"/>
                  <a:ext cx="999023" cy="26674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固定效應模型</a:t>
                  </a:r>
                  <a:endParaRPr lang="en-US" altLang="zh-CN" sz="1000" dirty="0"/>
                </a:p>
              </p:txBody>
            </p:sp>
            <p:cxnSp>
              <p:nvCxnSpPr>
                <p:cNvPr id="139" name="直接连接符 138"/>
                <p:cNvCxnSpPr/>
                <p:nvPr/>
              </p:nvCxnSpPr>
              <p:spPr>
                <a:xfrm>
                  <a:off x="7691441" y="3928265"/>
                  <a:ext cx="46800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41" name="Rectangle 84"/>
                <p:cNvSpPr>
                  <a:spLocks noChangeArrowheads="1"/>
                </p:cNvSpPr>
                <p:nvPr/>
              </p:nvSpPr>
              <p:spPr bwMode="auto">
                <a:xfrm>
                  <a:off x="8159441" y="4476002"/>
                  <a:ext cx="999023" cy="26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亞組分析</a:t>
                  </a:r>
                  <a:endParaRPr lang="en-US" altLang="zh-CN" sz="1000" dirty="0"/>
                </a:p>
              </p:txBody>
            </p:sp>
            <p:sp>
              <p:nvSpPr>
                <p:cNvPr id="142" name="Rectangle 84"/>
                <p:cNvSpPr>
                  <a:spLocks noChangeArrowheads="1"/>
                </p:cNvSpPr>
                <p:nvPr/>
              </p:nvSpPr>
              <p:spPr bwMode="auto">
                <a:xfrm>
                  <a:off x="8159441" y="4812849"/>
                  <a:ext cx="999023" cy="266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000" dirty="0"/>
                    <a:t>敏感性分析</a:t>
                  </a:r>
                  <a:endParaRPr lang="en-US" altLang="zh-CN" sz="1000" dirty="0"/>
                </a:p>
              </p:txBody>
            </p:sp>
            <p:cxnSp>
              <p:nvCxnSpPr>
                <p:cNvPr id="153" name="直接连接符 152"/>
                <p:cNvCxnSpPr/>
                <p:nvPr/>
              </p:nvCxnSpPr>
              <p:spPr>
                <a:xfrm>
                  <a:off x="3606175" y="1339474"/>
                  <a:ext cx="2540" cy="267066"/>
                </a:xfrm>
                <a:prstGeom prst="line">
                  <a:avLst/>
                </a:prstGeom>
                <a:ln>
                  <a:tailEnd type="triangle"/>
                </a:ln>
              </p:spPr>
              <p:style>
                <a:lnRef idx="1">
                  <a:schemeClr val="dk1"/>
                </a:lnRef>
                <a:fillRef idx="0">
                  <a:schemeClr val="dk1"/>
                </a:fillRef>
                <a:effectRef idx="0">
                  <a:schemeClr val="dk1"/>
                </a:effectRef>
                <a:fontRef idx="minor">
                  <a:schemeClr val="tx1"/>
                </a:fontRef>
              </p:style>
            </p:cxnSp>
          </p:grpSp>
        </p:grpSp>
        <p:sp>
          <p:nvSpPr>
            <p:cNvPr id="158" name="矩形 157"/>
            <p:cNvSpPr/>
            <p:nvPr/>
          </p:nvSpPr>
          <p:spPr>
            <a:xfrm>
              <a:off x="2522970" y="718919"/>
              <a:ext cx="6746534" cy="369332"/>
            </a:xfrm>
            <a:prstGeom prst="rect">
              <a:avLst/>
            </a:prstGeom>
          </p:spPr>
          <p:txBody>
            <a:bodyPr wrap="square">
              <a:spAutoFit/>
            </a:bodyPr>
            <a:lstStyle/>
            <a:p>
              <a:pPr algn="ctr">
                <a:lnSpc>
                  <a:spcPct val="150000"/>
                </a:lnSpc>
              </a:pPr>
              <a:r>
                <a:rPr lang="zh-CN" altLang="en-US" sz="1200" dirty="0">
                  <a:latin typeface="Times New Roman" pitchFamily="18" charset="0"/>
                  <a:cs typeface="Times New Roman" pitchFamily="18" charset="0"/>
                </a:rPr>
                <a:t>系統評價</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systematic review</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基本方法和步驟：</a:t>
              </a:r>
            </a:p>
          </p:txBody>
        </p:sp>
      </p:grpSp>
    </p:spTree>
    <p:extLst>
      <p:ext uri="{BB962C8B-B14F-4D97-AF65-F5344CB8AC3E}">
        <p14:creationId xmlns:p14="http://schemas.microsoft.com/office/powerpoint/2010/main" val="3820662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11591"/>
            <a:ext cx="852487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400" dirty="0">
                <a:ea typeface="楷体_GB2312" pitchFamily="49" charset="-122"/>
              </a:rPr>
              <a:t>診斷試驗的系統評價 </a:t>
            </a:r>
            <a:r>
              <a:rPr lang="en-US" altLang="zh-CN" sz="1200" dirty="0">
                <a:ea typeface="楷体_GB2312" pitchFamily="49" charset="-122"/>
              </a:rPr>
              <a:t>(</a:t>
            </a:r>
            <a:r>
              <a:rPr lang="en-US" altLang="zh-CN" sz="1200" i="1" dirty="0">
                <a:latin typeface="Times New Roman" pitchFamily="18" charset="0"/>
                <a:ea typeface="楷体_GB2312" pitchFamily="49" charset="-122"/>
                <a:cs typeface="Times New Roman" pitchFamily="18" charset="0"/>
              </a:rPr>
              <a:t>systematic review</a:t>
            </a:r>
            <a:r>
              <a:rPr lang="en-US" altLang="zh-CN" sz="1200" dirty="0">
                <a:ea typeface="楷体_GB2312" pitchFamily="49" charset="-122"/>
              </a:rPr>
              <a:t>)</a:t>
            </a:r>
            <a:endParaRPr lang="zh-CN" altLang="en-US" sz="1200" dirty="0">
              <a:ea typeface="楷体_GB2312" pitchFamily="49" charset="-122"/>
            </a:endParaRPr>
          </a:p>
        </p:txBody>
      </p:sp>
      <p:sp>
        <p:nvSpPr>
          <p:cNvPr id="9" name="矩形 3"/>
          <p:cNvSpPr>
            <a:spLocks noChangeArrowheads="1"/>
          </p:cNvSpPr>
          <p:nvPr/>
        </p:nvSpPr>
        <p:spPr bwMode="auto">
          <a:xfrm>
            <a:off x="32871" y="265075"/>
            <a:ext cx="79800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原始研究</a:t>
            </a:r>
            <a:r>
              <a:rPr lang="en-US" altLang="zh-CN" sz="1200" dirty="0"/>
              <a:t>(</a:t>
            </a:r>
            <a:r>
              <a:rPr lang="zh-CN" altLang="en-US" sz="1200" dirty="0"/>
              <a:t>「元」</a:t>
            </a:r>
            <a:r>
              <a:rPr lang="en-US" altLang="zh-CN" sz="1200" dirty="0"/>
              <a:t>)</a:t>
            </a:r>
            <a:r>
              <a:rPr lang="zh-CN" altLang="en-US" sz="1300" dirty="0"/>
              <a:t>的檢索和選擇</a:t>
            </a:r>
            <a:endParaRPr lang="zh-CN" altLang="en-US" sz="1300" dirty="0">
              <a:solidFill>
                <a:srgbClr val="000000"/>
              </a:solidFill>
              <a:latin typeface="Times New Roman" pitchFamily="18" charset="0"/>
              <a:cs typeface="Times New Roman" pitchFamily="18" charset="0"/>
            </a:endParaRPr>
          </a:p>
        </p:txBody>
      </p:sp>
      <p:grpSp>
        <p:nvGrpSpPr>
          <p:cNvPr id="2" name="组合 1"/>
          <p:cNvGrpSpPr/>
          <p:nvPr/>
        </p:nvGrpSpPr>
        <p:grpSpPr>
          <a:xfrm>
            <a:off x="798324" y="548403"/>
            <a:ext cx="10029633" cy="5405312"/>
            <a:chOff x="943169" y="611956"/>
            <a:chExt cx="10029634" cy="5405312"/>
          </a:xfrm>
        </p:grpSpPr>
        <p:sp>
          <p:nvSpPr>
            <p:cNvPr id="5" name="矩形 4"/>
            <p:cNvSpPr/>
            <p:nvPr/>
          </p:nvSpPr>
          <p:spPr>
            <a:xfrm>
              <a:off x="943178" y="611956"/>
              <a:ext cx="10029621"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提出一個好的問題，用可靠的方法來回答這個問題；常見的臨床問題主要涉及疾病的病因、診斷、預防、治療、預後及不良反應，根據需要瞭解的資訊又分為：背景問題</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background</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questions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和前景問題</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foreground</a:t>
              </a:r>
              <a:r>
                <a:rPr lang="zh-CN" altLang="en-US"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questions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，背景問題是關於某種疾病、某一診斷技術或某一干預措施的一般知識，前景問題涉及臨床診斷、治療的具體知識，通常將前景問題歸納為四個要素：研究對象</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participants</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、幹預措施</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interventions</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、對照</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comparisons</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、結局</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outcomes</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O</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；檢索詞的制定主要依據 </a:t>
              </a:r>
              <a:r>
                <a:rPr lang="en-US" altLang="zh-CN" sz="1100" i="1" dirty="0">
                  <a:latin typeface="Times New Roman" pitchFamily="18" charset="0"/>
                  <a:cs typeface="Times New Roman" pitchFamily="18" charset="0"/>
                </a:rPr>
                <a:t>PICO</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原則，但是如果同時運用四要素，因為所提出的臨床問題的特異性在該數據庫中不能體現，檢索到的文獻數量可能會非常有限，因此檢索詞主要來源於 </a:t>
              </a:r>
              <a:r>
                <a:rPr lang="en-US" altLang="zh-CN" sz="1100" i="1" dirty="0">
                  <a:latin typeface="Times New Roman" pitchFamily="18" charset="0"/>
                  <a:cs typeface="Times New Roman" pitchFamily="18" charset="0"/>
                </a:rPr>
                <a:t>P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研究對象</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 </a:t>
              </a:r>
              <a:r>
                <a:rPr lang="en-US" altLang="zh-CN" sz="1100" i="1" dirty="0">
                  <a:latin typeface="Times New Roman" pitchFamily="18" charset="0"/>
                  <a:cs typeface="Times New Roman" pitchFamily="18" charset="0"/>
                </a:rPr>
                <a:t>I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幹預措施</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，而較少採用 </a:t>
              </a:r>
              <a:r>
                <a:rPr lang="en-US" altLang="zh-CN" sz="1100" i="1" dirty="0">
                  <a:latin typeface="Times New Roman" pitchFamily="18" charset="0"/>
                  <a:cs typeface="Times New Roman" pitchFamily="18" charset="0"/>
                </a:rPr>
                <a:t>C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對照措施</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和 </a:t>
              </a:r>
              <a:r>
                <a:rPr lang="en-US" altLang="zh-CN" sz="1100" i="1" dirty="0">
                  <a:latin typeface="Times New Roman" pitchFamily="18" charset="0"/>
                  <a:cs typeface="Times New Roman" pitchFamily="18" charset="0"/>
                </a:rPr>
                <a:t>O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結局指標</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，當根據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和</a:t>
              </a:r>
              <a:r>
                <a:rPr lang="zh-CN" altLang="en-US" sz="1100" i="1"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I </a:t>
              </a:r>
              <a:r>
                <a:rPr lang="zh-CN" altLang="en-US" sz="1100" dirty="0">
                  <a:latin typeface="Times New Roman" pitchFamily="18" charset="0"/>
                  <a:cs typeface="Times New Roman" pitchFamily="18" charset="0"/>
                </a:rPr>
                <a:t>檢索結果太多時，可以考慮通過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和 </a:t>
              </a:r>
              <a:r>
                <a:rPr lang="en-US" altLang="zh-CN" sz="1100" i="1" dirty="0">
                  <a:latin typeface="Times New Roman" pitchFamily="18" charset="0"/>
                  <a:cs typeface="Times New Roman" pitchFamily="18" charset="0"/>
                </a:rPr>
                <a:t>O</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進行限定；</a:t>
              </a:r>
              <a:endParaRPr lang="en-US" altLang="zh-CN" sz="1100" dirty="0">
                <a:latin typeface="Times New Roman" pitchFamily="18" charset="0"/>
                <a:cs typeface="Times New Roman" pitchFamily="18" charset="0"/>
              </a:endParaRPr>
            </a:p>
          </p:txBody>
        </p:sp>
        <p:sp>
          <p:nvSpPr>
            <p:cNvPr id="10" name="矩形 9"/>
            <p:cNvSpPr/>
            <p:nvPr/>
          </p:nvSpPr>
          <p:spPr>
            <a:xfrm>
              <a:off x="943180" y="1973867"/>
              <a:ext cx="10029620"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一般來說，製作系統評價的數據庫選擇應至少包括：</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科克倫圖書館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the</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Cochrane library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中的科克倫臨床對照試驗中心數據庫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Cochrane Central Register of Controlled </a:t>
              </a:r>
              <a:r>
                <a:rPr lang="en-US" altLang="zh-CN" sz="1000" i="1" dirty="0" err="1">
                  <a:solidFill>
                    <a:srgbClr val="000000"/>
                  </a:solidFill>
                  <a:latin typeface="Times New Roman" pitchFamily="18" charset="0"/>
                  <a:cs typeface="Times New Roman" pitchFamily="18" charset="0"/>
                </a:rPr>
                <a:t>Trials</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CENTRA</a:t>
              </a:r>
              <a:r>
                <a:rPr lang="en-US" altLang="zh-CN" sz="1000" dirty="0" err="1">
                  <a:solidFill>
                    <a:srgbClr val="000000"/>
                  </a:solidFill>
                  <a:latin typeface="Times New Roman" pitchFamily="18" charset="0"/>
                  <a:cs typeface="Times New Roman" pitchFamily="18" charset="0"/>
                </a:rPr>
                <a:t>L;</a:t>
              </a:r>
              <a:r>
                <a:rPr lang="en-US" altLang="zh-CN" sz="1000" i="1" dirty="0" err="1">
                  <a:solidFill>
                    <a:srgbClr val="000000"/>
                  </a:solidFill>
                  <a:latin typeface="Times New Roman" pitchFamily="18" charset="0"/>
                  <a:cs typeface="Times New Roman" pitchFamily="18" charset="0"/>
                </a:rPr>
                <a:t>Clinical</a:t>
              </a:r>
              <a:r>
                <a:rPr lang="en-US" altLang="zh-CN" sz="1000" i="1" dirty="0">
                  <a:solidFill>
                    <a:srgbClr val="000000"/>
                  </a:solidFill>
                  <a:latin typeface="Times New Roman" pitchFamily="18" charset="0"/>
                  <a:cs typeface="Times New Roman" pitchFamily="18" charset="0"/>
                </a:rPr>
                <a:t> Trials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、美國國家醫學圖書館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The National Library of </a:t>
              </a:r>
              <a:r>
                <a:rPr lang="en-US" altLang="zh-CN" sz="1000" i="1" dirty="0" err="1">
                  <a:latin typeface="Times New Roman" pitchFamily="18" charset="0"/>
                  <a:cs typeface="Times New Roman" pitchFamily="18" charset="0"/>
                </a:rPr>
                <a:t>Medicine</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NLM</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開發的國際性綜合生物醫學資訊書目數據庫</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MEDLINE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，可通過</a:t>
              </a:r>
              <a:r>
                <a:rPr lang="en-US" altLang="zh-CN" sz="1000" i="1" dirty="0">
                  <a:latin typeface="Times New Roman" pitchFamily="18" charset="0"/>
                  <a:cs typeface="Times New Roman" pitchFamily="18" charset="0"/>
                </a:rPr>
                <a:t>NLM</a:t>
              </a:r>
              <a:r>
                <a:rPr lang="zh-CN" altLang="en-US" sz="1100" dirty="0">
                  <a:latin typeface="Times New Roman" pitchFamily="18" charset="0"/>
                  <a:cs typeface="Times New Roman" pitchFamily="18" charset="0"/>
                </a:rPr>
                <a:t>下屬的國家生物技術資訊中心開發的生物醫學資訊檢索系統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PubMed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進行檢索，</a:t>
              </a: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、荷蘭 </a:t>
              </a:r>
              <a:r>
                <a:rPr lang="en-US" altLang="zh-CN" sz="1100" i="1" dirty="0">
                  <a:latin typeface="Times New Roman" pitchFamily="18" charset="0"/>
                  <a:cs typeface="Times New Roman" pitchFamily="18" charset="0"/>
                </a:rPr>
                <a:t>Elsevier Science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公司開發的 </a:t>
              </a:r>
              <a:r>
                <a:rPr lang="en-US" altLang="zh-CN" sz="1100" i="1" dirty="0">
                  <a:latin typeface="Times New Roman" pitchFamily="18" charset="0"/>
                  <a:cs typeface="Times New Roman" pitchFamily="18" charset="0"/>
                </a:rPr>
                <a:t>EMBASE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數據庫</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Excerpt </a:t>
              </a:r>
              <a:r>
                <a:rPr lang="en-US" altLang="zh-CN" sz="1000" i="1" dirty="0" err="1">
                  <a:latin typeface="Times New Roman" pitchFamily="18" charset="0"/>
                  <a:cs typeface="Times New Roman" pitchFamily="18" charset="0"/>
                </a:rPr>
                <a:t>Medica</a:t>
              </a:r>
              <a:r>
                <a:rPr lang="en-US" altLang="zh-CN" sz="1000" i="1" dirty="0">
                  <a:latin typeface="Times New Roman" pitchFamily="18" charset="0"/>
                  <a:cs typeface="Times New Roman" pitchFamily="18" charset="0"/>
                </a:rPr>
                <a:t> Database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、由中國醫學科學院醫學資訊研究所開發的中國生物醫學文獻數據庫</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Chinese Biological Medical </a:t>
              </a:r>
              <a:r>
                <a:rPr lang="en-US" altLang="zh-CN" sz="1000" i="1" dirty="0" err="1">
                  <a:latin typeface="Times New Roman" pitchFamily="18" charset="0"/>
                  <a:cs typeface="Times New Roman" pitchFamily="18" charset="0"/>
                </a:rPr>
                <a:t>Database</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CBM</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5</a:t>
              </a:r>
              <a:r>
                <a:rPr lang="zh-CN" altLang="en-US"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清華大學圖書館訂購的 </a:t>
              </a:r>
              <a:r>
                <a:rPr lang="en-US" altLang="zh-CN" sz="1100" i="1" dirty="0">
                  <a:latin typeface="Times New Roman" pitchFamily="18" charset="0"/>
                  <a:cs typeface="Times New Roman" pitchFamily="18" charset="0"/>
                </a:rPr>
                <a:t>Thomson Reuters</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公司開發的資訊檢索平臺 </a:t>
              </a:r>
              <a:r>
                <a:rPr lang="en-US" altLang="zh-CN" sz="1100" i="1" dirty="0">
                  <a:latin typeface="Times New Roman" pitchFamily="18" charset="0"/>
                  <a:cs typeface="Times New Roman" pitchFamily="18" charset="0"/>
                </a:rPr>
                <a:t>Web of Science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數據庫 等；</a:t>
              </a:r>
              <a:endParaRPr lang="en-US" altLang="zh-CN" sz="1100" dirty="0">
                <a:latin typeface="Times New Roman" pitchFamily="18" charset="0"/>
                <a:cs typeface="Times New Roman" pitchFamily="18" charset="0"/>
              </a:endParaRPr>
            </a:p>
          </p:txBody>
        </p:sp>
        <p:sp>
          <p:nvSpPr>
            <p:cNvPr id="12" name="矩形 11"/>
            <p:cNvSpPr/>
            <p:nvPr/>
          </p:nvSpPr>
          <p:spPr>
            <a:xfrm>
              <a:off x="943176" y="3335778"/>
              <a:ext cx="10029623" cy="623152"/>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科克倫圖書館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the</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Cochrane library</a:t>
              </a:r>
              <a:r>
                <a:rPr lang="en-US" altLang="zh-CN" sz="10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http://www.cochranelibrary.com/        http://dta.cochrane.org/       </a:t>
              </a:r>
            </a:p>
            <a:p>
              <a:pPr>
                <a:lnSpc>
                  <a:spcPct val="150000"/>
                </a:lnSpc>
              </a:pPr>
              <a:r>
                <a:rPr lang="zh-CN" altLang="en-US" sz="1100" dirty="0">
                  <a:solidFill>
                    <a:srgbClr val="000000"/>
                  </a:solidFill>
                  <a:latin typeface="Times New Roman" pitchFamily="18" charset="0"/>
                  <a:cs typeface="Times New Roman" pitchFamily="18" charset="0"/>
                </a:rPr>
                <a:t>      科克倫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Cochrane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協作網</a:t>
              </a:r>
              <a:r>
                <a:rPr lang="zh-CN" altLang="en-US" sz="1100" dirty="0">
                  <a:latin typeface="Times New Roman" pitchFamily="18" charset="0"/>
                  <a:cs typeface="Times New Roman" pitchFamily="18" charset="0"/>
                </a:rPr>
                <a:t>篩檢和診斷試驗方法學組</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Screening and Diagnostic Tests Methods </a:t>
              </a:r>
              <a:r>
                <a:rPr lang="en-US" altLang="zh-CN" sz="1000" i="1" dirty="0" err="1">
                  <a:latin typeface="Times New Roman" pitchFamily="18" charset="0"/>
                  <a:cs typeface="Times New Roman" pitchFamily="18" charset="0"/>
                </a:rPr>
                <a:t>Group</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SDYMG</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Phone</a:t>
              </a:r>
              <a:r>
                <a:rPr lang="en-US" altLang="zh-CN" sz="1100" dirty="0">
                  <a:latin typeface="Times New Roman" pitchFamily="18" charset="0"/>
                  <a:cs typeface="Times New Roman" pitchFamily="18" charset="0"/>
                </a:rPr>
                <a:t>: +31 20 5666945</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Email</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m.m.leeflang</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amc.uva.nl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3" name="矩形 12"/>
            <p:cNvSpPr/>
            <p:nvPr/>
          </p:nvSpPr>
          <p:spPr>
            <a:xfrm>
              <a:off x="943171" y="3935942"/>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campbell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圖書館</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The </a:t>
              </a:r>
              <a:r>
                <a:rPr lang="en-US" altLang="zh-CN" sz="1100" i="1" dirty="0" err="1">
                  <a:latin typeface="Times New Roman" pitchFamily="18" charset="0"/>
                  <a:cs typeface="Times New Roman" pitchFamily="18" charset="0"/>
                </a:rPr>
                <a:t>Capmbell</a:t>
              </a:r>
              <a:r>
                <a:rPr lang="en-US" altLang="zh-CN" sz="1100" i="1" dirty="0">
                  <a:latin typeface="Times New Roman" pitchFamily="18" charset="0"/>
                  <a:cs typeface="Times New Roman" pitchFamily="18" charset="0"/>
                </a:rPr>
                <a:t> library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http://www.campbellcollaboration.org/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4" name="矩形 13"/>
            <p:cNvSpPr/>
            <p:nvPr/>
          </p:nvSpPr>
          <p:spPr>
            <a:xfrm>
              <a:off x="943169" y="4282191"/>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MEDLINE</a:t>
              </a:r>
              <a:r>
                <a:rPr lang="zh-CN" altLang="en-US" sz="1100" dirty="0">
                  <a:latin typeface="Times New Roman" pitchFamily="18" charset="0"/>
                  <a:cs typeface="Times New Roman" pitchFamily="18" charset="0"/>
                </a:rPr>
                <a:t> 數據庫 ：   </a:t>
              </a:r>
              <a:r>
                <a:rPr lang="en-US" altLang="zh-CN" sz="1100" dirty="0">
                  <a:latin typeface="Times New Roman" pitchFamily="18" charset="0"/>
                  <a:cs typeface="Times New Roman" pitchFamily="18" charset="0"/>
                </a:rPr>
                <a:t>http://www.ncbi.nlm.nih.gov/pubmed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5" name="矩形 14"/>
            <p:cNvSpPr/>
            <p:nvPr/>
          </p:nvSpPr>
          <p:spPr>
            <a:xfrm>
              <a:off x="943174" y="4632272"/>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EMBASE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數據庫：   </a:t>
              </a:r>
              <a:r>
                <a:rPr lang="en-US" altLang="zh-CN" sz="1100" dirty="0">
                  <a:latin typeface="Times New Roman" pitchFamily="18" charset="0"/>
                  <a:cs typeface="Times New Roman" pitchFamily="18" charset="0"/>
                </a:rPr>
                <a:t>http://www.elsevier.com/solutions/embase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6" name="矩形 15"/>
            <p:cNvSpPr/>
            <p:nvPr/>
          </p:nvSpPr>
          <p:spPr>
            <a:xfrm>
              <a:off x="943174" y="4978521"/>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5</a:t>
              </a:r>
              <a:r>
                <a:rPr lang="zh-CN" altLang="en-US" sz="1100" dirty="0">
                  <a:latin typeface="Times New Roman" pitchFamily="18" charset="0"/>
                  <a:cs typeface="Times New Roman" pitchFamily="18" charset="0"/>
                </a:rPr>
                <a:t>、國際臨床化學和檢驗醫學聯合會</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IFCC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數據庫：  </a:t>
              </a:r>
              <a:r>
                <a:rPr lang="en-US" altLang="zh-CN" sz="1100" dirty="0">
                  <a:latin typeface="Times New Roman" pitchFamily="18" charset="0"/>
                  <a:cs typeface="Times New Roman" pitchFamily="18" charset="0"/>
                </a:rPr>
                <a:t>http://www.ifcc.org/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8" name="矩形 17"/>
            <p:cNvSpPr/>
            <p:nvPr/>
          </p:nvSpPr>
          <p:spPr>
            <a:xfrm>
              <a:off x="943174" y="5324770"/>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6</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Web of Science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數據庫清華大學圖書館入口：  </a:t>
              </a:r>
              <a:r>
                <a:rPr lang="en-US" altLang="zh-CN" sz="1100" dirty="0">
                  <a:latin typeface="Times New Roman" pitchFamily="18" charset="0"/>
                  <a:cs typeface="Times New Roman" pitchFamily="18" charset="0"/>
                </a:rPr>
                <a:t>https://apps.webofknowledge.com/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20" name="矩形 19"/>
            <p:cNvSpPr/>
            <p:nvPr/>
          </p:nvSpPr>
          <p:spPr>
            <a:xfrm>
              <a:off x="943174" y="5671019"/>
              <a:ext cx="10029629"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7</a:t>
              </a:r>
              <a:r>
                <a:rPr lang="zh-CN" altLang="en-US" sz="1100" dirty="0">
                  <a:latin typeface="Times New Roman" pitchFamily="18" charset="0"/>
                  <a:cs typeface="Times New Roman" pitchFamily="18" charset="0"/>
                </a:rPr>
                <a:t>、中國生物醫學文獻數據庫：  </a:t>
              </a:r>
              <a:r>
                <a:rPr lang="en-US" altLang="zh-CN" sz="1100" dirty="0">
                  <a:latin typeface="Times New Roman" pitchFamily="18" charset="0"/>
                  <a:cs typeface="Times New Roman" pitchFamily="18" charset="0"/>
                </a:rPr>
                <a:t>http://www.sinomed.ac.cn/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02034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TW" altLang="en-US" sz="1300" dirty="0"/>
              <a:t>「元」材料</a:t>
            </a:r>
            <a:r>
              <a:rPr lang="zh-CN" altLang="en-US" sz="1300" dirty="0"/>
              <a:t>檢索和選擇</a:t>
            </a:r>
            <a:endParaRPr lang="zh-CN" altLang="en-US" sz="1300" dirty="0">
              <a:solidFill>
                <a:srgbClr val="000000"/>
              </a:solidFill>
              <a:latin typeface="Times New Roman" pitchFamily="18" charset="0"/>
              <a:cs typeface="Times New Roman" pitchFamily="18" charset="0"/>
            </a:endParaRPr>
          </a:p>
        </p:txBody>
      </p:sp>
      <p:grpSp>
        <p:nvGrpSpPr>
          <p:cNvPr id="3" name="组合 2"/>
          <p:cNvGrpSpPr/>
          <p:nvPr/>
        </p:nvGrpSpPr>
        <p:grpSpPr>
          <a:xfrm>
            <a:off x="1702110" y="693179"/>
            <a:ext cx="8255712" cy="5187316"/>
            <a:chOff x="1702109" y="756550"/>
            <a:chExt cx="8255711" cy="5187316"/>
          </a:xfrm>
        </p:grpSpPr>
        <p:pic>
          <p:nvPicPr>
            <p:cNvPr id="3143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4413" y="1211537"/>
              <a:ext cx="7972235" cy="128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1702116" y="756550"/>
              <a:ext cx="8255704"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確定納入和排除原始研究的標準通常主要從以下幾個方面考慮，又簡稱 </a:t>
              </a:r>
              <a:r>
                <a:rPr lang="en-US" altLang="zh-CN" sz="1100" i="1" dirty="0">
                  <a:latin typeface="Times New Roman" pitchFamily="18" charset="0"/>
                  <a:cs typeface="Times New Roman" pitchFamily="18" charset="0"/>
                </a:rPr>
                <a:t>PICOS</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模式：</a:t>
              </a:r>
              <a:endParaRPr lang="en-US" altLang="zh-CN" sz="1100" dirty="0">
                <a:latin typeface="Times New Roman" pitchFamily="18" charset="0"/>
                <a:cs typeface="Times New Roman" pitchFamily="18" charset="0"/>
              </a:endParaRPr>
            </a:p>
          </p:txBody>
        </p:sp>
        <p:sp>
          <p:nvSpPr>
            <p:cNvPr id="18" name="矩形 17"/>
            <p:cNvSpPr/>
            <p:nvPr/>
          </p:nvSpPr>
          <p:spPr>
            <a:xfrm>
              <a:off x="1702114" y="2613393"/>
              <a:ext cx="8255702"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但是 </a:t>
              </a:r>
              <a:r>
                <a:rPr lang="en-US" altLang="zh-CN" sz="1100" i="1" dirty="0">
                  <a:latin typeface="Times New Roman" pitchFamily="18" charset="0"/>
                  <a:cs typeface="Times New Roman" pitchFamily="18" charset="0"/>
                </a:rPr>
                <a:t>PICOS</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模式對於診斷性試驗的研究並不完全適用，為此，通常又可以將診斷試驗研究歸納為四類問題，即：</a:t>
              </a:r>
              <a:endParaRPr lang="en-US" altLang="zh-CN" sz="1100" dirty="0">
                <a:latin typeface="Times New Roman" pitchFamily="18" charset="0"/>
                <a:cs typeface="Times New Roman" pitchFamily="18" charset="0"/>
              </a:endParaRPr>
            </a:p>
          </p:txBody>
        </p:sp>
        <p:sp>
          <p:nvSpPr>
            <p:cNvPr id="19" name="矩形 18"/>
            <p:cNvSpPr/>
            <p:nvPr/>
          </p:nvSpPr>
          <p:spPr>
            <a:xfrm>
              <a:off x="1702113" y="2959642"/>
              <a:ext cx="8255704" cy="854080"/>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、第一類問題：多指某疾病患者的檢測結果是否與正常人不同？</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例如「左心室功能不全患者腦鈉肽</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brain natriuretic </a:t>
              </a:r>
              <a:r>
                <a:rPr lang="en-US" altLang="zh-CN" sz="1000" i="1" dirty="0" err="1">
                  <a:latin typeface="Times New Roman" pitchFamily="18" charset="0"/>
                  <a:cs typeface="Times New Roman" pitchFamily="18" charset="0"/>
                </a:rPr>
                <a:t>peptide</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BNP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的檢測結果是否與正常人不同？」這類研究比較容易，</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有助於瞭解疾病的病理生理變化，但僅有這類研究的結果還不足以推薦應用於臨床疾病的診斷；</a:t>
              </a:r>
              <a:endParaRPr lang="en-US" altLang="zh-CN" sz="1100" dirty="0">
                <a:latin typeface="Times New Roman" pitchFamily="18" charset="0"/>
                <a:cs typeface="Times New Roman" pitchFamily="18" charset="0"/>
              </a:endParaRPr>
            </a:p>
          </p:txBody>
        </p:sp>
        <p:sp>
          <p:nvSpPr>
            <p:cNvPr id="20" name="矩形 19"/>
            <p:cNvSpPr/>
            <p:nvPr/>
          </p:nvSpPr>
          <p:spPr>
            <a:xfrm>
              <a:off x="1702113" y="3813722"/>
              <a:ext cx="8255704" cy="568041"/>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、第二類問題：具有某種檢測結果的人是否更容易患某病？</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例如「腦鈉肽</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BNP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增高的患者是否更易發生左心室功能不全？」</a:t>
              </a:r>
              <a:endParaRPr lang="en-US" altLang="zh-CN" sz="1100" dirty="0">
                <a:latin typeface="Times New Roman" pitchFamily="18" charset="0"/>
                <a:cs typeface="Times New Roman" pitchFamily="18" charset="0"/>
              </a:endParaRPr>
            </a:p>
          </p:txBody>
        </p:sp>
        <p:sp>
          <p:nvSpPr>
            <p:cNvPr id="21" name="矩形 20"/>
            <p:cNvSpPr/>
            <p:nvPr/>
          </p:nvSpPr>
          <p:spPr>
            <a:xfrm>
              <a:off x="1702113" y="4381763"/>
              <a:ext cx="8255704" cy="568041"/>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、第三類問題：在臨床疑診的患者中，診斷性試驗能否將患者與非患者區分開？</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例如「在可疑患有左心室功能不全的人群中，腦鈉肽</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BNP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的檢測結果能否診斷是否患有左心室功能不全？」</a:t>
              </a:r>
              <a:endParaRPr lang="en-US" altLang="zh-CN" sz="1100" dirty="0">
                <a:latin typeface="Times New Roman" pitchFamily="18" charset="0"/>
                <a:cs typeface="Times New Roman" pitchFamily="18" charset="0"/>
              </a:endParaRPr>
            </a:p>
          </p:txBody>
        </p:sp>
        <p:sp>
          <p:nvSpPr>
            <p:cNvPr id="22" name="矩形 21"/>
            <p:cNvSpPr/>
            <p:nvPr/>
          </p:nvSpPr>
          <p:spPr>
            <a:xfrm>
              <a:off x="1702117" y="4981927"/>
              <a:ext cx="8255703" cy="346249"/>
            </a:xfrm>
            <a:prstGeom prst="rect">
              <a:avLst/>
            </a:prstGeom>
          </p:spPr>
          <p:txBody>
            <a:bodyPr wrap="square">
              <a:spAutoFit/>
            </a:bodyPr>
            <a:lstStyle/>
            <a:p>
              <a:pPr>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、第四類問題：進行了某項檢測的患者與未做該項檢測的患者相比，是否有更好的結局？</a:t>
              </a:r>
              <a:endParaRPr lang="en-US" altLang="zh-CN" sz="1100" dirty="0">
                <a:latin typeface="Times New Roman" pitchFamily="18" charset="0"/>
                <a:cs typeface="Times New Roman" pitchFamily="18" charset="0"/>
              </a:endParaRPr>
            </a:p>
          </p:txBody>
        </p:sp>
        <p:sp>
          <p:nvSpPr>
            <p:cNvPr id="12" name="矩形 11"/>
            <p:cNvSpPr/>
            <p:nvPr/>
          </p:nvSpPr>
          <p:spPr>
            <a:xfrm>
              <a:off x="1702109" y="5389868"/>
              <a:ext cx="8255711" cy="553998"/>
            </a:xfrm>
            <a:prstGeom prst="rect">
              <a:avLst/>
            </a:prstGeom>
          </p:spPr>
          <p:txBody>
            <a:bodyPr wrap="square">
              <a:spAutoFit/>
            </a:bodyPr>
            <a:lstStyle/>
            <a:p>
              <a:pPr>
                <a:lnSpc>
                  <a:spcPct val="150000"/>
                </a:lnSpc>
              </a:pPr>
              <a:r>
                <a:rPr lang="zh-CN" altLang="en-US" sz="1000" dirty="0">
                  <a:solidFill>
                    <a:schemeClr val="accent6">
                      <a:lumMod val="60000"/>
                      <a:lumOff val="40000"/>
                    </a:schemeClr>
                  </a:solidFill>
                  <a:latin typeface="Times New Roman" pitchFamily="18" charset="0"/>
                  <a:cs typeface="Times New Roman" pitchFamily="18" charset="0"/>
                </a:rPr>
                <a:t>一般來說，診斷試驗系統評價課題的來源大致有兩個方面：一是來自臨床實踐的需要，二是來自診斷方法理論本身的發展，最佳選題產生在臨床需要與診斷方法內在發展邏輯的交叉點上；</a:t>
              </a:r>
              <a:endParaRPr lang="en-US" altLang="zh-CN" sz="1000" dirty="0">
                <a:solidFill>
                  <a:schemeClr val="accent6">
                    <a:lumMod val="60000"/>
                    <a:lumOff val="40000"/>
                  </a:schemeClr>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66473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a:t>
            </a:r>
            <a:r>
              <a:rPr lang="en-US" altLang="zh-CN" sz="1000" i="1" dirty="0" err="1">
                <a:solidFill>
                  <a:srgbClr val="000000"/>
                </a:solidFill>
                <a:latin typeface="Times New Roman" pitchFamily="18" charset="0"/>
                <a:cs typeface="Times New Roman" pitchFamily="18" charset="0"/>
              </a:rPr>
              <a:t>review</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SR</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rPr>
              <a:t>的</a:t>
            </a:r>
            <a:r>
              <a:rPr lang="zh-TW" altLang="en-US" sz="1300" dirty="0"/>
              <a:t>「元」材料</a:t>
            </a:r>
            <a:r>
              <a:rPr lang="zh-CN" altLang="en-US" sz="1300" dirty="0"/>
              <a:t>的</a:t>
            </a:r>
            <a:r>
              <a:rPr lang="zh-TW" altLang="en-US" sz="1300" dirty="0"/>
              <a:t>質量評價</a:t>
            </a:r>
            <a:r>
              <a:rPr lang="zh-CN" altLang="en-US" sz="1300" dirty="0">
                <a:solidFill>
                  <a:srgbClr val="000000"/>
                </a:solidFill>
                <a:latin typeface="Arial" pitchFamily="34" charset="0"/>
              </a:rPr>
              <a:t>：</a:t>
            </a:r>
            <a:r>
              <a:rPr lang="zh-CN" altLang="en-US" sz="900" dirty="0">
                <a:solidFill>
                  <a:srgbClr val="000000"/>
                </a:solidFill>
                <a:latin typeface="Arial" pitchFamily="34" charset="0"/>
              </a:rPr>
              <a:t>～</a:t>
            </a:r>
            <a:r>
              <a:rPr lang="en-US" altLang="zh-CN" sz="1300" dirty="0">
                <a:solidFill>
                  <a:srgbClr val="000000"/>
                </a:solidFill>
                <a:latin typeface="Arial" pitchFamily="34" charset="0"/>
              </a:rPr>
              <a:t> </a:t>
            </a:r>
            <a:r>
              <a:rPr lang="zh-TW" altLang="en-US"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一種用於系統評價中評價診斷性原始研究質量的工具</a:t>
            </a:r>
            <a:r>
              <a:rPr lang="en-US" altLang="zh-CN" sz="800" dirty="0">
                <a:solidFill>
                  <a:srgbClr val="000000"/>
                </a:solidFill>
                <a:latin typeface="Times New Roman" pitchFamily="18" charset="0"/>
                <a:cs typeface="Times New Roman" pitchFamily="18" charset="0"/>
              </a:rPr>
              <a:t>(</a:t>
            </a:r>
            <a:r>
              <a:rPr lang="en-US" altLang="zh-CN" sz="800" i="1" dirty="0">
                <a:solidFill>
                  <a:srgbClr val="000000"/>
                </a:solidFill>
                <a:latin typeface="Times New Roman" pitchFamily="18" charset="0"/>
                <a:cs typeface="Times New Roman" pitchFamily="18" charset="0"/>
              </a:rPr>
              <a:t>QUADAS</a:t>
            </a:r>
            <a:r>
              <a:rPr lang="zh-CN" altLang="en-US" sz="800" i="1" dirty="0">
                <a:solidFill>
                  <a:srgbClr val="000000"/>
                </a:solidFill>
                <a:latin typeface="Times New Roman" pitchFamily="18" charset="0"/>
                <a:cs typeface="Times New Roman" pitchFamily="18" charset="0"/>
              </a:rPr>
              <a:t> </a:t>
            </a:r>
            <a:r>
              <a:rPr lang="zh-CN" altLang="en-US" sz="800" dirty="0">
                <a:solidFill>
                  <a:srgbClr val="000000"/>
                </a:solidFill>
                <a:latin typeface="Times New Roman" pitchFamily="18" charset="0"/>
                <a:cs typeface="Times New Roman" pitchFamily="18" charset="0"/>
              </a:rPr>
              <a:t>清單</a:t>
            </a:r>
            <a:r>
              <a:rPr lang="en-US" altLang="zh-CN" sz="800" dirty="0">
                <a:solidFill>
                  <a:srgbClr val="000000"/>
                </a:solidFill>
                <a:latin typeface="Times New Roman" pitchFamily="18" charset="0"/>
                <a:cs typeface="Times New Roman" pitchFamily="18" charset="0"/>
              </a:rPr>
              <a:t>) </a:t>
            </a:r>
            <a:r>
              <a:rPr lang="zh-CN" altLang="en-US" sz="800" dirty="0">
                <a:solidFill>
                  <a:srgbClr val="000000"/>
                </a:solidFill>
                <a:latin typeface="Times New Roman" pitchFamily="18" charset="0"/>
                <a:cs typeface="Times New Roman" pitchFamily="18" charset="0"/>
              </a:rPr>
              <a:t>；</a:t>
            </a:r>
          </a:p>
        </p:txBody>
      </p:sp>
      <p:grpSp>
        <p:nvGrpSpPr>
          <p:cNvPr id="4" name="组合 3"/>
          <p:cNvGrpSpPr/>
          <p:nvPr/>
        </p:nvGrpSpPr>
        <p:grpSpPr>
          <a:xfrm>
            <a:off x="906420" y="662031"/>
            <a:ext cx="9865030" cy="5225557"/>
            <a:chOff x="888313" y="652977"/>
            <a:chExt cx="9865031" cy="5225557"/>
          </a:xfrm>
        </p:grpSpPr>
        <p:grpSp>
          <p:nvGrpSpPr>
            <p:cNvPr id="3" name="组合 2"/>
            <p:cNvGrpSpPr/>
            <p:nvPr/>
          </p:nvGrpSpPr>
          <p:grpSpPr>
            <a:xfrm>
              <a:off x="897457" y="1579569"/>
              <a:ext cx="6097703" cy="4135431"/>
              <a:chOff x="760297" y="1149801"/>
              <a:chExt cx="6097703" cy="4135431"/>
            </a:xfrm>
          </p:grpSpPr>
          <p:pic>
            <p:nvPicPr>
              <p:cNvPr id="2928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735" y="1546222"/>
                <a:ext cx="5729129" cy="3739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760297" y="1149801"/>
                <a:ext cx="6097703" cy="323165"/>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診斷性試驗系統評價納入研究的偏倚風險評價</a:t>
                </a:r>
                <a:r>
                  <a:rPr lang="en-US" altLang="zh-CN" sz="1000" dirty="0">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Quality Assessment of Diagnostic Accuracy </a:t>
                </a:r>
                <a:r>
                  <a:rPr lang="en-US" altLang="zh-CN" sz="900" i="1" dirty="0" err="1">
                    <a:solidFill>
                      <a:srgbClr val="000000"/>
                    </a:solidFill>
                    <a:latin typeface="Times New Roman" pitchFamily="18" charset="0"/>
                    <a:cs typeface="Times New Roman" pitchFamily="18" charset="0"/>
                  </a:rPr>
                  <a:t>Studies</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QUADAS</a:t>
                </a:r>
                <a:r>
                  <a:rPr lang="en-US" altLang="zh-CN" sz="1000" i="1"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清單</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grpSp>
        <p:grpSp>
          <p:nvGrpSpPr>
            <p:cNvPr id="6" name="组合 5"/>
            <p:cNvGrpSpPr/>
            <p:nvPr/>
          </p:nvGrpSpPr>
          <p:grpSpPr>
            <a:xfrm>
              <a:off x="7441310" y="1427246"/>
              <a:ext cx="3312034" cy="4451288"/>
              <a:chOff x="7450454" y="997478"/>
              <a:chExt cx="3312034" cy="4451288"/>
            </a:xfrm>
          </p:grpSpPr>
          <p:sp>
            <p:nvSpPr>
              <p:cNvPr id="16" name="矩形 15"/>
              <p:cNvSpPr/>
              <p:nvPr/>
            </p:nvSpPr>
            <p:spPr>
              <a:xfrm>
                <a:off x="7459599" y="5194850"/>
                <a:ext cx="3302889" cy="253916"/>
              </a:xfrm>
              <a:prstGeom prst="rect">
                <a:avLst/>
              </a:prstGeom>
            </p:spPr>
            <p:txBody>
              <a:bodyPr wrap="square">
                <a:spAutoFit/>
              </a:bodyPr>
              <a:lstStyle/>
              <a:p>
                <a:pPr>
                  <a:lnSpc>
                    <a:spcPct val="150000"/>
                  </a:lnSpc>
                </a:pPr>
                <a:r>
                  <a:rPr lang="zh-TW" altLang="en-US" sz="700" dirty="0">
                    <a:latin typeface="Times New Roman" pitchFamily="18" charset="0"/>
                    <a:cs typeface="Times New Roman" pitchFamily="18" charset="0"/>
                  </a:rPr>
                  <a:t>效度：按</a:t>
                </a:r>
                <a:r>
                  <a:rPr lang="en-US" altLang="zh-TW" sz="700" dirty="0">
                    <a:latin typeface="Times New Roman" pitchFamily="18" charset="0"/>
                    <a:cs typeface="Times New Roman" pitchFamily="18" charset="0"/>
                  </a:rPr>
                  <a:t>1</a:t>
                </a:r>
                <a:r>
                  <a:rPr lang="zh-TW" altLang="en-US" sz="700" dirty="0">
                    <a:latin typeface="Times New Roman" pitchFamily="18" charset="0"/>
                    <a:cs typeface="Times New Roman" pitchFamily="18" charset="0"/>
                  </a:rPr>
                  <a:t>～</a:t>
                </a:r>
                <a:r>
                  <a:rPr lang="en-US" altLang="zh-TW" sz="700" dirty="0">
                    <a:latin typeface="Times New Roman" pitchFamily="18" charset="0"/>
                    <a:cs typeface="Times New Roman" pitchFamily="18" charset="0"/>
                  </a:rPr>
                  <a:t>5</a:t>
                </a:r>
                <a:r>
                  <a:rPr lang="zh-TW" altLang="en-US" sz="700" dirty="0">
                    <a:latin typeface="Times New Roman" pitchFamily="18" charset="0"/>
                    <a:cs typeface="Times New Roman" pitchFamily="18" charset="0"/>
                  </a:rPr>
                  <a:t>記分，</a:t>
                </a:r>
                <a:r>
                  <a:rPr lang="en-US" altLang="zh-TW" sz="700" dirty="0">
                    <a:latin typeface="Times New Roman" pitchFamily="18" charset="0"/>
                    <a:cs typeface="Times New Roman" pitchFamily="18" charset="0"/>
                  </a:rPr>
                  <a:t>1</a:t>
                </a:r>
                <a:r>
                  <a:rPr lang="zh-TW" altLang="en-US" sz="700" dirty="0">
                    <a:latin typeface="Times New Roman" pitchFamily="18" charset="0"/>
                    <a:cs typeface="Times New Roman" pitchFamily="18" charset="0"/>
                  </a:rPr>
                  <a:t>分表示完全不同意</a:t>
                </a:r>
                <a:r>
                  <a:rPr lang="en-US" altLang="zh-TW" sz="700" dirty="0">
                    <a:latin typeface="Times New Roman" pitchFamily="18" charset="0"/>
                    <a:cs typeface="Times New Roman" pitchFamily="18" charset="0"/>
                  </a:rPr>
                  <a:t>(</a:t>
                </a:r>
                <a:r>
                  <a:rPr lang="zh-TW" altLang="en-US" sz="700" dirty="0">
                    <a:latin typeface="Times New Roman" pitchFamily="18" charset="0"/>
                    <a:cs typeface="Times New Roman" pitchFamily="18" charset="0"/>
                  </a:rPr>
                  <a:t>非常差</a:t>
                </a:r>
                <a:r>
                  <a:rPr lang="en-US" altLang="zh-TW" sz="700" dirty="0">
                    <a:latin typeface="Times New Roman" pitchFamily="18" charset="0"/>
                    <a:cs typeface="Times New Roman" pitchFamily="18" charset="0"/>
                  </a:rPr>
                  <a:t>)</a:t>
                </a:r>
                <a:r>
                  <a:rPr lang="zh-TW" altLang="en-US" sz="700" dirty="0">
                    <a:latin typeface="Times New Roman" pitchFamily="18" charset="0"/>
                    <a:cs typeface="Times New Roman" pitchFamily="18" charset="0"/>
                  </a:rPr>
                  <a:t>，</a:t>
                </a:r>
                <a:r>
                  <a:rPr lang="en-US" altLang="zh-TW" sz="700" dirty="0">
                    <a:latin typeface="Times New Roman" pitchFamily="18" charset="0"/>
                    <a:cs typeface="Times New Roman" pitchFamily="18" charset="0"/>
                  </a:rPr>
                  <a:t>5</a:t>
                </a:r>
                <a:r>
                  <a:rPr lang="zh-TW" altLang="en-US" sz="700" dirty="0">
                    <a:latin typeface="Times New Roman" pitchFamily="18" charset="0"/>
                    <a:cs typeface="Times New Roman" pitchFamily="18" charset="0"/>
                  </a:rPr>
                  <a:t>分表示完全同意</a:t>
                </a:r>
                <a:r>
                  <a:rPr lang="en-US" altLang="zh-TW" sz="700" dirty="0">
                    <a:latin typeface="Times New Roman" pitchFamily="18" charset="0"/>
                    <a:cs typeface="Times New Roman" pitchFamily="18" charset="0"/>
                  </a:rPr>
                  <a:t>(</a:t>
                </a:r>
                <a:r>
                  <a:rPr lang="zh-TW" altLang="en-US" sz="700" dirty="0">
                    <a:latin typeface="Times New Roman" pitchFamily="18" charset="0"/>
                    <a:cs typeface="Times New Roman" pitchFamily="18" charset="0"/>
                  </a:rPr>
                  <a:t>非常好</a:t>
                </a:r>
                <a:r>
                  <a:rPr lang="en-US" altLang="zh-TW" sz="700" dirty="0">
                    <a:latin typeface="Times New Roman" pitchFamily="18" charset="0"/>
                    <a:cs typeface="Times New Roman" pitchFamily="18" charset="0"/>
                  </a:rPr>
                  <a:t>)</a:t>
                </a:r>
                <a:r>
                  <a:rPr lang="zh-CN" altLang="en-US" sz="700" dirty="0">
                    <a:latin typeface="Times New Roman" pitchFamily="18" charset="0"/>
                    <a:cs typeface="Times New Roman" pitchFamily="18" charset="0"/>
                  </a:rPr>
                  <a:t>；</a:t>
                </a:r>
                <a:endParaRPr lang="en-US" altLang="zh-CN" sz="700" dirty="0">
                  <a:latin typeface="Times New Roman" pitchFamily="18" charset="0"/>
                  <a:cs typeface="Times New Roman" pitchFamily="18" charset="0"/>
                </a:endParaRPr>
              </a:p>
            </p:txBody>
          </p:sp>
          <p:sp>
            <p:nvSpPr>
              <p:cNvPr id="17" name="矩形 16"/>
              <p:cNvSpPr/>
              <p:nvPr/>
            </p:nvSpPr>
            <p:spPr>
              <a:xfrm>
                <a:off x="7450454" y="997478"/>
                <a:ext cx="3302889" cy="288541"/>
              </a:xfrm>
              <a:prstGeom prst="rect">
                <a:avLst/>
              </a:prstGeom>
            </p:spPr>
            <p:txBody>
              <a:bodyPr wrap="square">
                <a:spAutoFit/>
              </a:bodyPr>
              <a:lstStyle/>
              <a:p>
                <a:pPr>
                  <a:lnSpc>
                    <a:spcPct val="150000"/>
                  </a:lnSpc>
                </a:pPr>
                <a:r>
                  <a:rPr lang="en-US" altLang="zh-CN" sz="850" dirty="0">
                    <a:latin typeface="Times New Roman" pitchFamily="18" charset="0"/>
                    <a:cs typeface="Times New Roman" pitchFamily="18" charset="0"/>
                  </a:rPr>
                  <a:t>20</a:t>
                </a:r>
                <a:r>
                  <a:rPr lang="zh-CN" altLang="en-US" sz="850" dirty="0">
                    <a:latin typeface="Times New Roman" pitchFamily="18" charset="0"/>
                    <a:cs typeface="Times New Roman" pitchFamily="18" charset="0"/>
                  </a:rPr>
                  <a:t>位試用者</a:t>
                </a:r>
                <a:r>
                  <a:rPr lang="en-US" altLang="zh-CN" sz="850" dirty="0">
                    <a:latin typeface="Times New Roman" pitchFamily="18" charset="0"/>
                    <a:cs typeface="Times New Roman" pitchFamily="18" charset="0"/>
                  </a:rPr>
                  <a:t>(15</a:t>
                </a:r>
                <a:r>
                  <a:rPr lang="zh-CN" altLang="en-US" sz="850" dirty="0">
                    <a:latin typeface="Times New Roman" pitchFamily="18" charset="0"/>
                    <a:cs typeface="Times New Roman" pitchFamily="18" charset="0"/>
                  </a:rPr>
                  <a:t>位英國</a:t>
                </a:r>
                <a:r>
                  <a:rPr lang="en-US" altLang="zh-CN" sz="850" dirty="0">
                    <a:latin typeface="Times New Roman" pitchFamily="18" charset="0"/>
                    <a:cs typeface="Times New Roman" pitchFamily="18" charset="0"/>
                  </a:rPr>
                  <a:t>/2</a:t>
                </a:r>
                <a:r>
                  <a:rPr lang="zh-CN" altLang="en-US" sz="850" dirty="0">
                    <a:latin typeface="Times New Roman" pitchFamily="18" charset="0"/>
                    <a:cs typeface="Times New Roman" pitchFamily="18" charset="0"/>
                  </a:rPr>
                  <a:t>位澳大利亞</a:t>
                </a:r>
                <a:r>
                  <a:rPr lang="en-US" altLang="zh-CN" sz="850" dirty="0">
                    <a:latin typeface="Times New Roman" pitchFamily="18" charset="0"/>
                    <a:cs typeface="Times New Roman" pitchFamily="18" charset="0"/>
                  </a:rPr>
                  <a:t>/2</a:t>
                </a:r>
                <a:r>
                  <a:rPr lang="zh-CN" altLang="en-US" sz="850" dirty="0">
                    <a:latin typeface="Times New Roman" pitchFamily="18" charset="0"/>
                    <a:cs typeface="Times New Roman" pitchFamily="18" charset="0"/>
                  </a:rPr>
                  <a:t>位荷蘭</a:t>
                </a:r>
                <a:r>
                  <a:rPr lang="en-US" altLang="zh-CN" sz="850" dirty="0">
                    <a:latin typeface="Times New Roman" pitchFamily="18" charset="0"/>
                    <a:cs typeface="Times New Roman" pitchFamily="18" charset="0"/>
                  </a:rPr>
                  <a:t>/1</a:t>
                </a:r>
                <a:r>
                  <a:rPr lang="zh-CN" altLang="en-US" sz="850" dirty="0">
                    <a:latin typeface="Times New Roman" pitchFamily="18" charset="0"/>
                    <a:cs typeface="Times New Roman" pitchFamily="18" charset="0"/>
                  </a:rPr>
                  <a:t>位瑞士</a:t>
                </a:r>
                <a:r>
                  <a:rPr lang="en-US" altLang="zh-CN" sz="850" dirty="0">
                    <a:latin typeface="Times New Roman" pitchFamily="18" charset="0"/>
                    <a:cs typeface="Times New Roman" pitchFamily="18" charset="0"/>
                  </a:rPr>
                  <a:t>)</a:t>
                </a:r>
                <a:r>
                  <a:rPr lang="zh-CN" altLang="en-US" sz="850" dirty="0">
                    <a:latin typeface="Times New Roman" pitchFamily="18" charset="0"/>
                    <a:cs typeface="Times New Roman" pitchFamily="18" charset="0"/>
                  </a:rPr>
                  <a:t>試用總結</a:t>
                </a:r>
                <a:endParaRPr lang="en-US" altLang="zh-CN" sz="850" dirty="0">
                  <a:latin typeface="Times New Roman" pitchFamily="18" charset="0"/>
                  <a:cs typeface="Times New Roman" pitchFamily="18" charset="0"/>
                </a:endParaRPr>
              </a:p>
            </p:txBody>
          </p:sp>
          <p:pic>
            <p:nvPicPr>
              <p:cNvPr id="2928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1893" y="1247491"/>
                <a:ext cx="2675983" cy="4010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矩形 11"/>
            <p:cNvSpPr/>
            <p:nvPr/>
          </p:nvSpPr>
          <p:spPr>
            <a:xfrm>
              <a:off x="888313" y="652977"/>
              <a:ext cx="9700439" cy="969496"/>
            </a:xfrm>
            <a:prstGeom prst="rect">
              <a:avLst/>
            </a:prstGeom>
          </p:spPr>
          <p:txBody>
            <a:bodyPr wrap="square">
              <a:spAutoFit/>
            </a:bodyPr>
            <a:lstStyle/>
            <a:p>
              <a:pPr>
                <a:lnSpc>
                  <a:spcPct val="150000"/>
                </a:lnSpc>
              </a:pPr>
              <a:r>
                <a:rPr lang="en-US" altLang="zh-CN" sz="1000" i="1" dirty="0">
                  <a:latin typeface="Times New Roman" pitchFamily="18" charset="0"/>
                  <a:cs typeface="Times New Roman" pitchFamily="18" charset="0"/>
                </a:rPr>
                <a:t>QUADAS</a:t>
              </a:r>
              <a:r>
                <a:rPr lang="zh-CN" altLang="en-US" sz="1000" dirty="0">
                  <a:latin typeface="Times New Roman" pitchFamily="18" charset="0"/>
                  <a:cs typeface="Times New Roman" pitchFamily="18" charset="0"/>
                </a:rPr>
                <a:t> 清單</a:t>
              </a:r>
              <a:r>
                <a:rPr lang="en-US" altLang="zh-CN" sz="900" dirty="0">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Quality Assessment of Diagnostic Accuracy </a:t>
              </a:r>
              <a:r>
                <a:rPr lang="en-US" altLang="zh-CN" sz="900" i="1" dirty="0" err="1">
                  <a:solidFill>
                    <a:srgbClr val="000000"/>
                  </a:solidFill>
                  <a:latin typeface="Times New Roman" pitchFamily="18" charset="0"/>
                  <a:cs typeface="Times New Roman" pitchFamily="18" charset="0"/>
                </a:rPr>
                <a:t>Studies</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QUADAS</a:t>
              </a:r>
              <a:r>
                <a:rPr lang="en-US" altLang="zh-CN" sz="900" i="1"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a:t>
              </a:r>
              <a:r>
                <a:rPr lang="zh-CN" altLang="en-US" sz="1000" dirty="0">
                  <a:latin typeface="Times New Roman" pitchFamily="18" charset="0"/>
                  <a:cs typeface="Times New Roman" pitchFamily="18" charset="0"/>
                </a:rPr>
                <a:t>是英國約克大學評價與傳播中心、荷蘭阿姆斯特丹大學醫學中心臨床流行病學與生物統計學系聯合研製的，基於已有的影響診斷試驗結果真實、重要性和適用性的研究證據，採用嚴格的專家共識方法制定的通用評價工具，</a:t>
              </a:r>
              <a:r>
                <a:rPr lang="en-US" altLang="zh-CN" sz="1000" dirty="0">
                  <a:latin typeface="Times New Roman" pitchFamily="18" charset="0"/>
                  <a:cs typeface="Times New Roman" pitchFamily="18" charset="0"/>
                </a:rPr>
                <a:t>2003</a:t>
              </a:r>
              <a:r>
                <a:rPr lang="zh-CN" altLang="en-US" sz="1000" dirty="0">
                  <a:latin typeface="Times New Roman" pitchFamily="18" charset="0"/>
                  <a:cs typeface="Times New Roman" pitchFamily="18" charset="0"/>
                </a:rPr>
                <a:t>年首次發表後，</a:t>
              </a:r>
              <a:r>
                <a:rPr lang="en-US" altLang="zh-CN" sz="1000" dirty="0">
                  <a:latin typeface="Times New Roman" pitchFamily="18" charset="0"/>
                  <a:cs typeface="Times New Roman" pitchFamily="18" charset="0"/>
                </a:rPr>
                <a:t>2006</a:t>
              </a:r>
              <a:r>
                <a:rPr lang="zh-CN" altLang="en-US" sz="1000" dirty="0">
                  <a:latin typeface="Times New Roman" pitchFamily="18" charset="0"/>
                  <a:cs typeface="Times New Roman" pitchFamily="18" charset="0"/>
                </a:rPr>
                <a:t>年發佈修訂版直至現在；</a:t>
              </a:r>
              <a:endParaRPr lang="en-US" altLang="zh-CN" sz="1000" dirty="0">
                <a:latin typeface="Times New Roman" pitchFamily="18" charset="0"/>
                <a:cs typeface="Times New Roman" pitchFamily="18" charset="0"/>
              </a:endParaRPr>
            </a:p>
            <a:p>
              <a:pPr>
                <a:lnSpc>
                  <a:spcPct val="150000"/>
                </a:lnSpc>
              </a:pPr>
              <a:r>
                <a:rPr lang="en-US" altLang="zh-CN" sz="900" i="1" dirty="0">
                  <a:latin typeface="Times New Roman" pitchFamily="18" charset="0"/>
                  <a:cs typeface="Times New Roman" pitchFamily="18" charset="0"/>
                </a:rPr>
                <a:t>Whiting P; </a:t>
              </a:r>
              <a:r>
                <a:rPr lang="en-US" altLang="zh-CN" sz="900" i="1" dirty="0" err="1">
                  <a:latin typeface="Times New Roman" pitchFamily="18" charset="0"/>
                  <a:cs typeface="Times New Roman" pitchFamily="18" charset="0"/>
                </a:rPr>
                <a:t>Rutjes</a:t>
              </a:r>
              <a:r>
                <a:rPr lang="en-US" altLang="zh-CN" sz="900" i="1" dirty="0">
                  <a:latin typeface="Times New Roman" pitchFamily="18" charset="0"/>
                  <a:cs typeface="Times New Roman" pitchFamily="18" charset="0"/>
                </a:rPr>
                <a:t> AW; </a:t>
              </a:r>
              <a:r>
                <a:rPr lang="en-US" altLang="zh-CN" sz="900" i="1" dirty="0" err="1">
                  <a:latin typeface="Times New Roman" pitchFamily="18" charset="0"/>
                  <a:cs typeface="Times New Roman" pitchFamily="18" charset="0"/>
                </a:rPr>
                <a:t>Reitsma</a:t>
              </a:r>
              <a:r>
                <a:rPr lang="en-US" altLang="zh-CN" sz="900" i="1" dirty="0">
                  <a:latin typeface="Times New Roman" pitchFamily="18" charset="0"/>
                  <a:cs typeface="Times New Roman" pitchFamily="18" charset="0"/>
                </a:rPr>
                <a:t> JB; </a:t>
              </a:r>
              <a:r>
                <a:rPr lang="en-US" altLang="zh-CN" sz="900" i="1" dirty="0" err="1">
                  <a:latin typeface="Times New Roman" pitchFamily="18" charset="0"/>
                  <a:cs typeface="Times New Roman" pitchFamily="18" charset="0"/>
                </a:rPr>
                <a:t>Bossuyt</a:t>
              </a:r>
              <a:r>
                <a:rPr lang="en-US" altLang="zh-CN" sz="900" i="1" dirty="0">
                  <a:latin typeface="Times New Roman" pitchFamily="18" charset="0"/>
                  <a:cs typeface="Times New Roman" pitchFamily="18" charset="0"/>
                </a:rPr>
                <a:t> PM; </a:t>
              </a:r>
              <a:r>
                <a:rPr lang="en-US" altLang="zh-CN" sz="900" i="1" dirty="0" err="1">
                  <a:latin typeface="Times New Roman" pitchFamily="18" charset="0"/>
                  <a:cs typeface="Times New Roman" pitchFamily="18" charset="0"/>
                </a:rPr>
                <a:t>Kleijnen</a:t>
              </a:r>
              <a:r>
                <a:rPr lang="en-US" altLang="zh-CN" sz="900" i="1" dirty="0">
                  <a:latin typeface="Times New Roman" pitchFamily="18" charset="0"/>
                  <a:cs typeface="Times New Roman" pitchFamily="18" charset="0"/>
                </a:rPr>
                <a:t> J. The development of QUADAS a tool for the quality assessment of studies of diagnostic accuracy included in systematic reviews.</a:t>
              </a:r>
              <a:r>
                <a:rPr lang="en-US" altLang="zh-CN" sz="900" dirty="0">
                  <a:latin typeface="Times New Roman" pitchFamily="18" charset="0"/>
                  <a:cs typeface="Times New Roman" pitchFamily="18" charset="0"/>
                </a:rPr>
                <a:t> </a:t>
              </a:r>
              <a:r>
                <a:rPr lang="en-US" altLang="zh-CN" sz="900" i="1" dirty="0" err="1">
                  <a:latin typeface="Times New Roman" pitchFamily="18" charset="0"/>
                  <a:cs typeface="Times New Roman" pitchFamily="18" charset="0"/>
                </a:rPr>
                <a:t>Bmc</a:t>
              </a:r>
              <a:r>
                <a:rPr lang="en-US" altLang="zh-CN" sz="900" i="1" dirty="0">
                  <a:latin typeface="Times New Roman" pitchFamily="18" charset="0"/>
                  <a:cs typeface="Times New Roman" pitchFamily="18" charset="0"/>
                </a:rPr>
                <a:t> Medical Research Methodology</a:t>
              </a:r>
              <a:r>
                <a:rPr lang="en-US" altLang="zh-CN" sz="900" dirty="0">
                  <a:latin typeface="Times New Roman" pitchFamily="18" charset="0"/>
                  <a:cs typeface="Times New Roman" pitchFamily="18" charset="0"/>
                </a:rPr>
                <a:t>,2003,3(3):25.</a:t>
              </a:r>
            </a:p>
          </p:txBody>
        </p:sp>
      </p:grpSp>
    </p:spTree>
    <p:extLst>
      <p:ext uri="{BB962C8B-B14F-4D97-AF65-F5344CB8AC3E}">
        <p14:creationId xmlns:p14="http://schemas.microsoft.com/office/powerpoint/2010/main" val="3546087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29695"/>
            <a:ext cx="85248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診斷試驗的</a:t>
            </a:r>
            <a:r>
              <a:rPr lang="zh-CN" altLang="en-US" sz="1800" dirty="0">
                <a:ea typeface="楷体_GB2312" pitchFamily="49" charset="-122"/>
              </a:rPr>
              <a:t>系統評價 </a:t>
            </a:r>
            <a:r>
              <a:rPr lang="en-US" altLang="zh-CN" sz="1300" dirty="0">
                <a:ea typeface="楷体_GB2312" pitchFamily="49" charset="-122"/>
              </a:rPr>
              <a:t>(</a:t>
            </a:r>
            <a:r>
              <a:rPr lang="en-US" altLang="zh-CN" sz="1300" i="1" dirty="0">
                <a:latin typeface="Times New Roman" pitchFamily="18" charset="0"/>
                <a:ea typeface="楷体_GB2312" pitchFamily="49" charset="-122"/>
                <a:cs typeface="Times New Roman" pitchFamily="18" charset="0"/>
              </a:rPr>
              <a:t>systematic review</a:t>
            </a:r>
            <a:r>
              <a:rPr lang="en-US" altLang="zh-CN" sz="1300" dirty="0">
                <a:ea typeface="楷体_GB2312" pitchFamily="49" charset="-122"/>
              </a:rPr>
              <a:t>)</a:t>
            </a:r>
            <a:endParaRPr lang="zh-CN" altLang="en-US" sz="1300" dirty="0">
              <a:ea typeface="楷体_GB2312" pitchFamily="49" charset="-122"/>
            </a:endParaRPr>
          </a:p>
        </p:txBody>
      </p:sp>
      <p:sp>
        <p:nvSpPr>
          <p:cNvPr id="9" name="矩形 3"/>
          <p:cNvSpPr>
            <a:spLocks noChangeArrowheads="1"/>
          </p:cNvSpPr>
          <p:nvPr/>
        </p:nvSpPr>
        <p:spPr bwMode="auto">
          <a:xfrm>
            <a:off x="55094" y="364658"/>
            <a:ext cx="80121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300" dirty="0">
                <a:solidFill>
                  <a:srgbClr val="000000"/>
                </a:solidFill>
                <a:latin typeface="Times New Roman" pitchFamily="18" charset="0"/>
                <a:cs typeface="Times New Roman" pitchFamily="18" charset="0"/>
              </a:rPr>
              <a:t>系統評價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systematic </a:t>
            </a:r>
            <a:r>
              <a:rPr lang="en-US" altLang="zh-CN" sz="1000" i="1" dirty="0" err="1">
                <a:solidFill>
                  <a:srgbClr val="000000"/>
                </a:solidFill>
                <a:latin typeface="Times New Roman" pitchFamily="18" charset="0"/>
                <a:cs typeface="Times New Roman" pitchFamily="18" charset="0"/>
              </a:rPr>
              <a:t>review</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SR</a:t>
            </a:r>
            <a:r>
              <a:rPr lang="en-US" altLang="zh-CN" sz="1000" dirty="0">
                <a:solidFill>
                  <a:srgbClr val="000000"/>
                </a:solidFill>
                <a:latin typeface="Times New Roman" pitchFamily="18" charset="0"/>
                <a:cs typeface="Times New Roman" pitchFamily="18" charset="0"/>
              </a:rPr>
              <a:t>)</a:t>
            </a:r>
            <a:r>
              <a:rPr lang="zh-CN" altLang="en-US" sz="1300" dirty="0">
                <a:solidFill>
                  <a:srgbClr val="000000"/>
                </a:solidFill>
              </a:rPr>
              <a:t>的</a:t>
            </a:r>
            <a:r>
              <a:rPr lang="zh-TW" altLang="en-US" sz="1300" dirty="0">
                <a:solidFill>
                  <a:srgbClr val="000000"/>
                </a:solidFill>
              </a:rPr>
              <a:t>「元」材料</a:t>
            </a:r>
            <a:r>
              <a:rPr lang="zh-CN" altLang="en-US" sz="1300" dirty="0">
                <a:solidFill>
                  <a:srgbClr val="000000"/>
                </a:solidFill>
              </a:rPr>
              <a:t>的</a:t>
            </a:r>
            <a:r>
              <a:rPr lang="zh-TW" altLang="en-US" sz="1300" dirty="0">
                <a:solidFill>
                  <a:srgbClr val="000000"/>
                </a:solidFill>
              </a:rPr>
              <a:t>質量評價</a:t>
            </a:r>
            <a:r>
              <a:rPr lang="zh-CN" altLang="en-US" sz="1300" dirty="0">
                <a:solidFill>
                  <a:srgbClr val="000000"/>
                </a:solidFill>
                <a:latin typeface="Arial" pitchFamily="34" charset="0"/>
              </a:rPr>
              <a:t>：</a:t>
            </a:r>
            <a:r>
              <a:rPr lang="zh-CN" altLang="en-US" sz="900" dirty="0">
                <a:solidFill>
                  <a:srgbClr val="000000"/>
                </a:solidFill>
                <a:latin typeface="Arial" pitchFamily="34" charset="0"/>
              </a:rPr>
              <a:t>～</a:t>
            </a:r>
            <a:r>
              <a:rPr lang="en-US" altLang="zh-CN" sz="13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The Standards for Reporting of Diagnostic </a:t>
            </a:r>
            <a:r>
              <a:rPr lang="en-US" altLang="zh-CN" sz="900" i="1" dirty="0" err="1">
                <a:solidFill>
                  <a:srgbClr val="000000"/>
                </a:solidFill>
                <a:latin typeface="Times New Roman" pitchFamily="18" charset="0"/>
                <a:cs typeface="Times New Roman" pitchFamily="18" charset="0"/>
              </a:rPr>
              <a:t>Accuracy</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STARD</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聲明；</a:t>
            </a:r>
            <a:endParaRPr lang="zh-CN" altLang="en-US" sz="800" dirty="0">
              <a:solidFill>
                <a:srgbClr val="000000"/>
              </a:solidFill>
              <a:latin typeface="Times New Roman" pitchFamily="18" charset="0"/>
              <a:cs typeface="Times New Roman" pitchFamily="18" charset="0"/>
            </a:endParaRPr>
          </a:p>
        </p:txBody>
      </p:sp>
      <p:grpSp>
        <p:nvGrpSpPr>
          <p:cNvPr id="2" name="组合 1"/>
          <p:cNvGrpSpPr/>
          <p:nvPr/>
        </p:nvGrpSpPr>
        <p:grpSpPr>
          <a:xfrm>
            <a:off x="1010131" y="791619"/>
            <a:ext cx="9754437" cy="4917545"/>
            <a:chOff x="1091605" y="791617"/>
            <a:chExt cx="9754437" cy="4917545"/>
          </a:xfrm>
        </p:grpSpPr>
        <p:sp>
          <p:nvSpPr>
            <p:cNvPr id="10" name="矩形 9"/>
            <p:cNvSpPr/>
            <p:nvPr/>
          </p:nvSpPr>
          <p:spPr>
            <a:xfrm>
              <a:off x="1091605" y="791617"/>
              <a:ext cx="9356106" cy="854080"/>
            </a:xfrm>
            <a:prstGeom prst="rect">
              <a:avLst/>
            </a:prstGeom>
          </p:spPr>
          <p:txBody>
            <a:bodyPr wrap="square">
              <a:spAutoFit/>
            </a:bodyPr>
            <a:lstStyle/>
            <a:p>
              <a:pPr>
                <a:lnSpc>
                  <a:spcPct val="150000"/>
                </a:lnSpc>
              </a:pPr>
              <a:r>
                <a:rPr lang="en-US" altLang="zh-TW" sz="1100" dirty="0">
                  <a:latin typeface="Times New Roman" pitchFamily="18" charset="0"/>
                  <a:cs typeface="Times New Roman" pitchFamily="18" charset="0"/>
                </a:rPr>
                <a:t>        2000</a:t>
              </a:r>
              <a:r>
                <a:rPr lang="zh-CN" altLang="en-US" sz="1100" dirty="0">
                  <a:latin typeface="Times New Roman" pitchFamily="18" charset="0"/>
                  <a:cs typeface="Times New Roman" pitchFamily="18" charset="0"/>
                </a:rPr>
                <a:t>年由荷蘭阿姆斯特丹大學的</a:t>
              </a:r>
              <a:r>
                <a:rPr lang="en-US" altLang="zh-CN" sz="1100" i="1" dirty="0">
                  <a:latin typeface="Times New Roman" pitchFamily="18" charset="0"/>
                  <a:cs typeface="Times New Roman" pitchFamily="18" charset="0"/>
                </a:rPr>
                <a:t>Patrick M</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Bossuyt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等組成的診斷準確性研究報告標準籌委會，九月在荷蘭阿姆斯特丹舉行的共識會議上，為了改進診斷準確性研究報告質量而形成的一個由</a:t>
              </a:r>
              <a:r>
                <a:rPr lang="en-US" altLang="zh-CN" sz="1100" dirty="0">
                  <a:latin typeface="Times New Roman" pitchFamily="18" charset="0"/>
                  <a:cs typeface="Times New Roman" pitchFamily="18" charset="0"/>
                </a:rPr>
                <a:t>25</a:t>
              </a:r>
              <a:r>
                <a:rPr lang="zh-CN" altLang="en-US" sz="1100" dirty="0">
                  <a:latin typeface="Times New Roman" pitchFamily="18" charset="0"/>
                  <a:cs typeface="Times New Roman" pitchFamily="18" charset="0"/>
                </a:rPr>
                <a:t>項條目和一個流程圖組成的清單，</a:t>
              </a:r>
              <a:r>
                <a:rPr lang="en-US" altLang="zh-CN" sz="1100" i="1" dirty="0">
                  <a:latin typeface="Times New Roman" pitchFamily="18" charset="0"/>
                  <a:cs typeface="Times New Roman" pitchFamily="18" charset="0"/>
                </a:rPr>
                <a:t>The Standards for Reporting of Diagnostic </a:t>
              </a:r>
              <a:r>
                <a:rPr lang="en-US" altLang="zh-CN" sz="1100" i="1" dirty="0" err="1">
                  <a:latin typeface="Times New Roman" pitchFamily="18" charset="0"/>
                  <a:cs typeface="Times New Roman" pitchFamily="18" charset="0"/>
                </a:rPr>
                <a:t>Accuracy</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STARD</a:t>
              </a:r>
              <a:r>
                <a:rPr lang="en-US" altLang="zh-CN" sz="1100" i="1"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聲明，並於</a:t>
              </a:r>
              <a:r>
                <a:rPr lang="en-US" altLang="zh-CN" sz="1100" dirty="0">
                  <a:latin typeface="Times New Roman" pitchFamily="18" charset="0"/>
                  <a:cs typeface="Times New Roman" pitchFamily="18" charset="0"/>
                </a:rPr>
                <a:t>2003</a:t>
              </a:r>
              <a:r>
                <a:rPr lang="zh-CN" altLang="en-US" sz="1100" dirty="0">
                  <a:latin typeface="Times New Roman" pitchFamily="18" charset="0"/>
                  <a:cs typeface="Times New Roman" pitchFamily="18" charset="0"/>
                </a:rPr>
                <a:t>年在荷蘭醫學雜誌上正式發表；</a:t>
              </a:r>
              <a:endParaRPr lang="zh-TW" altLang="en-US" sz="1100" dirty="0">
                <a:latin typeface="Times New Roman" pitchFamily="18" charset="0"/>
                <a:cs typeface="Times New Roman" pitchFamily="18" charset="0"/>
              </a:endParaRPr>
            </a:p>
          </p:txBody>
        </p:sp>
        <p:sp>
          <p:nvSpPr>
            <p:cNvPr id="6" name="矩形 5"/>
            <p:cNvSpPr/>
            <p:nvPr/>
          </p:nvSpPr>
          <p:spPr>
            <a:xfrm>
              <a:off x="1164030" y="5170200"/>
              <a:ext cx="4703285" cy="346249"/>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http</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www.stard-statement.org</a:t>
              </a:r>
              <a:endParaRPr lang="zh-TW" altLang="en-US" sz="1100" dirty="0">
                <a:latin typeface="Times New Roman" pitchFamily="18" charset="0"/>
                <a:cs typeface="Times New Roman" pitchFamily="18" charset="0"/>
              </a:endParaRPr>
            </a:p>
          </p:txBody>
        </p:sp>
        <p:pic>
          <p:nvPicPr>
            <p:cNvPr id="13" name="图片 12" descr="http://www.stard-statement.org/flowdiagram_maintext_bestanden/image00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7874" y="1650253"/>
              <a:ext cx="4558168" cy="4058909"/>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1164030" y="2011402"/>
              <a:ext cx="4703285" cy="854080"/>
            </a:xfrm>
            <a:prstGeom prst="rect">
              <a:avLst/>
            </a:prstGeom>
          </p:spPr>
          <p:txBody>
            <a:bodyPr wrap="square">
              <a:spAutoFit/>
            </a:bodyPr>
            <a:lstStyle/>
            <a:p>
              <a:pPr>
                <a:lnSpc>
                  <a:spcPct val="150000"/>
                </a:lnSpc>
              </a:pPr>
              <a:r>
                <a:rPr lang="en-US" altLang="zh-CN" sz="1100" i="1" dirty="0">
                  <a:latin typeface="Times New Roman" pitchFamily="18" charset="0"/>
                  <a:cs typeface="Times New Roman" pitchFamily="18" charset="0"/>
                </a:rPr>
                <a:t>Reporting studies of diagnostic accuracy according to a standard method</a:t>
              </a:r>
              <a:r>
                <a:rPr lang="en-US" altLang="zh-CN" sz="1100" dirty="0">
                  <a:latin typeface="Times New Roman" pitchFamily="18" charset="0"/>
                  <a:cs typeface="Times New Roman" pitchFamily="18" charset="0"/>
                </a:rPr>
                <a:t>;</a:t>
              </a:r>
            </a:p>
            <a:p>
              <a:pPr>
                <a:lnSpc>
                  <a:spcPct val="150000"/>
                </a:lnSpc>
              </a:pPr>
              <a:r>
                <a:rPr lang="en-US" altLang="zh-CN" sz="1100" i="1" dirty="0">
                  <a:latin typeface="Times New Roman" pitchFamily="18" charset="0"/>
                  <a:cs typeface="Times New Roman" pitchFamily="18" charset="0"/>
                </a:rPr>
                <a:t>the Standards for Reporting of Diagnostic Accuracy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STARD</a:t>
              </a:r>
              <a:r>
                <a:rPr lang="en-US" altLang="zh-CN" sz="1100" dirty="0">
                  <a:latin typeface="Times New Roman" pitchFamily="18" charset="0"/>
                  <a:cs typeface="Times New Roman" pitchFamily="18" charset="0"/>
                </a:rPr>
                <a:t>), </a:t>
              </a:r>
            </a:p>
            <a:p>
              <a:pPr>
                <a:lnSpc>
                  <a:spcPct val="150000"/>
                </a:lnSpc>
              </a:pPr>
              <a:r>
                <a:rPr lang="nl-NL" altLang="zh-CN" sz="1100" i="1" dirty="0">
                  <a:latin typeface="Times New Roman" pitchFamily="18" charset="0"/>
                  <a:cs typeface="Times New Roman" pitchFamily="18" charset="0"/>
                </a:rPr>
                <a:t>Nederlands Tijdschrift Voor Geneeskunde.</a:t>
              </a:r>
              <a:r>
                <a:rPr lang="nl-NL" altLang="zh-CN" sz="1100" dirty="0">
                  <a:latin typeface="Times New Roman" pitchFamily="18" charset="0"/>
                  <a:cs typeface="Times New Roman" pitchFamily="18" charset="0"/>
                </a:rPr>
                <a:t>2003,147(8):336-340</a:t>
              </a:r>
              <a:r>
                <a:rPr lang="zh-CN" altLang="en-US" sz="1100" dirty="0">
                  <a:latin typeface="Times New Roman" pitchFamily="18" charset="0"/>
                  <a:cs typeface="Times New Roman" pitchFamily="18" charset="0"/>
                </a:rPr>
                <a:t>；</a:t>
              </a:r>
              <a:endParaRPr lang="zh-TW" altLang="en-US" sz="1100" dirty="0">
                <a:latin typeface="Times New Roman" pitchFamily="18" charset="0"/>
                <a:cs typeface="Times New Roman" pitchFamily="18" charset="0"/>
              </a:endParaRPr>
            </a:p>
          </p:txBody>
        </p:sp>
        <p:sp>
          <p:nvSpPr>
            <p:cNvPr id="15" name="矩形 14"/>
            <p:cNvSpPr/>
            <p:nvPr/>
          </p:nvSpPr>
          <p:spPr>
            <a:xfrm>
              <a:off x="1164030" y="2956012"/>
              <a:ext cx="4703285" cy="2123658"/>
            </a:xfrm>
            <a:prstGeom prst="rect">
              <a:avLst/>
            </a:prstGeom>
          </p:spPr>
          <p:txBody>
            <a:bodyPr wrap="square">
              <a:spAutoFit/>
            </a:bodyPr>
            <a:lstStyle/>
            <a:p>
              <a:pPr>
                <a:lnSpc>
                  <a:spcPct val="150000"/>
                </a:lnSpc>
              </a:pPr>
              <a:r>
                <a:rPr lang="en-US" altLang="zh-TW" sz="1100" i="1" dirty="0">
                  <a:latin typeface="Times New Roman" pitchFamily="18" charset="0"/>
                  <a:cs typeface="Times New Roman" pitchFamily="18" charset="0"/>
                </a:rPr>
                <a:t>A flow diagram provides information about the method of recruitment of patients or samples (e.g., based on a consecutive series of patients with specific symptoms, or of cases and controls), the order of test execution, and the number of patients undergoing the test under evaluation (index test) and the reference test. Hereby, we provide a prototypical flowchart that reflects the most commonly employed design in diagnostic research. In addition, we give examples of other designs evaluating diagnostic tests accuracy and examples of published flow diagrams</a:t>
              </a:r>
              <a:r>
                <a:rPr lang="en-US" altLang="zh-TW" sz="1100" dirty="0">
                  <a:latin typeface="Times New Roman" pitchFamily="18" charset="0"/>
                  <a:cs typeface="Times New Roman" pitchFamily="18" charset="0"/>
                </a:rPr>
                <a:t>.</a:t>
              </a:r>
              <a:endParaRPr lang="zh-TW" altLang="en-US"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83964175"/>
      </p:ext>
    </p:extLst>
  </p:cSld>
  <p:clrMapOvr>
    <a:masterClrMapping/>
  </p:clrMapOvr>
</p:sld>
</file>

<file path=ppt/theme/theme1.xml><?xml version="1.0" encoding="utf-8"?>
<a:theme xmlns:a="http://schemas.openxmlformats.org/drawingml/2006/main" name="中文PPT模板2011 4.3">
  <a:themeElements>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文PPT模板2011 4.3">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文PPT模板2011 4.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文PPT模板2011 4.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文PPT模板2011 4.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文PPT模板2011 4.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文PPT模板2011 4.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文PPT模板2011 4.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文PPT模板2011 4.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文PPT模板2011 4.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文PPT模板2011 4.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文PPT模板2011 4.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文PPT模板2011 4.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中文PPT模板2011 4.3</Template>
  <TotalTime>54519</TotalTime>
  <Words>75749</Words>
  <Application>Microsoft Office PowerPoint</Application>
  <PresentationFormat>自定义</PresentationFormat>
  <Paragraphs>1788</Paragraphs>
  <Slides>36</Slides>
  <Notes>36</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1</vt:i4>
      </vt:variant>
      <vt:variant>
        <vt:lpstr>幻灯片标题</vt:lpstr>
      </vt:variant>
      <vt:variant>
        <vt:i4>36</vt:i4>
      </vt:variant>
    </vt:vector>
  </HeadingPairs>
  <TitlesOfParts>
    <vt:vector size="50" baseType="lpstr">
      <vt:lpstr>Arial Unicode MS</vt:lpstr>
      <vt:lpstr>方正兰亭黑3_GBK</vt:lpstr>
      <vt:lpstr>方正兰亭黑6_GBK</vt:lpstr>
      <vt:lpstr>楷体_GB2312</vt:lpstr>
      <vt:lpstr>宋体</vt:lpstr>
      <vt:lpstr>Arial</vt:lpstr>
      <vt:lpstr>Cambria Math</vt:lpstr>
      <vt:lpstr>Times New Roman</vt:lpstr>
      <vt:lpstr>Wingdings</vt:lpstr>
      <vt:lpstr>中文PPT模板2011 4.3</vt:lpstr>
      <vt:lpstr>自定义设计方案</vt:lpstr>
      <vt:lpstr>1_自定义设计方案</vt:lpstr>
      <vt:lpstr>2_自定义设计方案</vt:lpstr>
      <vt:lpstr>Equation</vt:lpstr>
      <vt:lpstr>實驗室診斷的系統評價  （systematic review、meta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實驗室診斷的系統評價（systematic review、meta analysis）</dc:title>
  <dc:subject>系統評價、systematic review、整合分析、薈萃分析、meta analysis、醫學、診斷、實驗室診斷、應用、in vitro diagnostic、IVD、Application</dc:subject>
  <dc:creator>趙健</dc:creator>
  <cp:keywords>實驗室診斷、in vitro diagnostic、系統評價、systematic review、整合分析、薈萃分析、meta analysis</cp:keywords>
  <dc:description>+8618604537694；
283640621@qq.com；</dc:description>
  <cp:lastModifiedBy>Admin</cp:lastModifiedBy>
  <cp:revision>3542</cp:revision>
  <dcterms:created xsi:type="dcterms:W3CDTF">2011-12-19T07:14:23Z</dcterms:created>
  <dcterms:modified xsi:type="dcterms:W3CDTF">2024-05-27T09:28:40Z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LCID">
    <vt:i4>2052</vt:i4>
  </property>
</Properties>
</file>